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73" r:id="rId3"/>
    <p:sldId id="275" r:id="rId4"/>
    <p:sldId id="279" r:id="rId5"/>
    <p:sldId id="271" r:id="rId6"/>
    <p:sldId id="276" r:id="rId7"/>
    <p:sldId id="277" r:id="rId8"/>
    <p:sldId id="278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EA958-4A2A-4846-926C-DA28D9CAB39C}" type="datetimeFigureOut">
              <a:rPr lang="en-US" smtClean="0"/>
              <a:pPr/>
              <a:t>3/25/2012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51967-BF36-4E76-B0C8-E70B9E73FF0F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51967-BF36-4E76-B0C8-E70B9E73FF0F}" type="slidenum">
              <a:rPr lang="en-IN" smtClean="0"/>
              <a:pPr/>
              <a:t>8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noFill/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28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00400"/>
            <a:ext cx="7854696" cy="1752600"/>
          </a:xfrm>
        </p:spPr>
        <p:txBody>
          <a:bodyPr lIns="0" rIns="18288">
            <a:normAutofit/>
          </a:bodyPr>
          <a:lstStyle>
            <a:lvl1pPr marL="0" marR="4572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 b="1">
                <a:latin typeface="+mj-lt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Tx/>
              <a:defRPr sz="1600">
                <a:latin typeface="+mj-lt"/>
              </a:defRPr>
            </a:lvl1pPr>
            <a:lvl2pPr>
              <a:buClrTx/>
              <a:defRPr sz="1600">
                <a:latin typeface="+mj-lt"/>
              </a:defRPr>
            </a:lvl2pPr>
            <a:lvl3pPr>
              <a:buClrTx/>
              <a:defRPr sz="1600">
                <a:latin typeface="+mj-lt"/>
              </a:defRPr>
            </a:lvl3pPr>
            <a:lvl4pPr>
              <a:buClrTx/>
              <a:defRPr sz="1600">
                <a:latin typeface="+mj-lt"/>
              </a:defRPr>
            </a:lvl4pPr>
            <a:lvl5pPr>
              <a:buClrTx/>
              <a:defRPr sz="1600">
                <a:latin typeface="+mj-lt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5334000"/>
            <a:ext cx="6248400" cy="1219200"/>
          </a:xfrm>
        </p:spPr>
        <p:txBody>
          <a:bodyPr>
            <a:normAutofit/>
          </a:bodyPr>
          <a:lstStyle/>
          <a:p>
            <a:r>
              <a:rPr lang="en-US" sz="2000" i="1" dirty="0" smtClean="0"/>
              <a:t>A.K.Perumal ,</a:t>
            </a:r>
          </a:p>
          <a:p>
            <a:r>
              <a:rPr lang="en-US" sz="2000" i="1" dirty="0" smtClean="0"/>
              <a:t>CDM – Methodology Panel ,SSC-WG, RIT and AT  member</a:t>
            </a:r>
            <a:endParaRPr lang="en-IN" sz="2000" i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4600" y="4953000"/>
            <a:ext cx="6248400" cy="1219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</a:t>
            </a:r>
            <a:r>
              <a:rPr kumimoji="0" lang="en-US" sz="20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March 2012</a:t>
            </a:r>
            <a:endParaRPr kumimoji="0" lang="en-IN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71600"/>
            <a:ext cx="8915400" cy="3048000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IN" sz="3600" dirty="0" smtClean="0">
                <a:ln w="50800"/>
                <a:solidFill>
                  <a:schemeClr val="tx1"/>
                </a:solidFill>
                <a:effectLst/>
              </a:rPr>
              <a:t>Extension of simplified modalities for demonstration of additionality to EE and RE projects .</a:t>
            </a:r>
            <a:br>
              <a:rPr lang="en-IN" sz="3600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en-IN" sz="3600" dirty="0" smtClean="0">
                <a:ln w="50800"/>
                <a:solidFill>
                  <a:schemeClr val="tx1"/>
                </a:solidFill>
                <a:effectLst/>
              </a:rPr>
              <a:t/>
            </a:r>
            <a:br>
              <a:rPr lang="en-IN" sz="3600" dirty="0" smtClean="0">
                <a:ln w="50800"/>
                <a:solidFill>
                  <a:schemeClr val="tx1"/>
                </a:solidFill>
                <a:effectLst/>
              </a:rPr>
            </a:br>
            <a:r>
              <a:rPr lang="en-IN" sz="3600" dirty="0" smtClean="0">
                <a:ln w="50800"/>
                <a:solidFill>
                  <a:schemeClr val="tx1"/>
                </a:solidFill>
                <a:effectLst/>
              </a:rPr>
              <a:t> Experiences with the simplified modalities for demonstration of additionality from a RIT member perspective</a:t>
            </a:r>
            <a:endParaRPr lang="en-IN" sz="3600" dirty="0">
              <a:ln w="50800"/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67512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r>
              <a:rPr lang="en-US" dirty="0" smtClean="0"/>
              <a:t>Statistics of micro scale projects in CDM and impact of new additionality guidelines</a:t>
            </a:r>
          </a:p>
          <a:p>
            <a:r>
              <a:rPr lang="en-US" dirty="0" smtClean="0"/>
              <a:t>Clarification in current guidelines – RIT perspective</a:t>
            </a:r>
          </a:p>
          <a:p>
            <a:r>
              <a:rPr lang="en-US" dirty="0" smtClean="0"/>
              <a:t>Simplification </a:t>
            </a:r>
            <a:r>
              <a:rPr lang="en-US" dirty="0" smtClean="0"/>
              <a:t>/ Revision possible?</a:t>
            </a:r>
          </a:p>
          <a:p>
            <a:r>
              <a:rPr lang="en-US" dirty="0" smtClean="0"/>
              <a:t>Exclusive </a:t>
            </a:r>
            <a:r>
              <a:rPr lang="en-US" dirty="0" err="1" smtClean="0"/>
              <a:t>Additionality</a:t>
            </a:r>
            <a:r>
              <a:rPr lang="en-US" dirty="0" smtClean="0"/>
              <a:t> Tool for DSM-EE project</a:t>
            </a:r>
          </a:p>
          <a:p>
            <a:r>
              <a:rPr lang="en-US" dirty="0" smtClean="0"/>
              <a:t>Possibility of extending to EE and RE projects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7543800" cy="362712"/>
          </a:xfrm>
        </p:spPr>
        <p:txBody>
          <a:bodyPr>
            <a:noAutofit/>
          </a:bodyPr>
          <a:lstStyle/>
          <a:p>
            <a:r>
              <a:rPr lang="en-US" sz="2800" dirty="0" smtClean="0"/>
              <a:t>Statistics of Micro Scale projects in CDM</a:t>
            </a:r>
            <a:endParaRPr lang="en-IN" sz="2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62000" y="1600200"/>
          <a:ext cx="79248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79079"/>
                <a:gridCol w="1345721"/>
              </a:tblGrid>
              <a:tr h="758757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+mj-lt"/>
                        </a:rPr>
                        <a:t>Number of projects submitted for validation with a capacity less than 5 MW</a:t>
                      </a:r>
                      <a:endParaRPr lang="en-IN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+mj-lt"/>
                        </a:rPr>
                        <a:t>239</a:t>
                      </a:r>
                      <a:endParaRPr lang="en-IN" dirty="0">
                        <a:latin typeface="+mj-lt"/>
                      </a:endParaRPr>
                    </a:p>
                  </a:txBody>
                  <a:tcPr/>
                </a:tc>
              </a:tr>
              <a:tr h="729575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+mj-lt"/>
                        </a:rPr>
                        <a:t>Total number of project applying</a:t>
                      </a:r>
                      <a:r>
                        <a:rPr lang="en-US" baseline="0" dirty="0" smtClean="0">
                          <a:latin typeface="+mj-lt"/>
                        </a:rPr>
                        <a:t> this specific guidance </a:t>
                      </a:r>
                      <a:r>
                        <a:rPr lang="en-US" i="1" baseline="0" dirty="0" smtClean="0">
                          <a:latin typeface="+mj-lt"/>
                        </a:rPr>
                        <a:t>(28 May 2010 to June 2011)</a:t>
                      </a:r>
                      <a:endParaRPr lang="en-IN" i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+mj-lt"/>
                        </a:rPr>
                        <a:t>25</a:t>
                      </a:r>
                      <a:endParaRPr lang="en-IN" dirty="0">
                        <a:latin typeface="+mj-lt"/>
                      </a:endParaRPr>
                    </a:p>
                  </a:txBody>
                  <a:tcPr/>
                </a:tc>
              </a:tr>
              <a:tr h="700392">
                <a:tc>
                  <a:txBody>
                    <a:bodyPr/>
                    <a:lstStyle/>
                    <a:p>
                      <a:pPr algn="l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Among 25 project apply classic </a:t>
                      </a:r>
                      <a:r>
                        <a:rPr kumimoji="0" lang="en-US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additionality</a:t>
                      </a: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along with micro scale. </a:t>
                      </a:r>
                      <a:endParaRPr lang="en-IN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+mj-lt"/>
                        </a:rPr>
                        <a:t>11</a:t>
                      </a:r>
                      <a:endParaRPr lang="en-IN" dirty="0">
                        <a:latin typeface="+mj-lt"/>
                      </a:endParaRPr>
                    </a:p>
                  </a:txBody>
                  <a:tcPr/>
                </a:tc>
              </a:tr>
              <a:tr h="7003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Number of projects</a:t>
                      </a:r>
                      <a:r>
                        <a:rPr kumimoji="0" lang="en-US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in LDC</a:t>
                      </a:r>
                      <a:endParaRPr kumimoji="0" lang="en-IN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IN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+mj-lt"/>
                        </a:rPr>
                        <a:t>5</a:t>
                      </a:r>
                      <a:endParaRPr lang="en-IN" dirty="0">
                        <a:latin typeface="+mj-lt"/>
                      </a:endParaRPr>
                    </a:p>
                  </a:txBody>
                  <a:tcPr/>
                </a:tc>
              </a:tr>
              <a:tr h="1225684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+mj-lt"/>
                        </a:rPr>
                        <a:t>Statistics of micro scale projects rejected by CDM-EB (since beginning of CDM until June 2011)</a:t>
                      </a:r>
                      <a:endParaRPr lang="en-IN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+mj-lt"/>
                        </a:rPr>
                        <a:t>29 / 239</a:t>
                      </a:r>
                      <a:endParaRPr lang="en-IN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6248400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 : CDM Reform 2011,IGES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8229600" cy="515112"/>
          </a:xfrm>
        </p:spPr>
        <p:txBody>
          <a:bodyPr/>
          <a:lstStyle/>
          <a:p>
            <a:r>
              <a:rPr lang="en-US" dirty="0" smtClean="0"/>
              <a:t>Further clarity needed on definitions-RIT Perspective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89120"/>
          </a:xfrm>
        </p:spPr>
        <p:txBody>
          <a:bodyPr>
            <a:normAutofit/>
          </a:bodyPr>
          <a:lstStyle/>
          <a:p>
            <a:r>
              <a:rPr lang="en-US" b="1" dirty="0" smtClean="0"/>
              <a:t>Definition in terminology SUZ: Lack of consistency </a:t>
            </a:r>
          </a:p>
          <a:p>
            <a:pPr lvl="1"/>
            <a:r>
              <a:rPr lang="en-US" u="sng" dirty="0" smtClean="0"/>
              <a:t>6 </a:t>
            </a:r>
            <a:r>
              <a:rPr lang="en-IN" u="sng" dirty="0" smtClean="0"/>
              <a:t>different sources </a:t>
            </a:r>
            <a:r>
              <a:rPr lang="en-IN" dirty="0" smtClean="0"/>
              <a:t>used for projects in country X , </a:t>
            </a:r>
            <a:r>
              <a:rPr lang="en-IN" u="sng" dirty="0" smtClean="0"/>
              <a:t>one source in country Y </a:t>
            </a:r>
            <a:r>
              <a:rPr lang="en-IN" dirty="0" smtClean="0"/>
              <a:t>and </a:t>
            </a:r>
            <a:r>
              <a:rPr lang="en-IN" u="sng" dirty="0" smtClean="0"/>
              <a:t>country Z </a:t>
            </a:r>
            <a:r>
              <a:rPr lang="en-IN" dirty="0" smtClean="0"/>
              <a:t>has been defined on sub-regional or local level. </a:t>
            </a:r>
          </a:p>
          <a:p>
            <a:pPr lvl="1"/>
            <a:r>
              <a:rPr lang="en-IN" dirty="0" smtClean="0"/>
              <a:t>Some countries define this terms as “a </a:t>
            </a:r>
            <a:r>
              <a:rPr lang="en-IN" u="sng" dirty="0" smtClean="0"/>
              <a:t>National Level poverty in country</a:t>
            </a:r>
            <a:r>
              <a:rPr lang="en-IN" dirty="0" smtClean="0"/>
              <a:t>” , some define as “</a:t>
            </a:r>
            <a:r>
              <a:rPr lang="en-IN" u="sng" dirty="0" smtClean="0"/>
              <a:t>difficult socio-economic conditions</a:t>
            </a:r>
            <a:r>
              <a:rPr lang="en-IN" dirty="0" smtClean="0"/>
              <a:t>” , and other define as “</a:t>
            </a:r>
            <a:r>
              <a:rPr lang="en-IN" u="sng" dirty="0" smtClean="0"/>
              <a:t>a backward district of the state</a:t>
            </a:r>
            <a:r>
              <a:rPr lang="en-IN" dirty="0" smtClean="0"/>
              <a:t>”.</a:t>
            </a:r>
          </a:p>
          <a:p>
            <a:pPr lvl="1">
              <a:buNone/>
            </a:pPr>
            <a:endParaRPr lang="en-IN" dirty="0" smtClean="0"/>
          </a:p>
          <a:p>
            <a:r>
              <a:rPr lang="en-US" b="1" dirty="0" smtClean="0"/>
              <a:t>SME , Uniform criteria required globally / locally 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dirty="0" smtClean="0"/>
              <a:t>Interpretation of “Para 2 (</a:t>
            </a:r>
            <a:r>
              <a:rPr lang="en-US" b="1" dirty="0" err="1" smtClean="0"/>
              <a:t>d,i</a:t>
            </a:r>
            <a:r>
              <a:rPr lang="en-US" b="1" dirty="0" smtClean="0"/>
              <a:t>) </a:t>
            </a:r>
            <a:r>
              <a:rPr lang="en-IN" b="1" dirty="0" smtClean="0"/>
              <a:t>grid connected renewable energy technologies“ and its relevance to </a:t>
            </a:r>
            <a:r>
              <a:rPr lang="en-US" b="1" dirty="0" smtClean="0"/>
              <a:t>WEG projects.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88976"/>
            <a:ext cx="8229600" cy="1143000"/>
          </a:xfrm>
        </p:spPr>
        <p:txBody>
          <a:bodyPr vert="horz" lIns="0" rIns="0" bIns="0" anchor="b">
            <a:noAutofit/>
          </a:bodyPr>
          <a:lstStyle/>
          <a:p>
            <a:r>
              <a:rPr lang="en-US" sz="2800" dirty="0" smtClean="0"/>
              <a:t>Possible improvement-</a:t>
            </a:r>
            <a:r>
              <a:rPr lang="en-US" sz="2800" dirty="0" err="1" smtClean="0"/>
              <a:t>Simplication</a:t>
            </a:r>
            <a:r>
              <a:rPr lang="en-US" sz="2800" dirty="0" smtClean="0"/>
              <a:t>/Revision</a:t>
            </a:r>
            <a:endParaRPr lang="en-IN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89120"/>
          </a:xfrm>
        </p:spPr>
        <p:txBody>
          <a:bodyPr>
            <a:normAutofit/>
          </a:bodyPr>
          <a:lstStyle/>
          <a:p>
            <a:pPr marL="609600" indent="-609600">
              <a:spcBef>
                <a:spcPct val="50000"/>
              </a:spcBef>
              <a:buSzPct val="103000"/>
              <a:buFont typeface="Arial" pitchFamily="34" charset="0"/>
              <a:buChar char="•"/>
            </a:pPr>
            <a:r>
              <a:rPr lang="en-AU" sz="1800" b="1" dirty="0" smtClean="0"/>
              <a:t>Increase the current limits of micro scale additionality to PoA projects?</a:t>
            </a:r>
          </a:p>
          <a:p>
            <a:pPr marL="975360" lvl="1" indent="-609600">
              <a:spcBef>
                <a:spcPct val="50000"/>
              </a:spcBef>
              <a:buSzPct val="103000"/>
              <a:buFont typeface="Arial" pitchFamily="34" charset="0"/>
              <a:buChar char="•"/>
            </a:pPr>
            <a:r>
              <a:rPr lang="en-AU" sz="1800" dirty="0" smtClean="0"/>
              <a:t>What is the purpose of micro scale additionality – dissemination of RE/EE sources / Reduced transaction cost / regional distribution ?</a:t>
            </a:r>
          </a:p>
          <a:p>
            <a:pPr marL="975360" lvl="1" indent="-609600">
              <a:spcBef>
                <a:spcPct val="50000"/>
              </a:spcBef>
              <a:buSzPct val="103000"/>
              <a:buFont typeface="Arial" pitchFamily="34" charset="0"/>
              <a:buChar char="•"/>
            </a:pPr>
            <a:r>
              <a:rPr lang="en-AU" sz="1800" dirty="0" smtClean="0"/>
              <a:t>Can a methodology (project type) which consider suppressed demand while estimating the emission factors be excluded from applying micro scale additionality ? (Double benefits) </a:t>
            </a:r>
          </a:p>
          <a:p>
            <a:pPr marL="609600" indent="-609600">
              <a:spcBef>
                <a:spcPct val="50000"/>
              </a:spcBef>
              <a:buSzPct val="103000"/>
              <a:buFont typeface="Arial" pitchFamily="34" charset="0"/>
              <a:buChar char="•"/>
            </a:pPr>
            <a:r>
              <a:rPr lang="en-AU" sz="1800" b="1" dirty="0" smtClean="0"/>
              <a:t>Can direct registration of RE project activities be allowed after an </a:t>
            </a:r>
            <a:r>
              <a:rPr lang="en-AU" sz="1800" b="1" dirty="0" err="1" smtClean="0"/>
              <a:t>LoA</a:t>
            </a:r>
            <a:r>
              <a:rPr lang="en-AU" sz="1800" b="1" dirty="0" smtClean="0"/>
              <a:t>  is provided?</a:t>
            </a:r>
          </a:p>
          <a:p>
            <a:pPr marL="609600" indent="-609600">
              <a:spcBef>
                <a:spcPct val="50000"/>
              </a:spcBef>
              <a:buSzPct val="103000"/>
              <a:buFont typeface="Arial" pitchFamily="34" charset="0"/>
              <a:buChar char="•"/>
            </a:pPr>
            <a:r>
              <a:rPr lang="en-AU" sz="1800" b="1" dirty="0" smtClean="0"/>
              <a:t>Secretariat to review  the completeness  and compliance of the monitoring plan and the monitoring methodology (</a:t>
            </a:r>
            <a:r>
              <a:rPr lang="en-AU" sz="1800" b="1" dirty="0" err="1" smtClean="0"/>
              <a:t>eg</a:t>
            </a:r>
            <a:r>
              <a:rPr lang="en-AU" sz="1800" b="1" dirty="0" smtClean="0"/>
              <a:t>: parameters and GEF) ?</a:t>
            </a:r>
          </a:p>
          <a:p>
            <a:pPr marL="609600" indent="-609600">
              <a:spcBef>
                <a:spcPct val="50000"/>
              </a:spcBef>
              <a:buSzPct val="103000"/>
              <a:buFont typeface="Arial" pitchFamily="34" charset="0"/>
              <a:buChar char="•"/>
            </a:pPr>
            <a:endParaRPr lang="en-AU" sz="1800" dirty="0" smtClean="0"/>
          </a:p>
          <a:p>
            <a:pPr marL="609600" indent="-609600">
              <a:spcBef>
                <a:spcPct val="50000"/>
              </a:spcBef>
              <a:buSzPct val="103000"/>
              <a:buFont typeface="Arial" pitchFamily="34" charset="0"/>
              <a:buChar char="•"/>
            </a:pPr>
            <a:endParaRPr lang="en-A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Exclusive additionality tool for DSM –EE projects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382000" cy="5334000"/>
          </a:xfrm>
        </p:spPr>
        <p:txBody>
          <a:bodyPr>
            <a:normAutofit/>
          </a:bodyPr>
          <a:lstStyle/>
          <a:p>
            <a:r>
              <a:rPr lang="en-IN" b="1" dirty="0" smtClean="0"/>
              <a:t>Barriers at the Consumer Level</a:t>
            </a:r>
          </a:p>
          <a:p>
            <a:pPr lvl="1"/>
            <a:r>
              <a:rPr lang="en-IN" dirty="0" smtClean="0"/>
              <a:t>High consumer discount rate</a:t>
            </a:r>
          </a:p>
          <a:p>
            <a:pPr lvl="1"/>
            <a:r>
              <a:rPr lang="en-IN" dirty="0" smtClean="0"/>
              <a:t>Tight cash situation plus limited ability to borrow </a:t>
            </a:r>
          </a:p>
          <a:p>
            <a:pPr lvl="1"/>
            <a:r>
              <a:rPr lang="en-US" dirty="0" smtClean="0"/>
              <a:t>High Investment priorities</a:t>
            </a:r>
          </a:p>
          <a:p>
            <a:pPr lvl="1"/>
            <a:r>
              <a:rPr lang="en-US" dirty="0" smtClean="0"/>
              <a:t>Lack of information </a:t>
            </a:r>
          </a:p>
          <a:p>
            <a:pPr lvl="1"/>
            <a:r>
              <a:rPr lang="en-US" dirty="0" smtClean="0"/>
              <a:t>Split Incentives</a:t>
            </a:r>
            <a:endParaRPr lang="en-IN" dirty="0" smtClean="0"/>
          </a:p>
          <a:p>
            <a:r>
              <a:rPr lang="en-IN" b="1" dirty="0" smtClean="0"/>
              <a:t>Barriers at the Market Level</a:t>
            </a:r>
          </a:p>
          <a:p>
            <a:pPr lvl="1"/>
            <a:r>
              <a:rPr lang="en-IN" dirty="0" smtClean="0"/>
              <a:t>Unavailability of energy-efficient products.</a:t>
            </a:r>
          </a:p>
          <a:p>
            <a:pPr lvl="1"/>
            <a:r>
              <a:rPr lang="en-IN" dirty="0" smtClean="0"/>
              <a:t>Insufficient capability to manufacture energy-efficient products</a:t>
            </a:r>
          </a:p>
          <a:p>
            <a:pPr lvl="1"/>
            <a:r>
              <a:rPr lang="en-IN" dirty="0" smtClean="0"/>
              <a:t>High import tariffs on energy-efficient products </a:t>
            </a:r>
          </a:p>
          <a:p>
            <a:r>
              <a:rPr lang="en-IN" b="1" dirty="0" smtClean="0"/>
              <a:t>Barriers at the Financial Institution Level</a:t>
            </a:r>
          </a:p>
          <a:p>
            <a:pPr lvl="1"/>
            <a:r>
              <a:rPr lang="en-IN" dirty="0" smtClean="0"/>
              <a:t>Potentially high credit risks</a:t>
            </a:r>
          </a:p>
          <a:p>
            <a:pPr lvl="1"/>
            <a:r>
              <a:rPr lang="en-US" dirty="0" smtClean="0"/>
              <a:t>Small investment size </a:t>
            </a:r>
          </a:p>
          <a:p>
            <a:pPr lvl="1"/>
            <a:r>
              <a:rPr lang="en-IN" dirty="0" smtClean="0"/>
              <a:t>Lack of financing history and expertise</a:t>
            </a:r>
          </a:p>
          <a:p>
            <a:r>
              <a:rPr lang="en-IN" b="1" dirty="0" smtClean="0"/>
              <a:t>Barriers at the Government Level</a:t>
            </a:r>
          </a:p>
          <a:p>
            <a:pPr lvl="1"/>
            <a:r>
              <a:rPr lang="en-US" dirty="0" smtClean="0"/>
              <a:t>Subsidized energy prices </a:t>
            </a:r>
          </a:p>
          <a:p>
            <a:pPr lvl="1"/>
            <a:r>
              <a:rPr lang="en-IN" dirty="0" smtClean="0"/>
              <a:t>Lack of capability and budgetary resources</a:t>
            </a:r>
          </a:p>
          <a:p>
            <a:pPr lvl="1"/>
            <a:r>
              <a:rPr lang="en-IN" dirty="0" smtClean="0"/>
              <a:t>Inability to enforce codes and standards</a:t>
            </a:r>
          </a:p>
          <a:p>
            <a:pPr lvl="1">
              <a:buNone/>
            </a:pPr>
            <a:endParaRPr lang="en-IN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Possible Criteria for off-grid RE generation projects.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These technology could be qualified under positive list according to the </a:t>
            </a:r>
          </a:p>
          <a:p>
            <a:pPr>
              <a:buNone/>
            </a:pPr>
            <a:r>
              <a:rPr lang="en-US" b="1" dirty="0" smtClean="0"/>
              <a:t>classification below if they supply more than [XX]% to domestic household </a:t>
            </a:r>
          </a:p>
          <a:p>
            <a:pPr>
              <a:buNone/>
            </a:pPr>
            <a:r>
              <a:rPr lang="en-US" b="1" dirty="0" smtClean="0"/>
              <a:t>consumers: </a:t>
            </a:r>
          </a:p>
          <a:p>
            <a:endParaRPr lang="en-US" dirty="0" smtClean="0"/>
          </a:p>
          <a:p>
            <a:r>
              <a:rPr lang="en-US" dirty="0" smtClean="0"/>
              <a:t>Micro/Pico-hydro ( with power plant size up to XX kW)</a:t>
            </a:r>
            <a:endParaRPr lang="en-IN" dirty="0" smtClean="0"/>
          </a:p>
          <a:p>
            <a:r>
              <a:rPr lang="en-GB" dirty="0" smtClean="0"/>
              <a:t>Micro/Pico-Wind turbine  (</a:t>
            </a:r>
            <a:r>
              <a:rPr lang="en-US" dirty="0" smtClean="0"/>
              <a:t>up to XX kW</a:t>
            </a:r>
            <a:r>
              <a:rPr lang="en-GB" dirty="0" smtClean="0"/>
              <a:t>)</a:t>
            </a:r>
            <a:endParaRPr lang="en-IN" dirty="0" smtClean="0"/>
          </a:p>
          <a:p>
            <a:r>
              <a:rPr lang="en-GB" dirty="0" smtClean="0"/>
              <a:t>PV-Wind Hybrid (</a:t>
            </a:r>
            <a:r>
              <a:rPr lang="en-US" dirty="0" smtClean="0"/>
              <a:t>up to XX kW</a:t>
            </a:r>
            <a:r>
              <a:rPr lang="en-GB" dirty="0" smtClean="0"/>
              <a:t>)</a:t>
            </a:r>
            <a:endParaRPr lang="en-IN" dirty="0" smtClean="0"/>
          </a:p>
          <a:p>
            <a:r>
              <a:rPr lang="en-GB" dirty="0" smtClean="0"/>
              <a:t>Geothermal (up to XXX kW)</a:t>
            </a:r>
            <a:endParaRPr lang="en-IN" dirty="0" smtClean="0"/>
          </a:p>
          <a:p>
            <a:r>
              <a:rPr lang="en-GB" dirty="0" smtClean="0"/>
              <a:t>Biomass Gasification / Biogas (up to XX kW)</a:t>
            </a:r>
            <a:endParaRPr lang="en-IN" dirty="0" smtClean="0"/>
          </a:p>
          <a:p>
            <a:pPr>
              <a:buNone/>
            </a:pPr>
            <a:endParaRPr lang="en-I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3672"/>
            <a:ext cx="8229600" cy="1143000"/>
          </a:xfrm>
        </p:spPr>
        <p:txBody>
          <a:bodyPr/>
          <a:lstStyle/>
          <a:p>
            <a:pPr algn="just"/>
            <a:r>
              <a:rPr lang="en-US" dirty="0" smtClean="0"/>
              <a:t>Possible Criteria for Rural electrification projects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 smtClean="0"/>
              <a:t>These category of </a:t>
            </a:r>
            <a:r>
              <a:rPr lang="en-US" b="1" dirty="0" smtClean="0"/>
              <a:t>energy distribution  projects  for areas where the consumers do </a:t>
            </a:r>
          </a:p>
          <a:p>
            <a:pPr>
              <a:buNone/>
            </a:pPr>
            <a:r>
              <a:rPr lang="en-US" b="1" dirty="0" smtClean="0"/>
              <a:t>have access to electricity could be classified under:</a:t>
            </a:r>
            <a:endParaRPr lang="en-GB" b="1" dirty="0" smtClean="0"/>
          </a:p>
          <a:p>
            <a:r>
              <a:rPr lang="en-GB" dirty="0" smtClean="0"/>
              <a:t>Average national rural electrification rate in the host country is less than XX%;</a:t>
            </a:r>
            <a:endParaRPr lang="en-IN" dirty="0" smtClean="0"/>
          </a:p>
          <a:p>
            <a:r>
              <a:rPr lang="en-GB" dirty="0" smtClean="0"/>
              <a:t>The project activity is implemented in  an underdeveloped rural zone</a:t>
            </a:r>
            <a:r>
              <a:rPr lang="en-GB" baseline="30000" dirty="0" smtClean="0"/>
              <a:t> </a:t>
            </a:r>
            <a:r>
              <a:rPr lang="en-GB" dirty="0" smtClean="0"/>
              <a:t> of the host country identified by the government with one of the following criteria satisfied:</a:t>
            </a:r>
            <a:endParaRPr lang="en-IN" dirty="0" smtClean="0"/>
          </a:p>
          <a:p>
            <a:pPr lvl="1"/>
            <a:r>
              <a:rPr lang="en-GB" dirty="0" smtClean="0"/>
              <a:t>The nearest distance to a grid from the project area is greater than XX km</a:t>
            </a:r>
          </a:p>
          <a:p>
            <a:pPr lvl="1"/>
            <a:r>
              <a:rPr lang="en-GB" dirty="0" smtClean="0"/>
              <a:t>The proportion of population is below $XX per day, based on PPP in the zone is greater than [XX] %  .This should be based on the  most recent XX years data.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The ratio of:</a:t>
            </a:r>
          </a:p>
          <a:p>
            <a:pPr>
              <a:buNone/>
            </a:pPr>
            <a:r>
              <a:rPr lang="en-GB" dirty="0" smtClean="0"/>
              <a:t>Total installed capacity of RE technology in off-grid generation</a:t>
            </a:r>
          </a:p>
          <a:p>
            <a:pPr>
              <a:buNone/>
            </a:pPr>
            <a:r>
              <a:rPr lang="en-GB" dirty="0" smtClean="0"/>
              <a:t>Total installed capacity of grid + Off-grid generation in the host country</a:t>
            </a:r>
            <a:endParaRPr lang="en-IN" dirty="0" smtClean="0"/>
          </a:p>
          <a:p>
            <a:endParaRPr lang="en-IN" dirty="0" smtClean="0"/>
          </a:p>
          <a:p>
            <a:pPr>
              <a:buNone/>
            </a:pPr>
            <a:endParaRPr lang="en-IN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4800600"/>
            <a:ext cx="5867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6922008" y="4413504"/>
            <a:ext cx="533400" cy="685800"/>
            <a:chOff x="7696200" y="4953000"/>
            <a:chExt cx="533400" cy="685800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7772400" y="4953000"/>
              <a:ext cx="304800" cy="304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772400" y="5257800"/>
              <a:ext cx="457200" cy="304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7696200" y="5334000"/>
              <a:ext cx="457200" cy="304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/>
          <p:cNvSpPr/>
          <p:nvPr/>
        </p:nvSpPr>
        <p:spPr>
          <a:xfrm>
            <a:off x="7491984" y="4337304"/>
            <a:ext cx="1066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XX %</a:t>
            </a:r>
            <a:endParaRPr lang="en-IN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1981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Thank You</a:t>
            </a:r>
            <a:endParaRPr lang="en-IN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611</TotalTime>
  <Words>665</Words>
  <Application>Microsoft Office PowerPoint</Application>
  <PresentationFormat>On-screen Show (4:3)</PresentationFormat>
  <Paragraphs>84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    Extension of simplified modalities for demonstration of additionality to EE and RE projects .   Experiences with the simplified modalities for demonstration of additionality from a RIT member perspective</vt:lpstr>
      <vt:lpstr>Contents</vt:lpstr>
      <vt:lpstr>Statistics of Micro Scale projects in CDM</vt:lpstr>
      <vt:lpstr>Further clarity needed on definitions-RIT Perspective</vt:lpstr>
      <vt:lpstr>Possible improvement-Simplication/Revision</vt:lpstr>
      <vt:lpstr>Exclusive additionality tool for DSM –EE projects</vt:lpstr>
      <vt:lpstr>Possible Criteria for off-grid RE generation projects. </vt:lpstr>
      <vt:lpstr>Possible Criteria for Rural electrification projects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A.K.Perumal</dc:creator>
  <cp:lastModifiedBy>ab</cp:lastModifiedBy>
  <cp:revision>201</cp:revision>
  <dcterms:created xsi:type="dcterms:W3CDTF">2006-08-16T00:00:00Z</dcterms:created>
  <dcterms:modified xsi:type="dcterms:W3CDTF">2012-03-25T07:59:11Z</dcterms:modified>
</cp:coreProperties>
</file>