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F0BF4B3-F60B-41B3-BD2D-D41069DEC9BF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2F71966-B6C4-4CAE-AC7D-F75B42E83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0CD07D-85F4-4B74-A1D0-F6CCE7F1963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F651A-EC49-4F3E-8FC6-5D3D1F82FA4F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89C56-8706-403D-A0B4-9FF759763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4D9F2-F2D5-46D4-BFCA-087BA100326F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D5B53-2D35-4C8D-A07D-49899A13E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585B-2E68-49EA-A4AD-4DE507DF7559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D233E-1903-469C-BFED-F3904B256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0A6F2-9FCE-4124-A625-BED129CE697E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2AAD9-DA89-405D-B305-C6D2FEFBF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C4C7F-E01D-42A8-80A4-B3454172320C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B57C-4930-4AE4-9511-9F3F0FE18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E0554-5E98-4C66-BE55-BF0D5DC6E364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ECC92-5088-40F9-A4ED-BC23F89A2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401F-553D-426D-83C4-B93D08FC3452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331A7-8E3C-4236-83C5-F01CD977C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2D6BD-B473-41BA-BDC0-64910BCBBB14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652B-EF38-45AB-9283-03125B576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F9FFE-FFFB-4BF6-A937-010BE5413A8E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E308A-1285-459B-B0BD-EE65AA2DD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41EB5-0E85-44C3-809E-DE2A05811660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E70C6-E9A8-4011-9114-E10DB8FF6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0E7A3-9230-417B-B688-766230A4F8C6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DBA11-5FA0-4582-B55C-17101032C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0FC755-8CDD-4069-B3F6-AA8BF4B063D0}" type="datetimeFigureOut">
              <a:rPr lang="en-US"/>
              <a:pPr>
                <a:defRPr/>
              </a:pPr>
              <a:t>24/3/2012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C9ADCE-4D5A-4FE9-83D4-E9E37C02D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143000"/>
            <a:ext cx="7613650" cy="26670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3711575"/>
            <a:ext cx="7772400" cy="1470025"/>
          </a:xfrm>
        </p:spPr>
        <p:txBody>
          <a:bodyPr/>
          <a:lstStyle/>
          <a:p>
            <a:r>
              <a:rPr lang="en-US" sz="3200" smtClean="0"/>
              <a:t>Implementation of standardized baselines guidelines and procedures: Possible Barriers and Challenges, from the DNA perspective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11430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Ms.Tsendsuren Batsuuri,  Ministry of Nature, Environment and Tourism, Mongolia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(</a:t>
            </a:r>
            <a:r>
              <a:rPr lang="en-US" dirty="0" smtClean="0"/>
              <a:t>DNA Mongolia)</a:t>
            </a:r>
            <a:endParaRPr lang="en-US" dirty="0"/>
          </a:p>
        </p:txBody>
      </p:sp>
      <p:pic>
        <p:nvPicPr>
          <p:cNvPr id="14340" name="Picture 5" descr="InsertedImag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14341" name="Picture 6" descr="InsertedImage-smal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DEVELOPMENT OF STANDARDIZED BASELINE</a:t>
            </a:r>
          </a:p>
          <a:p>
            <a:r>
              <a:rPr lang="en-US" smtClean="0"/>
              <a:t>Role of DNAs </a:t>
            </a:r>
          </a:p>
          <a:p>
            <a:r>
              <a:rPr lang="en-US" smtClean="0"/>
              <a:t>Possible barriers, challenges </a:t>
            </a:r>
          </a:p>
          <a:p>
            <a:r>
              <a:rPr lang="en-US" smtClean="0"/>
              <a:t>General concerns</a:t>
            </a:r>
          </a:p>
          <a:p>
            <a:r>
              <a:rPr lang="en-US" smtClean="0"/>
              <a:t>Conclusion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15363" name="Picture 5" descr="Inserted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15364" name="Picture 6" descr="InsertedImage-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Role of DNAs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Active vs. Passive role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u="sng" dirty="0" smtClean="0"/>
              <a:t>Active</a:t>
            </a:r>
          </a:p>
          <a:p>
            <a:pPr marL="111125" indent="-111125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-To initiate and develop Standardized Baseline for priority areas and sectors</a:t>
            </a:r>
            <a:endParaRPr lang="en-US" dirty="0"/>
          </a:p>
          <a:p>
            <a:pPr marL="111125" indent="-111125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u="sng" dirty="0" smtClean="0"/>
              <a:t>Passive</a:t>
            </a:r>
          </a:p>
          <a:p>
            <a:pPr marL="111125" indent="-111125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-To just receive proposals from Parties, Project Developers (PD), International Industry Organizations (IIO), Admitted Observer Organizations (AOO) and forward it to UNFCCC secretariat.</a:t>
            </a:r>
            <a:endParaRPr lang="en-US" dirty="0"/>
          </a:p>
        </p:txBody>
      </p:sp>
      <p:pic>
        <p:nvPicPr>
          <p:cNvPr id="16387" name="Picture 5" descr="Inserted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16388" name="Picture 6" descr="InsertedImage-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smtClean="0"/>
              <a:t>Possible Barriers and Challenges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b="1" smtClean="0"/>
              <a:t>FINANCIAL:</a:t>
            </a:r>
            <a:r>
              <a:rPr lang="en-US" smtClean="0"/>
              <a:t> To take active role, DNAs lack financial as well as technical resources. Developing a SB will require certain studies to be conducted.  How to finance such study?</a:t>
            </a:r>
          </a:p>
          <a:p>
            <a:pPr>
              <a:buFont typeface="Arial" charset="0"/>
              <a:buNone/>
            </a:pPr>
            <a:r>
              <a:rPr lang="en-US" b="1" smtClean="0"/>
              <a:t>SOLUTION: </a:t>
            </a:r>
            <a:r>
              <a:rPr lang="en-US" smtClean="0"/>
              <a:t>Technical barriers can be overcome by partnering/cooperating with professional organizations/institutes. Public funding required (ODA?).  </a:t>
            </a:r>
          </a:p>
          <a:p>
            <a:pPr>
              <a:buFont typeface="Arial" charset="0"/>
              <a:buNone/>
            </a:pPr>
            <a:endParaRPr lang="en-US" b="1" smtClean="0"/>
          </a:p>
        </p:txBody>
      </p:sp>
      <p:pic>
        <p:nvPicPr>
          <p:cNvPr id="17411" name="Picture 5" descr="Inserted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17412" name="Picture 6" descr="InsertedImage-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smtClean="0"/>
              <a:t>Possible Barriers and Challenges</a:t>
            </a:r>
            <a:endParaRPr lang="en-US" b="1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smtClean="0"/>
              <a:t>REGULATORY AND ADMINISTRATIVE:</a:t>
            </a:r>
          </a:p>
          <a:p>
            <a:pPr>
              <a:buFont typeface="Arial" charset="0"/>
              <a:buNone/>
            </a:pPr>
            <a:endParaRPr lang="en-US" b="1" smtClean="0"/>
          </a:p>
        </p:txBody>
      </p:sp>
      <p:sp>
        <p:nvSpPr>
          <p:cNvPr id="4" name="Oval 3"/>
          <p:cNvSpPr/>
          <p:nvPr/>
        </p:nvSpPr>
        <p:spPr>
          <a:xfrm>
            <a:off x="3733800" y="3352800"/>
            <a:ext cx="1295400" cy="990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DNA</a:t>
            </a: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6172200" y="2895600"/>
            <a:ext cx="2438400" cy="1447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UNFCCC Secretariat</a:t>
            </a:r>
            <a:endParaRPr lang="en-US" dirty="0"/>
          </a:p>
        </p:txBody>
      </p:sp>
      <p:sp>
        <p:nvSpPr>
          <p:cNvPr id="6" name="Diamond 5"/>
          <p:cNvSpPr/>
          <p:nvPr/>
        </p:nvSpPr>
        <p:spPr>
          <a:xfrm>
            <a:off x="914400" y="2590800"/>
            <a:ext cx="1066800" cy="990600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PDs</a:t>
            </a:r>
            <a:endParaRPr lang="en-US" dirty="0"/>
          </a:p>
        </p:txBody>
      </p:sp>
      <p:sp>
        <p:nvSpPr>
          <p:cNvPr id="7" name="Regular Pentagon 6"/>
          <p:cNvSpPr/>
          <p:nvPr/>
        </p:nvSpPr>
        <p:spPr>
          <a:xfrm>
            <a:off x="990600" y="3810000"/>
            <a:ext cx="914400" cy="838200"/>
          </a:xfrm>
          <a:prstGeom prst="pent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IIO</a:t>
            </a:r>
            <a:endParaRPr lang="en-US" dirty="0"/>
          </a:p>
        </p:txBody>
      </p:sp>
      <p:sp>
        <p:nvSpPr>
          <p:cNvPr id="8" name="Hexagon 7"/>
          <p:cNvSpPr/>
          <p:nvPr/>
        </p:nvSpPr>
        <p:spPr>
          <a:xfrm>
            <a:off x="990600" y="4953000"/>
            <a:ext cx="1066800" cy="838200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AOO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3"/>
            <a:endCxn id="4" idx="2"/>
          </p:cNvCxnSpPr>
          <p:nvPr/>
        </p:nvCxnSpPr>
        <p:spPr>
          <a:xfrm>
            <a:off x="1981200" y="3086100"/>
            <a:ext cx="1752600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5"/>
            <a:endCxn id="4" idx="2"/>
          </p:cNvCxnSpPr>
          <p:nvPr/>
        </p:nvCxnSpPr>
        <p:spPr>
          <a:xfrm flipV="1">
            <a:off x="1905000" y="3848100"/>
            <a:ext cx="1828800" cy="282575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  <a:endCxn id="4" idx="2"/>
          </p:cNvCxnSpPr>
          <p:nvPr/>
        </p:nvCxnSpPr>
        <p:spPr>
          <a:xfrm flipV="1">
            <a:off x="2057400" y="3848100"/>
            <a:ext cx="1676400" cy="1524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6"/>
          </p:cNvCxnSpPr>
          <p:nvPr/>
        </p:nvCxnSpPr>
        <p:spPr>
          <a:xfrm>
            <a:off x="5029200" y="3848100"/>
            <a:ext cx="1524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5029200" y="3657600"/>
            <a:ext cx="167640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1752600" y="2819400"/>
            <a:ext cx="1981200" cy="838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1905000" y="3962400"/>
            <a:ext cx="1828800" cy="3048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1981200" y="4038600"/>
            <a:ext cx="1752600" cy="1600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miley Face 39"/>
          <p:cNvSpPr/>
          <p:nvPr/>
        </p:nvSpPr>
        <p:spPr>
          <a:xfrm>
            <a:off x="5410200" y="3276600"/>
            <a:ext cx="762000" cy="838200"/>
          </a:xfrm>
          <a:prstGeom prst="smileyFac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Cloud 40"/>
          <p:cNvSpPr/>
          <p:nvPr/>
        </p:nvSpPr>
        <p:spPr>
          <a:xfrm>
            <a:off x="1905000" y="3352800"/>
            <a:ext cx="1828800" cy="114300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Uncertain</a:t>
            </a:r>
            <a:endParaRPr lang="en-US" dirty="0"/>
          </a:p>
        </p:txBody>
      </p:sp>
      <p:sp>
        <p:nvSpPr>
          <p:cNvPr id="42" name="Down Arrow Callout 41"/>
          <p:cNvSpPr/>
          <p:nvPr/>
        </p:nvSpPr>
        <p:spPr>
          <a:xfrm>
            <a:off x="1828800" y="2057400"/>
            <a:ext cx="2667000" cy="990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Barrier: </a:t>
            </a:r>
            <a:r>
              <a:rPr lang="en-US" sz="1600" dirty="0"/>
              <a:t>This could potentially delay the process, DNAs are not ready</a:t>
            </a:r>
            <a:endParaRPr lang="en-US" sz="1600" dirty="0"/>
          </a:p>
        </p:txBody>
      </p:sp>
      <p:sp>
        <p:nvSpPr>
          <p:cNvPr id="44" name="Up Arrow Callout 43"/>
          <p:cNvSpPr/>
          <p:nvPr/>
        </p:nvSpPr>
        <p:spPr>
          <a:xfrm>
            <a:off x="1828800" y="5486400"/>
            <a:ext cx="2819400" cy="990600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Solution: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Capacity Building and experience sharing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876800" y="2676525"/>
            <a:ext cx="2057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Procedure for submission and consideration of SB</a:t>
            </a:r>
          </a:p>
        </p:txBody>
      </p:sp>
      <p:pic>
        <p:nvPicPr>
          <p:cNvPr id="18453" name="Picture 5" descr="InsertedImag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18454" name="Picture 6" descr="InsertedImage-smal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1" animBg="1"/>
      <p:bldP spid="44" grpId="0" animBg="1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Standardized baseline may not directly assist countries less represented in CDM to implement projects. Because: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Who will bear the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cost of development </a:t>
            </a:r>
            <a:r>
              <a:rPr lang="en-US" dirty="0" smtClean="0"/>
              <a:t>is not clear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Limited market opportunity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/>
              <a:t>(limited number of homogenous activity) in countries less represented in CDM such as Mongolia (characterized by small economy and few population)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Uncertainty</a:t>
            </a:r>
            <a:r>
              <a:rPr lang="en-US" dirty="0" smtClean="0"/>
              <a:t>: Possible trade off between emission reduction and ease of documentation. (under assumption that the SB is developed by third party)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Limited coverage</a:t>
            </a:r>
            <a:r>
              <a:rPr lang="en-US" dirty="0" smtClean="0"/>
              <a:t>: Current guideline doesn’t cover some project types (methodologies ) that are particularly difficult in establishing baseline  (i.e. AMS II-E, insulation of panel buildings and or houses) and left it to PDs. 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Limited interest from private sector</a:t>
            </a:r>
            <a:r>
              <a:rPr lang="en-US" dirty="0" smtClean="0"/>
              <a:t>: Under current market conditions, it’s difficult to expect project developers to initiate development of SB.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pic>
        <p:nvPicPr>
          <p:cNvPr id="20483" name="Picture 5" descr="Inserted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20484" name="Picture 6" descr="InsertedImage-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Current guideline and procedure is a good development and starting point for development of SBs. But further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extension needed to cover underrepresented project types </a:t>
            </a:r>
            <a:r>
              <a:rPr lang="en-US" dirty="0" smtClean="0"/>
              <a:t>(methodologies) and also capacity building is necessary for DNAs in successfully implementing  guideline and procedure for SBs.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DNAs can play an active role </a:t>
            </a:r>
            <a:r>
              <a:rPr lang="en-US" dirty="0" smtClean="0"/>
              <a:t>in developing SBs by assisting in prioritizing sectors and measures to develop SBs and identifying stakeholders.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Certain attention should be given in facilitating development of SBs for underrepresented countries. (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Financing for development of SBs</a:t>
            </a:r>
            <a:r>
              <a:rPr lang="en-US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pic>
        <p:nvPicPr>
          <p:cNvPr id="21507" name="Picture 5" descr="Inserted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21508" name="Picture 6" descr="InsertedImage-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 very much for your attention!!!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www.cdm-mongolia.com</a:t>
            </a:r>
            <a:endParaRPr lang="en-US" dirty="0"/>
          </a:p>
        </p:txBody>
      </p:sp>
      <p:pic>
        <p:nvPicPr>
          <p:cNvPr id="22531" name="Picture 5" descr="Inserted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1023938" cy="4191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22532" name="Picture 6" descr="InsertedImage-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212725"/>
            <a:ext cx="2503488" cy="62547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383</Words>
  <Application>Microsoft Office PowerPoint</Application>
  <PresentationFormat>On-screen Show (4:3)</PresentationFormat>
  <Paragraphs>43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Implementation of standardized baselines guidelines and procedures: Possible Barriers and Challenges, from the DNA perspective</vt:lpstr>
      <vt:lpstr>Content</vt:lpstr>
      <vt:lpstr>Role of DNAs</vt:lpstr>
      <vt:lpstr>Possible Barriers and Challenges</vt:lpstr>
      <vt:lpstr>Possible Barriers and Challenges</vt:lpstr>
      <vt:lpstr>General concerns</vt:lpstr>
      <vt:lpstr>Conclusion</vt:lpstr>
      <vt:lpstr>Thank you very much for your attention!!!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standardized baselines guidelines and procedures: Possible Barriers and Challenges, from the DNA perspective</dc:title>
  <dc:creator>h</dc:creator>
  <cp:lastModifiedBy>Correia</cp:lastModifiedBy>
  <cp:revision>22</cp:revision>
  <dcterms:created xsi:type="dcterms:W3CDTF">2012-03-20T15:38:27Z</dcterms:created>
  <dcterms:modified xsi:type="dcterms:W3CDTF">2012-03-24T10:48:38Z</dcterms:modified>
</cp:coreProperties>
</file>