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tags/tag8.xml" ContentType="application/vnd.openxmlformats-officedocument.presentationml.tags+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ags/tag9.xml" ContentType="application/vnd.openxmlformats-officedocument.presentationml.tags+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tags/tag5.xml" ContentType="application/vnd.openxmlformats-officedocument.presentationml.tags+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tags/tag6.xml" ContentType="application/vnd.openxmlformats-officedocument.presentationml.tags+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ags/tag7.xml" ContentType="application/vnd.openxmlformats-officedocument.presentationml.tags+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040" r:id="rId2"/>
    <p:sldMasterId id="2147484220" r:id="rId3"/>
    <p:sldMasterId id="2147484221" r:id="rId4"/>
    <p:sldMasterId id="2147484222" r:id="rId5"/>
    <p:sldMasterId id="2147484223" r:id="rId6"/>
    <p:sldMasterId id="2147484224" r:id="rId7"/>
    <p:sldMasterId id="2147484225" r:id="rId8"/>
  </p:sldMasterIdLst>
  <p:notesMasterIdLst>
    <p:notesMasterId r:id="rId18"/>
  </p:notesMasterIdLst>
  <p:handoutMasterIdLst>
    <p:handoutMasterId r:id="rId19"/>
  </p:handoutMasterIdLst>
  <p:sldIdLst>
    <p:sldId id="257" r:id="rId9"/>
    <p:sldId id="527" r:id="rId10"/>
    <p:sldId id="532" r:id="rId11"/>
    <p:sldId id="533" r:id="rId12"/>
    <p:sldId id="531" r:id="rId13"/>
    <p:sldId id="518" r:id="rId14"/>
    <p:sldId id="526" r:id="rId15"/>
    <p:sldId id="528" r:id="rId16"/>
    <p:sldId id="530" r:id="rId17"/>
  </p:sldIdLst>
  <p:sldSz cx="10058400" cy="7772400"/>
  <p:notesSz cx="7010400" cy="9296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311134" initials="" lastIdx="2" clrIdx="0"/>
  <p:cmAuthor id="1" name="wb311134" initials="w"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5757"/>
    <a:srgbClr val="FE7402"/>
    <a:srgbClr val="FFFF99"/>
    <a:srgbClr val="006666"/>
    <a:srgbClr val="33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00" autoAdjust="0"/>
    <p:restoredTop sz="80704" autoAdjust="0"/>
  </p:normalViewPr>
  <p:slideViewPr>
    <p:cSldViewPr snapToObjects="1">
      <p:cViewPr>
        <p:scale>
          <a:sx n="50" d="100"/>
          <a:sy n="50" d="100"/>
        </p:scale>
        <p:origin x="-360" y="-318"/>
      </p:cViewPr>
      <p:guideLst>
        <p:guide orient="horz" pos="2448"/>
        <p:guide pos="5933"/>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3" d="100"/>
          <a:sy n="63" d="100"/>
        </p:scale>
        <p:origin x="-1524" y="-114"/>
      </p:cViewPr>
      <p:guideLst>
        <p:guide orient="horz" pos="2928"/>
        <p:guide pos="2208"/>
      </p:guideLst>
    </p:cSldViewPr>
  </p:notesViewPr>
  <p:gridSpacing cx="93633925" cy="93633925"/>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FE51A9-5331-4ED1-A24F-DC37C5606DC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de-DE"/>
        </a:p>
      </dgm:t>
    </dgm:pt>
    <dgm:pt modelId="{27860753-BD1B-4439-A2E3-88F1386518CD}">
      <dgm:prSet phldrT="[Text]"/>
      <dgm:spPr/>
      <dgm:t>
        <a:bodyPr/>
        <a:lstStyle/>
        <a:p>
          <a:r>
            <a:rPr lang="en-US" noProof="0" dirty="0" smtClean="0"/>
            <a:t>CDM project (currently)</a:t>
          </a:r>
          <a:endParaRPr lang="en-US" noProof="0" dirty="0"/>
        </a:p>
      </dgm:t>
    </dgm:pt>
    <dgm:pt modelId="{B8949EAE-5212-4886-BA0A-B4777FD94558}" type="parTrans" cxnId="{D73F42BE-EB9F-4FF0-BEDB-F24F046426F2}">
      <dgm:prSet/>
      <dgm:spPr/>
      <dgm:t>
        <a:bodyPr/>
        <a:lstStyle/>
        <a:p>
          <a:endParaRPr lang="en-US" noProof="0"/>
        </a:p>
      </dgm:t>
    </dgm:pt>
    <dgm:pt modelId="{50D69040-33CD-4741-B42C-64C3F1B7EA3D}" type="sibTrans" cxnId="{D73F42BE-EB9F-4FF0-BEDB-F24F046426F2}">
      <dgm:prSet/>
      <dgm:spPr/>
      <dgm:t>
        <a:bodyPr/>
        <a:lstStyle/>
        <a:p>
          <a:endParaRPr lang="en-US" noProof="0"/>
        </a:p>
      </dgm:t>
    </dgm:pt>
    <dgm:pt modelId="{7FACBDA1-618C-4DDF-8429-6706B958FBAC}">
      <dgm:prSet phldrT="[Text]"/>
      <dgm:spPr/>
      <dgm:t>
        <a:bodyPr/>
        <a:lstStyle/>
        <a:p>
          <a:r>
            <a:rPr lang="en-US" noProof="0" dirty="0" smtClean="0"/>
            <a:t>PDD by PE</a:t>
          </a:r>
          <a:endParaRPr lang="en-US" noProof="0" dirty="0"/>
        </a:p>
      </dgm:t>
    </dgm:pt>
    <dgm:pt modelId="{59B09EAD-00EF-4E3B-AC5E-0A5D86C5A847}" type="parTrans" cxnId="{B40758D2-FAF8-4D0C-9D2A-834071EB242D}">
      <dgm:prSet/>
      <dgm:spPr/>
      <dgm:t>
        <a:bodyPr/>
        <a:lstStyle/>
        <a:p>
          <a:endParaRPr lang="en-US" noProof="0"/>
        </a:p>
      </dgm:t>
    </dgm:pt>
    <dgm:pt modelId="{221A613C-54C8-4AEF-9D0C-932778D86964}" type="sibTrans" cxnId="{B40758D2-FAF8-4D0C-9D2A-834071EB242D}">
      <dgm:prSet/>
      <dgm:spPr/>
      <dgm:t>
        <a:bodyPr/>
        <a:lstStyle/>
        <a:p>
          <a:endParaRPr lang="en-US" noProof="0"/>
        </a:p>
      </dgm:t>
    </dgm:pt>
    <dgm:pt modelId="{46BA6C2C-9DCB-4D9B-93AC-A52F74057BCD}">
      <dgm:prSet phldrT="[Text]"/>
      <dgm:spPr/>
      <dgm:t>
        <a:bodyPr/>
        <a:lstStyle/>
        <a:p>
          <a:r>
            <a:rPr lang="en-US" noProof="0" dirty="0" smtClean="0"/>
            <a:t>Validation of PDD by DOE</a:t>
          </a:r>
          <a:endParaRPr lang="en-US" noProof="0" dirty="0"/>
        </a:p>
      </dgm:t>
    </dgm:pt>
    <dgm:pt modelId="{AA063849-F722-441B-8C74-9D68857FC963}" type="parTrans" cxnId="{58293BAC-15BE-4FB8-86E1-84866EC20499}">
      <dgm:prSet/>
      <dgm:spPr/>
      <dgm:t>
        <a:bodyPr/>
        <a:lstStyle/>
        <a:p>
          <a:endParaRPr lang="en-US" noProof="0"/>
        </a:p>
      </dgm:t>
    </dgm:pt>
    <dgm:pt modelId="{0DBC5C8B-86A6-4B9A-918F-201EB3BDCED2}" type="sibTrans" cxnId="{58293BAC-15BE-4FB8-86E1-84866EC20499}">
      <dgm:prSet/>
      <dgm:spPr/>
      <dgm:t>
        <a:bodyPr/>
        <a:lstStyle/>
        <a:p>
          <a:endParaRPr lang="en-US" noProof="0"/>
        </a:p>
      </dgm:t>
    </dgm:pt>
    <dgm:pt modelId="{F8817AE5-0CCA-449B-9432-769EAA015D9F}">
      <dgm:prSet phldrT="[Text]"/>
      <dgm:spPr/>
      <dgm:t>
        <a:bodyPr/>
        <a:lstStyle/>
        <a:p>
          <a:r>
            <a:rPr lang="en-US" noProof="0" dirty="0" smtClean="0"/>
            <a:t>Fast track  registration for SB projects</a:t>
          </a:r>
          <a:endParaRPr lang="en-US" noProof="0" dirty="0"/>
        </a:p>
      </dgm:t>
    </dgm:pt>
    <dgm:pt modelId="{00D419E9-26A5-4740-A9DD-BDE46E56D9E7}" type="parTrans" cxnId="{5127B38D-C45A-4D6C-8342-4E9F966877DD}">
      <dgm:prSet/>
      <dgm:spPr/>
      <dgm:t>
        <a:bodyPr/>
        <a:lstStyle/>
        <a:p>
          <a:endParaRPr lang="en-US" noProof="0"/>
        </a:p>
      </dgm:t>
    </dgm:pt>
    <dgm:pt modelId="{C6758E34-99BF-4EFB-BA46-FD8D4DB3D2F0}" type="sibTrans" cxnId="{5127B38D-C45A-4D6C-8342-4E9F966877DD}">
      <dgm:prSet/>
      <dgm:spPr/>
      <dgm:t>
        <a:bodyPr/>
        <a:lstStyle/>
        <a:p>
          <a:endParaRPr lang="en-US" noProof="0"/>
        </a:p>
      </dgm:t>
    </dgm:pt>
    <dgm:pt modelId="{8FDC213E-E8DD-4648-A3AE-3D4FCF235A23}">
      <dgm:prSet phldrT="[Text]"/>
      <dgm:spPr/>
      <dgm:t>
        <a:bodyPr/>
        <a:lstStyle/>
        <a:p>
          <a:r>
            <a:rPr lang="en-US" noProof="0" dirty="0" smtClean="0"/>
            <a:t>Registration EB</a:t>
          </a:r>
          <a:endParaRPr lang="en-US" noProof="0" dirty="0"/>
        </a:p>
      </dgm:t>
    </dgm:pt>
    <dgm:pt modelId="{C82C00FB-4DEC-4A05-8997-96FC3F75C4EE}" type="parTrans" cxnId="{2869BE40-25C4-42B0-BC71-B8CBDAFE9364}">
      <dgm:prSet/>
      <dgm:spPr/>
      <dgm:t>
        <a:bodyPr/>
        <a:lstStyle/>
        <a:p>
          <a:endParaRPr lang="en-US" noProof="0"/>
        </a:p>
      </dgm:t>
    </dgm:pt>
    <dgm:pt modelId="{14F231EF-9346-484E-93C4-572F5B4629A4}" type="sibTrans" cxnId="{2869BE40-25C4-42B0-BC71-B8CBDAFE9364}">
      <dgm:prSet/>
      <dgm:spPr/>
      <dgm:t>
        <a:bodyPr/>
        <a:lstStyle/>
        <a:p>
          <a:endParaRPr lang="en-US" noProof="0"/>
        </a:p>
      </dgm:t>
    </dgm:pt>
    <dgm:pt modelId="{B9AC5490-5110-4D73-8BEA-F6FB920DF746}">
      <dgm:prSet phldrT="[Text]"/>
      <dgm:spPr/>
      <dgm:t>
        <a:bodyPr/>
        <a:lstStyle/>
        <a:p>
          <a:r>
            <a:rPr lang="en-US" noProof="0" dirty="0" smtClean="0"/>
            <a:t>Verification by DOE </a:t>
          </a:r>
          <a:endParaRPr lang="en-US" noProof="0" dirty="0"/>
        </a:p>
      </dgm:t>
    </dgm:pt>
    <dgm:pt modelId="{BCD3626B-06E2-4E7D-8277-70B0CDEB6BDB}" type="parTrans" cxnId="{1E0AB42A-BF49-4E22-854B-33226B12AED5}">
      <dgm:prSet/>
      <dgm:spPr/>
      <dgm:t>
        <a:bodyPr/>
        <a:lstStyle/>
        <a:p>
          <a:endParaRPr lang="en-US" noProof="0"/>
        </a:p>
      </dgm:t>
    </dgm:pt>
    <dgm:pt modelId="{25776EDF-3A3A-431E-BA2A-EE9E564C8B4D}" type="sibTrans" cxnId="{1E0AB42A-BF49-4E22-854B-33226B12AED5}">
      <dgm:prSet/>
      <dgm:spPr/>
      <dgm:t>
        <a:bodyPr/>
        <a:lstStyle/>
        <a:p>
          <a:endParaRPr lang="en-US" noProof="0"/>
        </a:p>
      </dgm:t>
    </dgm:pt>
    <dgm:pt modelId="{3CF36C36-1C07-4F46-9F03-9F4C65705DC4}">
      <dgm:prSet phldrT="[Text]"/>
      <dgm:spPr/>
      <dgm:t>
        <a:bodyPr/>
        <a:lstStyle/>
        <a:p>
          <a:r>
            <a:rPr lang="en-US" noProof="0" dirty="0" smtClean="0"/>
            <a:t>Verification by DOE (check list/monitoring)</a:t>
          </a:r>
          <a:endParaRPr lang="en-US" noProof="0" dirty="0"/>
        </a:p>
      </dgm:t>
    </dgm:pt>
    <dgm:pt modelId="{54C58CB0-69D7-475E-B9B2-6CCA860F6423}" type="parTrans" cxnId="{90DD07F3-DCC4-42DD-AD3A-E134B0C24919}">
      <dgm:prSet/>
      <dgm:spPr/>
      <dgm:t>
        <a:bodyPr/>
        <a:lstStyle/>
        <a:p>
          <a:endParaRPr lang="en-US" noProof="0"/>
        </a:p>
      </dgm:t>
    </dgm:pt>
    <dgm:pt modelId="{AA6EB88F-1F7E-4D21-B212-3856C888CAAE}" type="sibTrans" cxnId="{90DD07F3-DCC4-42DD-AD3A-E134B0C24919}">
      <dgm:prSet/>
      <dgm:spPr/>
      <dgm:t>
        <a:bodyPr/>
        <a:lstStyle/>
        <a:p>
          <a:endParaRPr lang="en-US" noProof="0"/>
        </a:p>
      </dgm:t>
    </dgm:pt>
    <dgm:pt modelId="{8E17B406-DB8F-44A1-8065-B5F5A5D9088E}">
      <dgm:prSet phldrT="[Text]"/>
      <dgm:spPr/>
      <dgm:t>
        <a:bodyPr/>
        <a:lstStyle/>
        <a:p>
          <a:r>
            <a:rPr lang="en-US" noProof="0" dirty="0" smtClean="0"/>
            <a:t>Issuance of CERs</a:t>
          </a:r>
          <a:endParaRPr lang="en-US" noProof="0" dirty="0"/>
        </a:p>
      </dgm:t>
    </dgm:pt>
    <dgm:pt modelId="{E9B29B77-9ACB-4ABD-8EBC-EDE8C64E560B}" type="parTrans" cxnId="{0972349D-7EDE-453F-A192-E103584A241B}">
      <dgm:prSet/>
      <dgm:spPr/>
      <dgm:t>
        <a:bodyPr/>
        <a:lstStyle/>
        <a:p>
          <a:endParaRPr lang="de-DE"/>
        </a:p>
      </dgm:t>
    </dgm:pt>
    <dgm:pt modelId="{B237D746-DDD2-4A8B-8C1F-16E1514C39CC}" type="sibTrans" cxnId="{0972349D-7EDE-453F-A192-E103584A241B}">
      <dgm:prSet/>
      <dgm:spPr/>
      <dgm:t>
        <a:bodyPr/>
        <a:lstStyle/>
        <a:p>
          <a:endParaRPr lang="de-DE"/>
        </a:p>
      </dgm:t>
    </dgm:pt>
    <dgm:pt modelId="{9E735DAE-4DBF-4B56-8F9E-AA11553B9633}">
      <dgm:prSet phldrT="[Text]"/>
      <dgm:spPr/>
      <dgm:t>
        <a:bodyPr/>
        <a:lstStyle/>
        <a:p>
          <a:r>
            <a:rPr lang="en-US" noProof="0" dirty="0" smtClean="0"/>
            <a:t>Issuance CERs</a:t>
          </a:r>
          <a:endParaRPr lang="en-US" noProof="0" dirty="0"/>
        </a:p>
      </dgm:t>
    </dgm:pt>
    <dgm:pt modelId="{CFA84A36-09CF-414F-AA79-45EA2B1630A7}" type="parTrans" cxnId="{62FD629C-143C-4E77-9FEC-1515BFF63256}">
      <dgm:prSet/>
      <dgm:spPr/>
      <dgm:t>
        <a:bodyPr/>
        <a:lstStyle/>
        <a:p>
          <a:endParaRPr lang="de-DE"/>
        </a:p>
      </dgm:t>
    </dgm:pt>
    <dgm:pt modelId="{4C5B94F7-85CD-4A30-9B73-27BD95518CE9}" type="sibTrans" cxnId="{62FD629C-143C-4E77-9FEC-1515BFF63256}">
      <dgm:prSet/>
      <dgm:spPr/>
      <dgm:t>
        <a:bodyPr/>
        <a:lstStyle/>
        <a:p>
          <a:endParaRPr lang="de-DE"/>
        </a:p>
      </dgm:t>
    </dgm:pt>
    <dgm:pt modelId="{AE20BF18-A30E-4474-919D-72FFBD6CC73A}">
      <dgm:prSet phldrT="[Text]"/>
      <dgm:spPr/>
      <dgm:t>
        <a:bodyPr/>
        <a:lstStyle/>
        <a:p>
          <a:r>
            <a:rPr lang="en-US" noProof="0" dirty="0" smtClean="0"/>
            <a:t>Registration EB</a:t>
          </a:r>
          <a:endParaRPr lang="en-US" noProof="0" dirty="0"/>
        </a:p>
      </dgm:t>
    </dgm:pt>
    <dgm:pt modelId="{D7BC978B-7AB1-40C2-82A1-28203457C8AE}" type="sibTrans" cxnId="{B1DB5398-0D5A-4B23-9DC1-882202CFDD19}">
      <dgm:prSet/>
      <dgm:spPr/>
      <dgm:t>
        <a:bodyPr/>
        <a:lstStyle/>
        <a:p>
          <a:endParaRPr lang="en-US" noProof="0"/>
        </a:p>
      </dgm:t>
    </dgm:pt>
    <dgm:pt modelId="{3BB960AF-4F32-43A6-98DE-A1DC2FB172C5}" type="parTrans" cxnId="{B1DB5398-0D5A-4B23-9DC1-882202CFDD19}">
      <dgm:prSet/>
      <dgm:spPr/>
      <dgm:t>
        <a:bodyPr/>
        <a:lstStyle/>
        <a:p>
          <a:endParaRPr lang="en-US" noProof="0"/>
        </a:p>
      </dgm:t>
    </dgm:pt>
    <dgm:pt modelId="{E65907E2-DFB6-4D58-A76D-63B868A53111}">
      <dgm:prSet phldrT="[Text]"/>
      <dgm:spPr/>
      <dgm:t>
        <a:bodyPr/>
        <a:lstStyle/>
        <a:p>
          <a:r>
            <a:rPr lang="en-US" noProof="0" dirty="0" smtClean="0"/>
            <a:t>Check list filled PE</a:t>
          </a:r>
          <a:endParaRPr lang="en-US" noProof="0" dirty="0"/>
        </a:p>
      </dgm:t>
    </dgm:pt>
    <dgm:pt modelId="{CE272BCF-03D3-40A4-85DD-97AE3145EB2E}" type="sibTrans" cxnId="{55BAC7AB-B679-49C7-83B5-86E21984C32A}">
      <dgm:prSet/>
      <dgm:spPr/>
      <dgm:t>
        <a:bodyPr/>
        <a:lstStyle/>
        <a:p>
          <a:endParaRPr lang="en-US" noProof="0"/>
        </a:p>
      </dgm:t>
    </dgm:pt>
    <dgm:pt modelId="{99F936AE-92F9-4CCC-9735-2BDBDDA7FF52}" type="parTrans" cxnId="{55BAC7AB-B679-49C7-83B5-86E21984C32A}">
      <dgm:prSet/>
      <dgm:spPr/>
      <dgm:t>
        <a:bodyPr/>
        <a:lstStyle/>
        <a:p>
          <a:endParaRPr lang="en-US" noProof="0"/>
        </a:p>
      </dgm:t>
    </dgm:pt>
    <dgm:pt modelId="{0ABCCA5A-3A69-478C-8F82-7B014FD80B25}">
      <dgm:prSet phldrT="[Text]"/>
      <dgm:spPr/>
      <dgm:t>
        <a:bodyPr/>
        <a:lstStyle/>
        <a:p>
          <a:r>
            <a:rPr lang="en-US" noProof="0" dirty="0" smtClean="0"/>
            <a:t>Monitoring</a:t>
          </a:r>
          <a:endParaRPr lang="en-US" noProof="0" dirty="0"/>
        </a:p>
      </dgm:t>
    </dgm:pt>
    <dgm:pt modelId="{9A09603E-EAA6-4A33-9722-3D9C5FA97C2D}" type="parTrans" cxnId="{D61447C4-080C-4A15-9E68-F616AC299861}">
      <dgm:prSet/>
      <dgm:spPr/>
      <dgm:t>
        <a:bodyPr/>
        <a:lstStyle/>
        <a:p>
          <a:endParaRPr lang="de-DE"/>
        </a:p>
      </dgm:t>
    </dgm:pt>
    <dgm:pt modelId="{2111AB1F-E7FA-4110-B88B-4CB465BB0D67}" type="sibTrans" cxnId="{D61447C4-080C-4A15-9E68-F616AC299861}">
      <dgm:prSet/>
      <dgm:spPr/>
      <dgm:t>
        <a:bodyPr/>
        <a:lstStyle/>
        <a:p>
          <a:endParaRPr lang="de-DE"/>
        </a:p>
      </dgm:t>
    </dgm:pt>
    <dgm:pt modelId="{3D528F26-71C7-49F9-BDA7-9AE6D880D2DD}">
      <dgm:prSet phldrT="[Text]"/>
      <dgm:spPr/>
      <dgm:t>
        <a:bodyPr/>
        <a:lstStyle/>
        <a:p>
          <a:r>
            <a:rPr lang="en-US" noProof="0" dirty="0" smtClean="0"/>
            <a:t>Monitoring</a:t>
          </a:r>
          <a:endParaRPr lang="en-US" noProof="0" dirty="0">
            <a:solidFill>
              <a:schemeClr val="tx1"/>
            </a:solidFill>
          </a:endParaRPr>
        </a:p>
      </dgm:t>
    </dgm:pt>
    <dgm:pt modelId="{FBD6CD3C-9EDF-4C05-A421-253C1AF5111C}" type="parTrans" cxnId="{B65C08E3-0144-4390-B4C8-EF83ED563DAC}">
      <dgm:prSet/>
      <dgm:spPr/>
      <dgm:t>
        <a:bodyPr/>
        <a:lstStyle/>
        <a:p>
          <a:endParaRPr lang="de-DE"/>
        </a:p>
      </dgm:t>
    </dgm:pt>
    <dgm:pt modelId="{5483B281-1DC7-4E1A-AA16-0173C60F3FAA}" type="sibTrans" cxnId="{B65C08E3-0144-4390-B4C8-EF83ED563DAC}">
      <dgm:prSet/>
      <dgm:spPr/>
      <dgm:t>
        <a:bodyPr/>
        <a:lstStyle/>
        <a:p>
          <a:endParaRPr lang="de-DE"/>
        </a:p>
      </dgm:t>
    </dgm:pt>
    <dgm:pt modelId="{AD3D7A82-C6EC-4A96-A5A3-396CB910F64D}">
      <dgm:prSet phldrT="[Text]"/>
      <dgm:spPr>
        <a:ln>
          <a:solidFill>
            <a:schemeClr val="bg1"/>
          </a:solidFill>
        </a:ln>
      </dgm:spPr>
      <dgm:t>
        <a:bodyPr/>
        <a:lstStyle/>
        <a:p>
          <a:endParaRPr lang="en-US" noProof="0" dirty="0">
            <a:solidFill>
              <a:schemeClr val="bg1"/>
            </a:solidFill>
          </a:endParaRPr>
        </a:p>
      </dgm:t>
    </dgm:pt>
    <dgm:pt modelId="{7B464766-96E0-42A8-A08A-9C19D7B68967}" type="sibTrans" cxnId="{0850C284-A295-4CEB-B350-9F7092F06F80}">
      <dgm:prSet/>
      <dgm:spPr/>
      <dgm:t>
        <a:bodyPr/>
        <a:lstStyle/>
        <a:p>
          <a:endParaRPr lang="de-DE"/>
        </a:p>
      </dgm:t>
    </dgm:pt>
    <dgm:pt modelId="{77A8EF73-6DF7-404B-AF21-45478AAEAFA0}" type="parTrans" cxnId="{0850C284-A295-4CEB-B350-9F7092F06F80}">
      <dgm:prSet/>
      <dgm:spPr>
        <a:ln>
          <a:solidFill>
            <a:schemeClr val="bg1"/>
          </a:solidFill>
        </a:ln>
      </dgm:spPr>
      <dgm:t>
        <a:bodyPr/>
        <a:lstStyle/>
        <a:p>
          <a:endParaRPr lang="de-DE"/>
        </a:p>
      </dgm:t>
    </dgm:pt>
    <dgm:pt modelId="{FF0B2A9E-827F-4B1F-A6BC-6E579E325304}" type="pres">
      <dgm:prSet presAssocID="{0AFE51A9-5331-4ED1-A24F-DC37C5606DC8}" presName="diagram" presStyleCnt="0">
        <dgm:presLayoutVars>
          <dgm:chPref val="1"/>
          <dgm:dir/>
          <dgm:animOne val="branch"/>
          <dgm:animLvl val="lvl"/>
          <dgm:resizeHandles/>
        </dgm:presLayoutVars>
      </dgm:prSet>
      <dgm:spPr/>
      <dgm:t>
        <a:bodyPr/>
        <a:lstStyle/>
        <a:p>
          <a:endParaRPr lang="en-US"/>
        </a:p>
      </dgm:t>
    </dgm:pt>
    <dgm:pt modelId="{21BB326B-F306-4E18-A8E5-C9E097D6E249}" type="pres">
      <dgm:prSet presAssocID="{27860753-BD1B-4439-A2E3-88F1386518CD}" presName="root" presStyleCnt="0"/>
      <dgm:spPr/>
    </dgm:pt>
    <dgm:pt modelId="{4AA3A4BB-35F3-499E-8673-5EA282667676}" type="pres">
      <dgm:prSet presAssocID="{27860753-BD1B-4439-A2E3-88F1386518CD}" presName="rootComposite" presStyleCnt="0"/>
      <dgm:spPr/>
    </dgm:pt>
    <dgm:pt modelId="{48EC39F4-4A20-4A74-80CB-D72185EEC95D}" type="pres">
      <dgm:prSet presAssocID="{27860753-BD1B-4439-A2E3-88F1386518CD}" presName="rootText" presStyleLbl="node1" presStyleIdx="0" presStyleCnt="2"/>
      <dgm:spPr/>
      <dgm:t>
        <a:bodyPr/>
        <a:lstStyle/>
        <a:p>
          <a:endParaRPr lang="de-DE"/>
        </a:p>
      </dgm:t>
    </dgm:pt>
    <dgm:pt modelId="{A42E282C-6DE6-4E06-B64E-E7FC185F90AB}" type="pres">
      <dgm:prSet presAssocID="{27860753-BD1B-4439-A2E3-88F1386518CD}" presName="rootConnector" presStyleLbl="node1" presStyleIdx="0" presStyleCnt="2"/>
      <dgm:spPr/>
      <dgm:t>
        <a:bodyPr/>
        <a:lstStyle/>
        <a:p>
          <a:endParaRPr lang="en-US"/>
        </a:p>
      </dgm:t>
    </dgm:pt>
    <dgm:pt modelId="{C1575EC6-4DCC-4903-8DBA-BB35CA01AF76}" type="pres">
      <dgm:prSet presAssocID="{27860753-BD1B-4439-A2E3-88F1386518CD}" presName="childShape" presStyleCnt="0"/>
      <dgm:spPr/>
    </dgm:pt>
    <dgm:pt modelId="{ABC5A81C-9586-4246-82E8-D09E3CB9B5AE}" type="pres">
      <dgm:prSet presAssocID="{59B09EAD-00EF-4E3B-AC5E-0A5D86C5A847}" presName="Name13" presStyleLbl="parChTrans1D2" presStyleIdx="0" presStyleCnt="12"/>
      <dgm:spPr/>
      <dgm:t>
        <a:bodyPr/>
        <a:lstStyle/>
        <a:p>
          <a:endParaRPr lang="en-US"/>
        </a:p>
      </dgm:t>
    </dgm:pt>
    <dgm:pt modelId="{19523A09-66DC-43D3-B42B-4F691AFBEA01}" type="pres">
      <dgm:prSet presAssocID="{7FACBDA1-618C-4DDF-8429-6706B958FBAC}" presName="childText" presStyleLbl="bgAcc1" presStyleIdx="0" presStyleCnt="12">
        <dgm:presLayoutVars>
          <dgm:bulletEnabled val="1"/>
        </dgm:presLayoutVars>
      </dgm:prSet>
      <dgm:spPr/>
      <dgm:t>
        <a:bodyPr/>
        <a:lstStyle/>
        <a:p>
          <a:endParaRPr lang="de-DE"/>
        </a:p>
      </dgm:t>
    </dgm:pt>
    <dgm:pt modelId="{D148D27F-F11B-4FBD-ADFC-CD307D6D9255}" type="pres">
      <dgm:prSet presAssocID="{AA063849-F722-441B-8C74-9D68857FC963}" presName="Name13" presStyleLbl="parChTrans1D2" presStyleIdx="1" presStyleCnt="12"/>
      <dgm:spPr/>
      <dgm:t>
        <a:bodyPr/>
        <a:lstStyle/>
        <a:p>
          <a:endParaRPr lang="en-US"/>
        </a:p>
      </dgm:t>
    </dgm:pt>
    <dgm:pt modelId="{7489A114-86C9-4726-8E9A-662D65D35FD8}" type="pres">
      <dgm:prSet presAssocID="{46BA6C2C-9DCB-4D9B-93AC-A52F74057BCD}" presName="childText" presStyleLbl="bgAcc1" presStyleIdx="1" presStyleCnt="12">
        <dgm:presLayoutVars>
          <dgm:bulletEnabled val="1"/>
        </dgm:presLayoutVars>
      </dgm:prSet>
      <dgm:spPr/>
      <dgm:t>
        <a:bodyPr/>
        <a:lstStyle/>
        <a:p>
          <a:endParaRPr lang="en-US"/>
        </a:p>
      </dgm:t>
    </dgm:pt>
    <dgm:pt modelId="{4C16A4A7-4F5E-49FF-94BF-C0B9C085513B}" type="pres">
      <dgm:prSet presAssocID="{C82C00FB-4DEC-4A05-8997-96FC3F75C4EE}" presName="Name13" presStyleLbl="parChTrans1D2" presStyleIdx="2" presStyleCnt="12"/>
      <dgm:spPr/>
      <dgm:t>
        <a:bodyPr/>
        <a:lstStyle/>
        <a:p>
          <a:endParaRPr lang="en-US"/>
        </a:p>
      </dgm:t>
    </dgm:pt>
    <dgm:pt modelId="{67D57F95-312A-48DF-8C3B-FBCD4CCBAF4B}" type="pres">
      <dgm:prSet presAssocID="{8FDC213E-E8DD-4648-A3AE-3D4FCF235A23}" presName="childText" presStyleLbl="bgAcc1" presStyleIdx="2" presStyleCnt="12">
        <dgm:presLayoutVars>
          <dgm:bulletEnabled val="1"/>
        </dgm:presLayoutVars>
      </dgm:prSet>
      <dgm:spPr/>
      <dgm:t>
        <a:bodyPr/>
        <a:lstStyle/>
        <a:p>
          <a:endParaRPr lang="en-US"/>
        </a:p>
      </dgm:t>
    </dgm:pt>
    <dgm:pt modelId="{7ED07B34-311F-4F3C-9FF4-CF51D6FB20D5}" type="pres">
      <dgm:prSet presAssocID="{9A09603E-EAA6-4A33-9722-3D9C5FA97C2D}" presName="Name13" presStyleLbl="parChTrans1D2" presStyleIdx="3" presStyleCnt="12"/>
      <dgm:spPr/>
      <dgm:t>
        <a:bodyPr/>
        <a:lstStyle/>
        <a:p>
          <a:endParaRPr lang="en-US"/>
        </a:p>
      </dgm:t>
    </dgm:pt>
    <dgm:pt modelId="{D1027EDB-CB44-4F4A-8A72-912762027D4C}" type="pres">
      <dgm:prSet presAssocID="{0ABCCA5A-3A69-478C-8F82-7B014FD80B25}" presName="childText" presStyleLbl="bgAcc1" presStyleIdx="3" presStyleCnt="12">
        <dgm:presLayoutVars>
          <dgm:bulletEnabled val="1"/>
        </dgm:presLayoutVars>
      </dgm:prSet>
      <dgm:spPr/>
      <dgm:t>
        <a:bodyPr/>
        <a:lstStyle/>
        <a:p>
          <a:endParaRPr lang="en-US"/>
        </a:p>
      </dgm:t>
    </dgm:pt>
    <dgm:pt modelId="{0CCD05C6-B8DC-452D-AB8E-01F24C483B85}" type="pres">
      <dgm:prSet presAssocID="{BCD3626B-06E2-4E7D-8277-70B0CDEB6BDB}" presName="Name13" presStyleLbl="parChTrans1D2" presStyleIdx="4" presStyleCnt="12"/>
      <dgm:spPr/>
      <dgm:t>
        <a:bodyPr/>
        <a:lstStyle/>
        <a:p>
          <a:endParaRPr lang="en-US"/>
        </a:p>
      </dgm:t>
    </dgm:pt>
    <dgm:pt modelId="{1F68D921-3159-4FD3-A399-81C17746BFCE}" type="pres">
      <dgm:prSet presAssocID="{B9AC5490-5110-4D73-8BEA-F6FB920DF746}" presName="childText" presStyleLbl="bgAcc1" presStyleIdx="4" presStyleCnt="12">
        <dgm:presLayoutVars>
          <dgm:bulletEnabled val="1"/>
        </dgm:presLayoutVars>
      </dgm:prSet>
      <dgm:spPr/>
      <dgm:t>
        <a:bodyPr/>
        <a:lstStyle/>
        <a:p>
          <a:endParaRPr lang="en-US"/>
        </a:p>
      </dgm:t>
    </dgm:pt>
    <dgm:pt modelId="{2BA7B232-0C68-40CC-B518-A6CAA94DBF49}" type="pres">
      <dgm:prSet presAssocID="{CFA84A36-09CF-414F-AA79-45EA2B1630A7}" presName="Name13" presStyleLbl="parChTrans1D2" presStyleIdx="5" presStyleCnt="12"/>
      <dgm:spPr/>
      <dgm:t>
        <a:bodyPr/>
        <a:lstStyle/>
        <a:p>
          <a:endParaRPr lang="en-US"/>
        </a:p>
      </dgm:t>
    </dgm:pt>
    <dgm:pt modelId="{53660C68-3013-417A-82E8-A27A3EFE5AA6}" type="pres">
      <dgm:prSet presAssocID="{9E735DAE-4DBF-4B56-8F9E-AA11553B9633}" presName="childText" presStyleLbl="bgAcc1" presStyleIdx="5" presStyleCnt="12">
        <dgm:presLayoutVars>
          <dgm:bulletEnabled val="1"/>
        </dgm:presLayoutVars>
      </dgm:prSet>
      <dgm:spPr/>
      <dgm:t>
        <a:bodyPr/>
        <a:lstStyle/>
        <a:p>
          <a:endParaRPr lang="en-US"/>
        </a:p>
      </dgm:t>
    </dgm:pt>
    <dgm:pt modelId="{34543233-43B3-4020-AA49-8E85950AEC82}" type="pres">
      <dgm:prSet presAssocID="{F8817AE5-0CCA-449B-9432-769EAA015D9F}" presName="root" presStyleCnt="0"/>
      <dgm:spPr/>
    </dgm:pt>
    <dgm:pt modelId="{1ADCAEFA-736A-44AA-9178-A003EE69B960}" type="pres">
      <dgm:prSet presAssocID="{F8817AE5-0CCA-449B-9432-769EAA015D9F}" presName="rootComposite" presStyleCnt="0"/>
      <dgm:spPr/>
    </dgm:pt>
    <dgm:pt modelId="{9CCB7583-481C-461A-B3AE-B1DBA038C79E}" type="pres">
      <dgm:prSet presAssocID="{F8817AE5-0CCA-449B-9432-769EAA015D9F}" presName="rootText" presStyleLbl="node1" presStyleIdx="1" presStyleCnt="2"/>
      <dgm:spPr/>
      <dgm:t>
        <a:bodyPr/>
        <a:lstStyle/>
        <a:p>
          <a:endParaRPr lang="de-DE"/>
        </a:p>
      </dgm:t>
    </dgm:pt>
    <dgm:pt modelId="{BD60109A-A834-48DB-ABCA-7794C206DB02}" type="pres">
      <dgm:prSet presAssocID="{F8817AE5-0CCA-449B-9432-769EAA015D9F}" presName="rootConnector" presStyleLbl="node1" presStyleIdx="1" presStyleCnt="2"/>
      <dgm:spPr/>
      <dgm:t>
        <a:bodyPr/>
        <a:lstStyle/>
        <a:p>
          <a:endParaRPr lang="en-US"/>
        </a:p>
      </dgm:t>
    </dgm:pt>
    <dgm:pt modelId="{CA1907D3-AE77-4D1D-A8EF-5CF4C77E0722}" type="pres">
      <dgm:prSet presAssocID="{F8817AE5-0CCA-449B-9432-769EAA015D9F}" presName="childShape" presStyleCnt="0"/>
      <dgm:spPr/>
    </dgm:pt>
    <dgm:pt modelId="{F038E074-72C2-43DF-BF42-01454AE498C6}" type="pres">
      <dgm:prSet presAssocID="{99F936AE-92F9-4CCC-9735-2BDBDDA7FF52}" presName="Name13" presStyleLbl="parChTrans1D2" presStyleIdx="6" presStyleCnt="12"/>
      <dgm:spPr/>
      <dgm:t>
        <a:bodyPr/>
        <a:lstStyle/>
        <a:p>
          <a:endParaRPr lang="en-US"/>
        </a:p>
      </dgm:t>
    </dgm:pt>
    <dgm:pt modelId="{FBCE0428-46D7-4879-9276-C708D7F616EF}" type="pres">
      <dgm:prSet presAssocID="{E65907E2-DFB6-4D58-A76D-63B868A53111}" presName="childText" presStyleLbl="bgAcc1" presStyleIdx="6" presStyleCnt="12" custLinFactNeighborX="2847" custLinFactNeighborY="-4417">
        <dgm:presLayoutVars>
          <dgm:bulletEnabled val="1"/>
        </dgm:presLayoutVars>
      </dgm:prSet>
      <dgm:spPr/>
      <dgm:t>
        <a:bodyPr/>
        <a:lstStyle/>
        <a:p>
          <a:endParaRPr lang="de-DE"/>
        </a:p>
      </dgm:t>
    </dgm:pt>
    <dgm:pt modelId="{B7345594-4290-4F34-8B24-4891936ABD9B}" type="pres">
      <dgm:prSet presAssocID="{77A8EF73-6DF7-404B-AF21-45478AAEAFA0}" presName="Name13" presStyleLbl="parChTrans1D2" presStyleIdx="7" presStyleCnt="12"/>
      <dgm:spPr/>
      <dgm:t>
        <a:bodyPr/>
        <a:lstStyle/>
        <a:p>
          <a:endParaRPr lang="en-US"/>
        </a:p>
      </dgm:t>
    </dgm:pt>
    <dgm:pt modelId="{ED5CFA6F-6041-4817-9EF9-9AE80F804F82}" type="pres">
      <dgm:prSet presAssocID="{AD3D7A82-C6EC-4A96-A5A3-396CB910F64D}" presName="childText" presStyleLbl="bgAcc1" presStyleIdx="7" presStyleCnt="12">
        <dgm:presLayoutVars>
          <dgm:bulletEnabled val="1"/>
        </dgm:presLayoutVars>
      </dgm:prSet>
      <dgm:spPr/>
      <dgm:t>
        <a:bodyPr/>
        <a:lstStyle/>
        <a:p>
          <a:endParaRPr lang="de-DE"/>
        </a:p>
      </dgm:t>
    </dgm:pt>
    <dgm:pt modelId="{E1C95748-AE7F-4CC8-B4F9-94217CA43B69}" type="pres">
      <dgm:prSet presAssocID="{3BB960AF-4F32-43A6-98DE-A1DC2FB172C5}" presName="Name13" presStyleLbl="parChTrans1D2" presStyleIdx="8" presStyleCnt="12"/>
      <dgm:spPr/>
      <dgm:t>
        <a:bodyPr/>
        <a:lstStyle/>
        <a:p>
          <a:endParaRPr lang="en-US"/>
        </a:p>
      </dgm:t>
    </dgm:pt>
    <dgm:pt modelId="{AE769EC5-CDDD-4AB8-9294-15691314115F}" type="pres">
      <dgm:prSet presAssocID="{AE20BF18-A30E-4474-919D-72FFBD6CC73A}" presName="childText" presStyleLbl="bgAcc1" presStyleIdx="8" presStyleCnt="12">
        <dgm:presLayoutVars>
          <dgm:bulletEnabled val="1"/>
        </dgm:presLayoutVars>
      </dgm:prSet>
      <dgm:spPr/>
      <dgm:t>
        <a:bodyPr/>
        <a:lstStyle/>
        <a:p>
          <a:endParaRPr lang="de-DE"/>
        </a:p>
      </dgm:t>
    </dgm:pt>
    <dgm:pt modelId="{B575D20D-135F-4D9B-BFBC-1D73695C8B2B}" type="pres">
      <dgm:prSet presAssocID="{FBD6CD3C-9EDF-4C05-A421-253C1AF5111C}" presName="Name13" presStyleLbl="parChTrans1D2" presStyleIdx="9" presStyleCnt="12"/>
      <dgm:spPr/>
      <dgm:t>
        <a:bodyPr/>
        <a:lstStyle/>
        <a:p>
          <a:endParaRPr lang="en-US"/>
        </a:p>
      </dgm:t>
    </dgm:pt>
    <dgm:pt modelId="{BB240946-5CB6-4104-82D6-E4D710F6EDBB}" type="pres">
      <dgm:prSet presAssocID="{3D528F26-71C7-49F9-BDA7-9AE6D880D2DD}" presName="childText" presStyleLbl="bgAcc1" presStyleIdx="9" presStyleCnt="12">
        <dgm:presLayoutVars>
          <dgm:bulletEnabled val="1"/>
        </dgm:presLayoutVars>
      </dgm:prSet>
      <dgm:spPr/>
      <dgm:t>
        <a:bodyPr/>
        <a:lstStyle/>
        <a:p>
          <a:endParaRPr lang="en-US"/>
        </a:p>
      </dgm:t>
    </dgm:pt>
    <dgm:pt modelId="{402EB084-65A3-4050-B627-B3A986EF05BC}" type="pres">
      <dgm:prSet presAssocID="{54C58CB0-69D7-475E-B9B2-6CCA860F6423}" presName="Name13" presStyleLbl="parChTrans1D2" presStyleIdx="10" presStyleCnt="12"/>
      <dgm:spPr/>
      <dgm:t>
        <a:bodyPr/>
        <a:lstStyle/>
        <a:p>
          <a:endParaRPr lang="en-US"/>
        </a:p>
      </dgm:t>
    </dgm:pt>
    <dgm:pt modelId="{7E7CA108-537E-4601-B62B-2980512BEBB1}" type="pres">
      <dgm:prSet presAssocID="{3CF36C36-1C07-4F46-9F03-9F4C65705DC4}" presName="childText" presStyleLbl="bgAcc1" presStyleIdx="10" presStyleCnt="12" custScaleX="108056">
        <dgm:presLayoutVars>
          <dgm:bulletEnabled val="1"/>
        </dgm:presLayoutVars>
      </dgm:prSet>
      <dgm:spPr/>
      <dgm:t>
        <a:bodyPr/>
        <a:lstStyle/>
        <a:p>
          <a:endParaRPr lang="en-US"/>
        </a:p>
      </dgm:t>
    </dgm:pt>
    <dgm:pt modelId="{B7794DE8-834E-4004-BCB9-2EB7334B3E4D}" type="pres">
      <dgm:prSet presAssocID="{E9B29B77-9ACB-4ABD-8EBC-EDE8C64E560B}" presName="Name13" presStyleLbl="parChTrans1D2" presStyleIdx="11" presStyleCnt="12"/>
      <dgm:spPr/>
      <dgm:t>
        <a:bodyPr/>
        <a:lstStyle/>
        <a:p>
          <a:endParaRPr lang="en-US"/>
        </a:p>
      </dgm:t>
    </dgm:pt>
    <dgm:pt modelId="{48DBB0D7-F173-44DF-BC08-6BDAE8597ECB}" type="pres">
      <dgm:prSet presAssocID="{8E17B406-DB8F-44A1-8065-B5F5A5D9088E}" presName="childText" presStyleLbl="bgAcc1" presStyleIdx="11" presStyleCnt="12">
        <dgm:presLayoutVars>
          <dgm:bulletEnabled val="1"/>
        </dgm:presLayoutVars>
      </dgm:prSet>
      <dgm:spPr/>
      <dgm:t>
        <a:bodyPr/>
        <a:lstStyle/>
        <a:p>
          <a:endParaRPr lang="en-US"/>
        </a:p>
      </dgm:t>
    </dgm:pt>
  </dgm:ptLst>
  <dgm:cxnLst>
    <dgm:cxn modelId="{168B3D9E-EC15-4106-AD64-BD3E6EFFBB11}" type="presOf" srcId="{77A8EF73-6DF7-404B-AF21-45478AAEAFA0}" destId="{B7345594-4290-4F34-8B24-4891936ABD9B}" srcOrd="0" destOrd="0" presId="urn:microsoft.com/office/officeart/2005/8/layout/hierarchy3"/>
    <dgm:cxn modelId="{0DB33945-5421-4403-9730-403A8AB8A6AF}" type="presOf" srcId="{27860753-BD1B-4439-A2E3-88F1386518CD}" destId="{A42E282C-6DE6-4E06-B64E-E7FC185F90AB}" srcOrd="1" destOrd="0" presId="urn:microsoft.com/office/officeart/2005/8/layout/hierarchy3"/>
    <dgm:cxn modelId="{5F349754-391A-499F-BC28-A886F57B4AFE}" type="presOf" srcId="{E9B29B77-9ACB-4ABD-8EBC-EDE8C64E560B}" destId="{B7794DE8-834E-4004-BCB9-2EB7334B3E4D}" srcOrd="0" destOrd="0" presId="urn:microsoft.com/office/officeart/2005/8/layout/hierarchy3"/>
    <dgm:cxn modelId="{8277B70B-24C7-4322-9246-02F0C09D30CC}" type="presOf" srcId="{9A09603E-EAA6-4A33-9722-3D9C5FA97C2D}" destId="{7ED07B34-311F-4F3C-9FF4-CF51D6FB20D5}" srcOrd="0" destOrd="0" presId="urn:microsoft.com/office/officeart/2005/8/layout/hierarchy3"/>
    <dgm:cxn modelId="{90DD07F3-DCC4-42DD-AD3A-E134B0C24919}" srcId="{F8817AE5-0CCA-449B-9432-769EAA015D9F}" destId="{3CF36C36-1C07-4F46-9F03-9F4C65705DC4}" srcOrd="4" destOrd="0" parTransId="{54C58CB0-69D7-475E-B9B2-6CCA860F6423}" sibTransId="{AA6EB88F-1F7E-4D21-B212-3856C888CAAE}"/>
    <dgm:cxn modelId="{2869BE40-25C4-42B0-BC71-B8CBDAFE9364}" srcId="{27860753-BD1B-4439-A2E3-88F1386518CD}" destId="{8FDC213E-E8DD-4648-A3AE-3D4FCF235A23}" srcOrd="2" destOrd="0" parTransId="{C82C00FB-4DEC-4A05-8997-96FC3F75C4EE}" sibTransId="{14F231EF-9346-484E-93C4-572F5B4629A4}"/>
    <dgm:cxn modelId="{18051ECA-E317-4EA0-8956-8182CC3EB81C}" type="presOf" srcId="{F8817AE5-0CCA-449B-9432-769EAA015D9F}" destId="{BD60109A-A834-48DB-ABCA-7794C206DB02}" srcOrd="1" destOrd="0" presId="urn:microsoft.com/office/officeart/2005/8/layout/hierarchy3"/>
    <dgm:cxn modelId="{B2178A6D-D7C4-4287-944A-D6CC4B776292}" type="presOf" srcId="{FBD6CD3C-9EDF-4C05-A421-253C1AF5111C}" destId="{B575D20D-135F-4D9B-BFBC-1D73695C8B2B}" srcOrd="0" destOrd="0" presId="urn:microsoft.com/office/officeart/2005/8/layout/hierarchy3"/>
    <dgm:cxn modelId="{AB41A949-FCC1-48C6-98C6-F659D1F523A0}" type="presOf" srcId="{54C58CB0-69D7-475E-B9B2-6CCA860F6423}" destId="{402EB084-65A3-4050-B627-B3A986EF05BC}" srcOrd="0" destOrd="0" presId="urn:microsoft.com/office/officeart/2005/8/layout/hierarchy3"/>
    <dgm:cxn modelId="{B61563C0-A602-4B99-975B-61BFD1C1DBA8}" type="presOf" srcId="{9E735DAE-4DBF-4B56-8F9E-AA11553B9633}" destId="{53660C68-3013-417A-82E8-A27A3EFE5AA6}" srcOrd="0" destOrd="0" presId="urn:microsoft.com/office/officeart/2005/8/layout/hierarchy3"/>
    <dgm:cxn modelId="{A2C590BC-AE96-4D25-987B-1A1FC121032C}" type="presOf" srcId="{3CF36C36-1C07-4F46-9F03-9F4C65705DC4}" destId="{7E7CA108-537E-4601-B62B-2980512BEBB1}" srcOrd="0" destOrd="0" presId="urn:microsoft.com/office/officeart/2005/8/layout/hierarchy3"/>
    <dgm:cxn modelId="{1D18AA48-E765-4168-84C9-9DD981DEDC3D}" type="presOf" srcId="{AA063849-F722-441B-8C74-9D68857FC963}" destId="{D148D27F-F11B-4FBD-ADFC-CD307D6D9255}" srcOrd="0" destOrd="0" presId="urn:microsoft.com/office/officeart/2005/8/layout/hierarchy3"/>
    <dgm:cxn modelId="{68F3F2D5-5265-4294-8079-F09710A1DE03}" type="presOf" srcId="{3BB960AF-4F32-43A6-98DE-A1DC2FB172C5}" destId="{E1C95748-AE7F-4CC8-B4F9-94217CA43B69}" srcOrd="0" destOrd="0" presId="urn:microsoft.com/office/officeart/2005/8/layout/hierarchy3"/>
    <dgm:cxn modelId="{95ADA47F-08E8-4A34-A661-15D7561EBD77}" type="presOf" srcId="{0ABCCA5A-3A69-478C-8F82-7B014FD80B25}" destId="{D1027EDB-CB44-4F4A-8A72-912762027D4C}" srcOrd="0" destOrd="0" presId="urn:microsoft.com/office/officeart/2005/8/layout/hierarchy3"/>
    <dgm:cxn modelId="{0850C284-A295-4CEB-B350-9F7092F06F80}" srcId="{F8817AE5-0CCA-449B-9432-769EAA015D9F}" destId="{AD3D7A82-C6EC-4A96-A5A3-396CB910F64D}" srcOrd="1" destOrd="0" parTransId="{77A8EF73-6DF7-404B-AF21-45478AAEAFA0}" sibTransId="{7B464766-96E0-42A8-A08A-9C19D7B68967}"/>
    <dgm:cxn modelId="{FCE2393A-D92F-4749-BE47-27AA633D985F}" type="presOf" srcId="{59B09EAD-00EF-4E3B-AC5E-0A5D86C5A847}" destId="{ABC5A81C-9586-4246-82E8-D09E3CB9B5AE}" srcOrd="0" destOrd="0" presId="urn:microsoft.com/office/officeart/2005/8/layout/hierarchy3"/>
    <dgm:cxn modelId="{72B9D7A5-BBB6-4DCF-ABEB-FA266F53148B}" type="presOf" srcId="{F8817AE5-0CCA-449B-9432-769EAA015D9F}" destId="{9CCB7583-481C-461A-B3AE-B1DBA038C79E}" srcOrd="0" destOrd="0" presId="urn:microsoft.com/office/officeart/2005/8/layout/hierarchy3"/>
    <dgm:cxn modelId="{62FD629C-143C-4E77-9FEC-1515BFF63256}" srcId="{27860753-BD1B-4439-A2E3-88F1386518CD}" destId="{9E735DAE-4DBF-4B56-8F9E-AA11553B9633}" srcOrd="5" destOrd="0" parTransId="{CFA84A36-09CF-414F-AA79-45EA2B1630A7}" sibTransId="{4C5B94F7-85CD-4A30-9B73-27BD95518CE9}"/>
    <dgm:cxn modelId="{D61447C4-080C-4A15-9E68-F616AC299861}" srcId="{27860753-BD1B-4439-A2E3-88F1386518CD}" destId="{0ABCCA5A-3A69-478C-8F82-7B014FD80B25}" srcOrd="3" destOrd="0" parTransId="{9A09603E-EAA6-4A33-9722-3D9C5FA97C2D}" sibTransId="{2111AB1F-E7FA-4110-B88B-4CB465BB0D67}"/>
    <dgm:cxn modelId="{8C6AFEF6-D42B-4A96-AE49-613054DD0F0D}" type="presOf" srcId="{46BA6C2C-9DCB-4D9B-93AC-A52F74057BCD}" destId="{7489A114-86C9-4726-8E9A-662D65D35FD8}" srcOrd="0" destOrd="0" presId="urn:microsoft.com/office/officeart/2005/8/layout/hierarchy3"/>
    <dgm:cxn modelId="{D73F42BE-EB9F-4FF0-BEDB-F24F046426F2}" srcId="{0AFE51A9-5331-4ED1-A24F-DC37C5606DC8}" destId="{27860753-BD1B-4439-A2E3-88F1386518CD}" srcOrd="0" destOrd="0" parTransId="{B8949EAE-5212-4886-BA0A-B4777FD94558}" sibTransId="{50D69040-33CD-4741-B42C-64C3F1B7EA3D}"/>
    <dgm:cxn modelId="{5127B38D-C45A-4D6C-8342-4E9F966877DD}" srcId="{0AFE51A9-5331-4ED1-A24F-DC37C5606DC8}" destId="{F8817AE5-0CCA-449B-9432-769EAA015D9F}" srcOrd="1" destOrd="0" parTransId="{00D419E9-26A5-4740-A9DD-BDE46E56D9E7}" sibTransId="{C6758E34-99BF-4EFB-BA46-FD8D4DB3D2F0}"/>
    <dgm:cxn modelId="{1E0AB42A-BF49-4E22-854B-33226B12AED5}" srcId="{27860753-BD1B-4439-A2E3-88F1386518CD}" destId="{B9AC5490-5110-4D73-8BEA-F6FB920DF746}" srcOrd="4" destOrd="0" parTransId="{BCD3626B-06E2-4E7D-8277-70B0CDEB6BDB}" sibTransId="{25776EDF-3A3A-431E-BA2A-EE9E564C8B4D}"/>
    <dgm:cxn modelId="{B1DB5398-0D5A-4B23-9DC1-882202CFDD19}" srcId="{F8817AE5-0CCA-449B-9432-769EAA015D9F}" destId="{AE20BF18-A30E-4474-919D-72FFBD6CC73A}" srcOrd="2" destOrd="0" parTransId="{3BB960AF-4F32-43A6-98DE-A1DC2FB172C5}" sibTransId="{D7BC978B-7AB1-40C2-82A1-28203457C8AE}"/>
    <dgm:cxn modelId="{122B6B95-8A19-4811-A270-A25793263157}" type="presOf" srcId="{AD3D7A82-C6EC-4A96-A5A3-396CB910F64D}" destId="{ED5CFA6F-6041-4817-9EF9-9AE80F804F82}" srcOrd="0" destOrd="0" presId="urn:microsoft.com/office/officeart/2005/8/layout/hierarchy3"/>
    <dgm:cxn modelId="{F7D52B7D-CEDA-4204-892A-021345AD49E0}" type="presOf" srcId="{99F936AE-92F9-4CCC-9735-2BDBDDA7FF52}" destId="{F038E074-72C2-43DF-BF42-01454AE498C6}" srcOrd="0" destOrd="0" presId="urn:microsoft.com/office/officeart/2005/8/layout/hierarchy3"/>
    <dgm:cxn modelId="{D7855EE1-488C-42C6-B542-788B992489B3}" type="presOf" srcId="{8E17B406-DB8F-44A1-8065-B5F5A5D9088E}" destId="{48DBB0D7-F173-44DF-BC08-6BDAE8597ECB}" srcOrd="0" destOrd="0" presId="urn:microsoft.com/office/officeart/2005/8/layout/hierarchy3"/>
    <dgm:cxn modelId="{3B8C687B-6533-4C2A-BEBC-1423645FB454}" type="presOf" srcId="{C82C00FB-4DEC-4A05-8997-96FC3F75C4EE}" destId="{4C16A4A7-4F5E-49FF-94BF-C0B9C085513B}" srcOrd="0" destOrd="0" presId="urn:microsoft.com/office/officeart/2005/8/layout/hierarchy3"/>
    <dgm:cxn modelId="{A0EB960D-3837-449E-94B6-F5D13ED2A408}" type="presOf" srcId="{27860753-BD1B-4439-A2E3-88F1386518CD}" destId="{48EC39F4-4A20-4A74-80CB-D72185EEC95D}" srcOrd="0" destOrd="0" presId="urn:microsoft.com/office/officeart/2005/8/layout/hierarchy3"/>
    <dgm:cxn modelId="{074CC51C-A260-4D8C-81C6-06905A04EB98}" type="presOf" srcId="{BCD3626B-06E2-4E7D-8277-70B0CDEB6BDB}" destId="{0CCD05C6-B8DC-452D-AB8E-01F24C483B85}" srcOrd="0" destOrd="0" presId="urn:microsoft.com/office/officeart/2005/8/layout/hierarchy3"/>
    <dgm:cxn modelId="{0972349D-7EDE-453F-A192-E103584A241B}" srcId="{F8817AE5-0CCA-449B-9432-769EAA015D9F}" destId="{8E17B406-DB8F-44A1-8065-B5F5A5D9088E}" srcOrd="5" destOrd="0" parTransId="{E9B29B77-9ACB-4ABD-8EBC-EDE8C64E560B}" sibTransId="{B237D746-DDD2-4A8B-8C1F-16E1514C39CC}"/>
    <dgm:cxn modelId="{5FD7C151-4910-47A6-9140-8914A764A761}" type="presOf" srcId="{AE20BF18-A30E-4474-919D-72FFBD6CC73A}" destId="{AE769EC5-CDDD-4AB8-9294-15691314115F}" srcOrd="0" destOrd="0" presId="urn:microsoft.com/office/officeart/2005/8/layout/hierarchy3"/>
    <dgm:cxn modelId="{E12E0E87-FA81-4088-9D42-DEC658FE124A}" type="presOf" srcId="{CFA84A36-09CF-414F-AA79-45EA2B1630A7}" destId="{2BA7B232-0C68-40CC-B518-A6CAA94DBF49}" srcOrd="0" destOrd="0" presId="urn:microsoft.com/office/officeart/2005/8/layout/hierarchy3"/>
    <dgm:cxn modelId="{7ECACE7B-261A-473A-8DB9-10C088CB739C}" type="presOf" srcId="{B9AC5490-5110-4D73-8BEA-F6FB920DF746}" destId="{1F68D921-3159-4FD3-A399-81C17746BFCE}" srcOrd="0" destOrd="0" presId="urn:microsoft.com/office/officeart/2005/8/layout/hierarchy3"/>
    <dgm:cxn modelId="{B65C08E3-0144-4390-B4C8-EF83ED563DAC}" srcId="{F8817AE5-0CCA-449B-9432-769EAA015D9F}" destId="{3D528F26-71C7-49F9-BDA7-9AE6D880D2DD}" srcOrd="3" destOrd="0" parTransId="{FBD6CD3C-9EDF-4C05-A421-253C1AF5111C}" sibTransId="{5483B281-1DC7-4E1A-AA16-0173C60F3FAA}"/>
    <dgm:cxn modelId="{0ECC9C78-33CB-4FB3-BCE2-6A53440FD146}" type="presOf" srcId="{0AFE51A9-5331-4ED1-A24F-DC37C5606DC8}" destId="{FF0B2A9E-827F-4B1F-A6BC-6E579E325304}" srcOrd="0" destOrd="0" presId="urn:microsoft.com/office/officeart/2005/8/layout/hierarchy3"/>
    <dgm:cxn modelId="{7C60464A-A9E7-44FE-8F88-D5075B488692}" type="presOf" srcId="{E65907E2-DFB6-4D58-A76D-63B868A53111}" destId="{FBCE0428-46D7-4879-9276-C708D7F616EF}" srcOrd="0" destOrd="0" presId="urn:microsoft.com/office/officeart/2005/8/layout/hierarchy3"/>
    <dgm:cxn modelId="{58293BAC-15BE-4FB8-86E1-84866EC20499}" srcId="{27860753-BD1B-4439-A2E3-88F1386518CD}" destId="{46BA6C2C-9DCB-4D9B-93AC-A52F74057BCD}" srcOrd="1" destOrd="0" parTransId="{AA063849-F722-441B-8C74-9D68857FC963}" sibTransId="{0DBC5C8B-86A6-4B9A-918F-201EB3BDCED2}"/>
    <dgm:cxn modelId="{55BAC7AB-B679-49C7-83B5-86E21984C32A}" srcId="{F8817AE5-0CCA-449B-9432-769EAA015D9F}" destId="{E65907E2-DFB6-4D58-A76D-63B868A53111}" srcOrd="0" destOrd="0" parTransId="{99F936AE-92F9-4CCC-9735-2BDBDDA7FF52}" sibTransId="{CE272BCF-03D3-40A4-85DD-97AE3145EB2E}"/>
    <dgm:cxn modelId="{0D698361-8D23-4B57-B34A-75EA420CFA00}" type="presOf" srcId="{3D528F26-71C7-49F9-BDA7-9AE6D880D2DD}" destId="{BB240946-5CB6-4104-82D6-E4D710F6EDBB}" srcOrd="0" destOrd="0" presId="urn:microsoft.com/office/officeart/2005/8/layout/hierarchy3"/>
    <dgm:cxn modelId="{B40758D2-FAF8-4D0C-9D2A-834071EB242D}" srcId="{27860753-BD1B-4439-A2E3-88F1386518CD}" destId="{7FACBDA1-618C-4DDF-8429-6706B958FBAC}" srcOrd="0" destOrd="0" parTransId="{59B09EAD-00EF-4E3B-AC5E-0A5D86C5A847}" sibTransId="{221A613C-54C8-4AEF-9D0C-932778D86964}"/>
    <dgm:cxn modelId="{BEE064AF-E154-4CAA-817C-46B8E9FCFD0A}" type="presOf" srcId="{7FACBDA1-618C-4DDF-8429-6706B958FBAC}" destId="{19523A09-66DC-43D3-B42B-4F691AFBEA01}" srcOrd="0" destOrd="0" presId="urn:microsoft.com/office/officeart/2005/8/layout/hierarchy3"/>
    <dgm:cxn modelId="{7F7A1954-51C3-4BE1-BE17-4DD72D90F54D}" type="presOf" srcId="{8FDC213E-E8DD-4648-A3AE-3D4FCF235A23}" destId="{67D57F95-312A-48DF-8C3B-FBCD4CCBAF4B}" srcOrd="0" destOrd="0" presId="urn:microsoft.com/office/officeart/2005/8/layout/hierarchy3"/>
    <dgm:cxn modelId="{3FCF6169-4196-49BA-961E-59CAF9358696}" type="presParOf" srcId="{FF0B2A9E-827F-4B1F-A6BC-6E579E325304}" destId="{21BB326B-F306-4E18-A8E5-C9E097D6E249}" srcOrd="0" destOrd="0" presId="urn:microsoft.com/office/officeart/2005/8/layout/hierarchy3"/>
    <dgm:cxn modelId="{BCEE0A13-7A9C-4876-B8D3-43A42C07B31E}" type="presParOf" srcId="{21BB326B-F306-4E18-A8E5-C9E097D6E249}" destId="{4AA3A4BB-35F3-499E-8673-5EA282667676}" srcOrd="0" destOrd="0" presId="urn:microsoft.com/office/officeart/2005/8/layout/hierarchy3"/>
    <dgm:cxn modelId="{C27D7D39-6423-494C-B090-E90B91AF760E}" type="presParOf" srcId="{4AA3A4BB-35F3-499E-8673-5EA282667676}" destId="{48EC39F4-4A20-4A74-80CB-D72185EEC95D}" srcOrd="0" destOrd="0" presId="urn:microsoft.com/office/officeart/2005/8/layout/hierarchy3"/>
    <dgm:cxn modelId="{B3180BE1-C258-41B9-92D5-090D01748FC4}" type="presParOf" srcId="{4AA3A4BB-35F3-499E-8673-5EA282667676}" destId="{A42E282C-6DE6-4E06-B64E-E7FC185F90AB}" srcOrd="1" destOrd="0" presId="urn:microsoft.com/office/officeart/2005/8/layout/hierarchy3"/>
    <dgm:cxn modelId="{84DE541A-E46E-42A2-9473-14108CA157B9}" type="presParOf" srcId="{21BB326B-F306-4E18-A8E5-C9E097D6E249}" destId="{C1575EC6-4DCC-4903-8DBA-BB35CA01AF76}" srcOrd="1" destOrd="0" presId="urn:microsoft.com/office/officeart/2005/8/layout/hierarchy3"/>
    <dgm:cxn modelId="{47E2864B-FB51-43EF-BC61-5647F994BF9F}" type="presParOf" srcId="{C1575EC6-4DCC-4903-8DBA-BB35CA01AF76}" destId="{ABC5A81C-9586-4246-82E8-D09E3CB9B5AE}" srcOrd="0" destOrd="0" presId="urn:microsoft.com/office/officeart/2005/8/layout/hierarchy3"/>
    <dgm:cxn modelId="{D8962276-37EE-453F-A374-337C2222432C}" type="presParOf" srcId="{C1575EC6-4DCC-4903-8DBA-BB35CA01AF76}" destId="{19523A09-66DC-43D3-B42B-4F691AFBEA01}" srcOrd="1" destOrd="0" presId="urn:microsoft.com/office/officeart/2005/8/layout/hierarchy3"/>
    <dgm:cxn modelId="{3DBA62C9-CD68-44D1-9362-A66120680BCC}" type="presParOf" srcId="{C1575EC6-4DCC-4903-8DBA-BB35CA01AF76}" destId="{D148D27F-F11B-4FBD-ADFC-CD307D6D9255}" srcOrd="2" destOrd="0" presId="urn:microsoft.com/office/officeart/2005/8/layout/hierarchy3"/>
    <dgm:cxn modelId="{66866DDB-F2EB-4E77-9869-A70957D942FA}" type="presParOf" srcId="{C1575EC6-4DCC-4903-8DBA-BB35CA01AF76}" destId="{7489A114-86C9-4726-8E9A-662D65D35FD8}" srcOrd="3" destOrd="0" presId="urn:microsoft.com/office/officeart/2005/8/layout/hierarchy3"/>
    <dgm:cxn modelId="{201D202C-CE17-445A-8D8E-3A2DF252D185}" type="presParOf" srcId="{C1575EC6-4DCC-4903-8DBA-BB35CA01AF76}" destId="{4C16A4A7-4F5E-49FF-94BF-C0B9C085513B}" srcOrd="4" destOrd="0" presId="urn:microsoft.com/office/officeart/2005/8/layout/hierarchy3"/>
    <dgm:cxn modelId="{5DF98203-383B-4090-9C37-0F02277F819D}" type="presParOf" srcId="{C1575EC6-4DCC-4903-8DBA-BB35CA01AF76}" destId="{67D57F95-312A-48DF-8C3B-FBCD4CCBAF4B}" srcOrd="5" destOrd="0" presId="urn:microsoft.com/office/officeart/2005/8/layout/hierarchy3"/>
    <dgm:cxn modelId="{4D64F8B4-F66A-41FC-A5AA-ED31CCE32459}" type="presParOf" srcId="{C1575EC6-4DCC-4903-8DBA-BB35CA01AF76}" destId="{7ED07B34-311F-4F3C-9FF4-CF51D6FB20D5}" srcOrd="6" destOrd="0" presId="urn:microsoft.com/office/officeart/2005/8/layout/hierarchy3"/>
    <dgm:cxn modelId="{DD7FAB2D-72DB-4CFA-94D3-8FBCE8E622ED}" type="presParOf" srcId="{C1575EC6-4DCC-4903-8DBA-BB35CA01AF76}" destId="{D1027EDB-CB44-4F4A-8A72-912762027D4C}" srcOrd="7" destOrd="0" presId="urn:microsoft.com/office/officeart/2005/8/layout/hierarchy3"/>
    <dgm:cxn modelId="{40C8BB07-4683-40CB-BAF0-5DAA66A34A45}" type="presParOf" srcId="{C1575EC6-4DCC-4903-8DBA-BB35CA01AF76}" destId="{0CCD05C6-B8DC-452D-AB8E-01F24C483B85}" srcOrd="8" destOrd="0" presId="urn:microsoft.com/office/officeart/2005/8/layout/hierarchy3"/>
    <dgm:cxn modelId="{AE003C4D-B456-4EA9-ADFF-51EF578F9445}" type="presParOf" srcId="{C1575EC6-4DCC-4903-8DBA-BB35CA01AF76}" destId="{1F68D921-3159-4FD3-A399-81C17746BFCE}" srcOrd="9" destOrd="0" presId="urn:microsoft.com/office/officeart/2005/8/layout/hierarchy3"/>
    <dgm:cxn modelId="{625EF2E5-DE65-4DF5-9B1B-68E3E8CB4051}" type="presParOf" srcId="{C1575EC6-4DCC-4903-8DBA-BB35CA01AF76}" destId="{2BA7B232-0C68-40CC-B518-A6CAA94DBF49}" srcOrd="10" destOrd="0" presId="urn:microsoft.com/office/officeart/2005/8/layout/hierarchy3"/>
    <dgm:cxn modelId="{D37C0E7F-A7E7-41C0-9BD8-E01EC72C4839}" type="presParOf" srcId="{C1575EC6-4DCC-4903-8DBA-BB35CA01AF76}" destId="{53660C68-3013-417A-82E8-A27A3EFE5AA6}" srcOrd="11" destOrd="0" presId="urn:microsoft.com/office/officeart/2005/8/layout/hierarchy3"/>
    <dgm:cxn modelId="{5ECC3EA6-DF4D-4EB9-9AE7-4FE4245285E6}" type="presParOf" srcId="{FF0B2A9E-827F-4B1F-A6BC-6E579E325304}" destId="{34543233-43B3-4020-AA49-8E85950AEC82}" srcOrd="1" destOrd="0" presId="urn:microsoft.com/office/officeart/2005/8/layout/hierarchy3"/>
    <dgm:cxn modelId="{0B5CB31C-FBD3-4CC2-95D5-FA31BFAF7112}" type="presParOf" srcId="{34543233-43B3-4020-AA49-8E85950AEC82}" destId="{1ADCAEFA-736A-44AA-9178-A003EE69B960}" srcOrd="0" destOrd="0" presId="urn:microsoft.com/office/officeart/2005/8/layout/hierarchy3"/>
    <dgm:cxn modelId="{57455D38-A590-4444-8A8B-1D4393F4BA70}" type="presParOf" srcId="{1ADCAEFA-736A-44AA-9178-A003EE69B960}" destId="{9CCB7583-481C-461A-B3AE-B1DBA038C79E}" srcOrd="0" destOrd="0" presId="urn:microsoft.com/office/officeart/2005/8/layout/hierarchy3"/>
    <dgm:cxn modelId="{83CEA07F-096C-4163-8B54-BEDAD9C55588}" type="presParOf" srcId="{1ADCAEFA-736A-44AA-9178-A003EE69B960}" destId="{BD60109A-A834-48DB-ABCA-7794C206DB02}" srcOrd="1" destOrd="0" presId="urn:microsoft.com/office/officeart/2005/8/layout/hierarchy3"/>
    <dgm:cxn modelId="{14822037-7DC6-459D-86E1-F0DC920323D4}" type="presParOf" srcId="{34543233-43B3-4020-AA49-8E85950AEC82}" destId="{CA1907D3-AE77-4D1D-A8EF-5CF4C77E0722}" srcOrd="1" destOrd="0" presId="urn:microsoft.com/office/officeart/2005/8/layout/hierarchy3"/>
    <dgm:cxn modelId="{77304BD4-C0AC-4603-A12A-D574FD4F04FA}" type="presParOf" srcId="{CA1907D3-AE77-4D1D-A8EF-5CF4C77E0722}" destId="{F038E074-72C2-43DF-BF42-01454AE498C6}" srcOrd="0" destOrd="0" presId="urn:microsoft.com/office/officeart/2005/8/layout/hierarchy3"/>
    <dgm:cxn modelId="{8DA61693-CAEC-44F8-AB44-CB7A57A326B4}" type="presParOf" srcId="{CA1907D3-AE77-4D1D-A8EF-5CF4C77E0722}" destId="{FBCE0428-46D7-4879-9276-C708D7F616EF}" srcOrd="1" destOrd="0" presId="urn:microsoft.com/office/officeart/2005/8/layout/hierarchy3"/>
    <dgm:cxn modelId="{F8FEA986-7CA3-411D-855A-B3A36F3395B7}" type="presParOf" srcId="{CA1907D3-AE77-4D1D-A8EF-5CF4C77E0722}" destId="{B7345594-4290-4F34-8B24-4891936ABD9B}" srcOrd="2" destOrd="0" presId="urn:microsoft.com/office/officeart/2005/8/layout/hierarchy3"/>
    <dgm:cxn modelId="{E68FF0F4-6F5A-42AD-9E08-E7180F6A6057}" type="presParOf" srcId="{CA1907D3-AE77-4D1D-A8EF-5CF4C77E0722}" destId="{ED5CFA6F-6041-4817-9EF9-9AE80F804F82}" srcOrd="3" destOrd="0" presId="urn:microsoft.com/office/officeart/2005/8/layout/hierarchy3"/>
    <dgm:cxn modelId="{CFF10954-0900-42B7-A564-48E3BC926559}" type="presParOf" srcId="{CA1907D3-AE77-4D1D-A8EF-5CF4C77E0722}" destId="{E1C95748-AE7F-4CC8-B4F9-94217CA43B69}" srcOrd="4" destOrd="0" presId="urn:microsoft.com/office/officeart/2005/8/layout/hierarchy3"/>
    <dgm:cxn modelId="{9D776A62-2E66-4962-89C8-B476F42EC772}" type="presParOf" srcId="{CA1907D3-AE77-4D1D-A8EF-5CF4C77E0722}" destId="{AE769EC5-CDDD-4AB8-9294-15691314115F}" srcOrd="5" destOrd="0" presId="urn:microsoft.com/office/officeart/2005/8/layout/hierarchy3"/>
    <dgm:cxn modelId="{BEC8D834-068E-4FCD-936C-C484B2D03D00}" type="presParOf" srcId="{CA1907D3-AE77-4D1D-A8EF-5CF4C77E0722}" destId="{B575D20D-135F-4D9B-BFBC-1D73695C8B2B}" srcOrd="6" destOrd="0" presId="urn:microsoft.com/office/officeart/2005/8/layout/hierarchy3"/>
    <dgm:cxn modelId="{137A001E-8E6D-4A5B-A064-888406A89BD8}" type="presParOf" srcId="{CA1907D3-AE77-4D1D-A8EF-5CF4C77E0722}" destId="{BB240946-5CB6-4104-82D6-E4D710F6EDBB}" srcOrd="7" destOrd="0" presId="urn:microsoft.com/office/officeart/2005/8/layout/hierarchy3"/>
    <dgm:cxn modelId="{42621112-2903-4C51-B6A6-6DC02D07F859}" type="presParOf" srcId="{CA1907D3-AE77-4D1D-A8EF-5CF4C77E0722}" destId="{402EB084-65A3-4050-B627-B3A986EF05BC}" srcOrd="8" destOrd="0" presId="urn:microsoft.com/office/officeart/2005/8/layout/hierarchy3"/>
    <dgm:cxn modelId="{55F7F862-27A8-4806-862B-E1FC03D07F11}" type="presParOf" srcId="{CA1907D3-AE77-4D1D-A8EF-5CF4C77E0722}" destId="{7E7CA108-537E-4601-B62B-2980512BEBB1}" srcOrd="9" destOrd="0" presId="urn:microsoft.com/office/officeart/2005/8/layout/hierarchy3"/>
    <dgm:cxn modelId="{9AC8E28E-C665-4E7F-85B0-41A7E60B9E88}" type="presParOf" srcId="{CA1907D3-AE77-4D1D-A8EF-5CF4C77E0722}" destId="{B7794DE8-834E-4004-BCB9-2EB7334B3E4D}" srcOrd="10" destOrd="0" presId="urn:microsoft.com/office/officeart/2005/8/layout/hierarchy3"/>
    <dgm:cxn modelId="{EA8BD169-13A5-43E0-A696-54A14902F00C}" type="presParOf" srcId="{CA1907D3-AE77-4D1D-A8EF-5CF4C77E0722}" destId="{48DBB0D7-F173-44DF-BC08-6BDAE8597ECB}" srcOrd="1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B3935A-1018-409A-BE38-39C72AD9A61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de-DE"/>
        </a:p>
      </dgm:t>
    </dgm:pt>
    <dgm:pt modelId="{582B074D-D821-4CBA-9F70-D35B31DF1541}">
      <dgm:prSet phldrT="[Text]" custT="1"/>
      <dgm:spPr/>
      <dgm:t>
        <a:bodyPr/>
        <a:lstStyle/>
        <a:p>
          <a:r>
            <a:rPr lang="en-US" sz="2400" b="0" noProof="0" dirty="0" smtClean="0">
              <a:latin typeface="+mj-lt"/>
              <a:cs typeface="Arial" pitchFamily="34" charset="0"/>
            </a:rPr>
            <a:t>1</a:t>
          </a:r>
          <a:endParaRPr lang="en-US" sz="2400" b="0" noProof="0" dirty="0">
            <a:latin typeface="+mj-lt"/>
            <a:cs typeface="Arial" pitchFamily="34" charset="0"/>
          </a:endParaRPr>
        </a:p>
      </dgm:t>
    </dgm:pt>
    <dgm:pt modelId="{DE8C4F3F-9489-4A39-A1D0-9A77FB7F9A05}" type="parTrans" cxnId="{959BB513-2600-4E60-8CA6-2CE1A73877B4}">
      <dgm:prSet/>
      <dgm:spPr/>
      <dgm:t>
        <a:bodyPr/>
        <a:lstStyle/>
        <a:p>
          <a:endParaRPr lang="de-DE" sz="2400"/>
        </a:p>
      </dgm:t>
    </dgm:pt>
    <dgm:pt modelId="{7D5FC964-BBC0-4F80-93D4-9789C86C37A0}" type="sibTrans" cxnId="{959BB513-2600-4E60-8CA6-2CE1A73877B4}">
      <dgm:prSet/>
      <dgm:spPr/>
      <dgm:t>
        <a:bodyPr/>
        <a:lstStyle/>
        <a:p>
          <a:endParaRPr lang="de-DE" sz="2400"/>
        </a:p>
      </dgm:t>
    </dgm:pt>
    <dgm:pt modelId="{9414798B-4CED-4438-9A0B-FA8C53DE7485}">
      <dgm:prSet phldrT="[Text]" custT="1"/>
      <dgm:spPr/>
      <dgm:t>
        <a:bodyPr/>
        <a:lstStyle/>
        <a:p>
          <a:r>
            <a:rPr lang="en-US" sz="2000" noProof="0" dirty="0" smtClean="0"/>
            <a:t>Fast-track registration for projects using SB framework including </a:t>
          </a:r>
          <a:r>
            <a:rPr lang="en-US" sz="2000" noProof="0" dirty="0" err="1" smtClean="0"/>
            <a:t>PoAs</a:t>
          </a:r>
          <a:r>
            <a:rPr lang="en-US" sz="2000" noProof="0" dirty="0" smtClean="0"/>
            <a:t>.</a:t>
          </a:r>
          <a:endParaRPr lang="en-US" sz="2000" noProof="0" dirty="0"/>
        </a:p>
      </dgm:t>
    </dgm:pt>
    <dgm:pt modelId="{1B050B74-274F-4273-BCE1-FEFBD6353A10}" type="parTrans" cxnId="{F65DF589-FE63-4CA0-9E1A-3FCBE895271A}">
      <dgm:prSet/>
      <dgm:spPr/>
      <dgm:t>
        <a:bodyPr/>
        <a:lstStyle/>
        <a:p>
          <a:endParaRPr lang="de-DE" sz="2400"/>
        </a:p>
      </dgm:t>
    </dgm:pt>
    <dgm:pt modelId="{5D910ED4-CBDF-47A5-83C2-23C0CCF82F66}" type="sibTrans" cxnId="{F65DF589-FE63-4CA0-9E1A-3FCBE895271A}">
      <dgm:prSet/>
      <dgm:spPr/>
      <dgm:t>
        <a:bodyPr/>
        <a:lstStyle/>
        <a:p>
          <a:endParaRPr lang="de-DE" sz="2400"/>
        </a:p>
      </dgm:t>
    </dgm:pt>
    <dgm:pt modelId="{E27973EF-AC97-4A31-AA57-6E78ADCB09B1}">
      <dgm:prSet phldrT="[Text]" custT="1"/>
      <dgm:spPr/>
      <dgm:t>
        <a:bodyPr/>
        <a:lstStyle/>
        <a:p>
          <a:r>
            <a:rPr lang="en-US" sz="2400" noProof="0" dirty="0" smtClean="0"/>
            <a:t>2</a:t>
          </a:r>
          <a:endParaRPr lang="en-US" sz="2400" noProof="0" dirty="0"/>
        </a:p>
      </dgm:t>
    </dgm:pt>
    <dgm:pt modelId="{0BF46A26-CC24-4936-9F6F-BF7313567B26}" type="parTrans" cxnId="{3387457A-7779-4425-98EB-6A1805A1473C}">
      <dgm:prSet/>
      <dgm:spPr/>
      <dgm:t>
        <a:bodyPr/>
        <a:lstStyle/>
        <a:p>
          <a:endParaRPr lang="de-DE" sz="2400"/>
        </a:p>
      </dgm:t>
    </dgm:pt>
    <dgm:pt modelId="{CF5FD91A-FB86-4F6A-AFFC-350C4B513A63}" type="sibTrans" cxnId="{3387457A-7779-4425-98EB-6A1805A1473C}">
      <dgm:prSet/>
      <dgm:spPr/>
      <dgm:t>
        <a:bodyPr/>
        <a:lstStyle/>
        <a:p>
          <a:endParaRPr lang="de-DE" sz="2400"/>
        </a:p>
      </dgm:t>
    </dgm:pt>
    <dgm:pt modelId="{01FC03A5-610D-47D2-AE2A-B0453AD523AC}">
      <dgm:prSet phldrT="[Text]" custT="1"/>
      <dgm:spPr/>
      <dgm:t>
        <a:bodyPr/>
        <a:lstStyle/>
        <a:p>
          <a:r>
            <a:rPr lang="en-US" sz="2000" noProof="0" dirty="0" smtClean="0"/>
            <a:t>Extension of standardization to monitoring &amp; verification. </a:t>
          </a:r>
          <a:endParaRPr lang="en-US" sz="2000" noProof="0" dirty="0"/>
        </a:p>
      </dgm:t>
    </dgm:pt>
    <dgm:pt modelId="{4ABE943D-4B57-4BAB-967B-631BBC7E0262}" type="parTrans" cxnId="{1AC83198-4C87-4C61-964F-02B6B061D171}">
      <dgm:prSet/>
      <dgm:spPr/>
      <dgm:t>
        <a:bodyPr/>
        <a:lstStyle/>
        <a:p>
          <a:endParaRPr lang="de-DE"/>
        </a:p>
      </dgm:t>
    </dgm:pt>
    <dgm:pt modelId="{31413BBA-F97D-43BE-8936-DD8D480312D5}" type="sibTrans" cxnId="{1AC83198-4C87-4C61-964F-02B6B061D171}">
      <dgm:prSet/>
      <dgm:spPr/>
      <dgm:t>
        <a:bodyPr/>
        <a:lstStyle/>
        <a:p>
          <a:endParaRPr lang="de-DE"/>
        </a:p>
      </dgm:t>
    </dgm:pt>
    <dgm:pt modelId="{2F9A7804-816E-456B-9B48-82268FEF3563}">
      <dgm:prSet phldrT="[Text]" custT="1"/>
      <dgm:spPr/>
      <dgm:t>
        <a:bodyPr/>
        <a:lstStyle/>
        <a:p>
          <a:r>
            <a:rPr lang="en-US" sz="2400" noProof="0" dirty="0" smtClean="0"/>
            <a:t>3</a:t>
          </a:r>
          <a:endParaRPr lang="en-US" sz="2400" noProof="0" dirty="0"/>
        </a:p>
      </dgm:t>
    </dgm:pt>
    <dgm:pt modelId="{BCC99DBD-D5F7-4404-8004-6DA3A25D083D}" type="parTrans" cxnId="{F5CC8BEF-AE33-42C9-9F24-786AF96A4C5C}">
      <dgm:prSet/>
      <dgm:spPr/>
      <dgm:t>
        <a:bodyPr/>
        <a:lstStyle/>
        <a:p>
          <a:endParaRPr lang="de-DE"/>
        </a:p>
      </dgm:t>
    </dgm:pt>
    <dgm:pt modelId="{CEFF5BFB-D13D-4DB0-A0D6-14106C77F43B}" type="sibTrans" cxnId="{F5CC8BEF-AE33-42C9-9F24-786AF96A4C5C}">
      <dgm:prSet/>
      <dgm:spPr/>
      <dgm:t>
        <a:bodyPr/>
        <a:lstStyle/>
        <a:p>
          <a:endParaRPr lang="de-DE"/>
        </a:p>
      </dgm:t>
    </dgm:pt>
    <dgm:pt modelId="{C0FB7255-9B33-472B-95B0-DB2C4705F779}">
      <dgm:prSet phldrT="[Text]" custT="1"/>
      <dgm:spPr/>
      <dgm:t>
        <a:bodyPr/>
        <a:lstStyle/>
        <a:p>
          <a:r>
            <a:rPr lang="en-US" sz="2000" noProof="0" dirty="0" smtClean="0"/>
            <a:t>Standardization  could be used to test new sectors/types of activities (e.g., LULUCF, transport), joint usage of funding sources, and policy crediting under the CDM framework. </a:t>
          </a:r>
          <a:endParaRPr lang="en-US" sz="2000" noProof="0" dirty="0"/>
        </a:p>
      </dgm:t>
    </dgm:pt>
    <dgm:pt modelId="{B3BE964C-AA20-4E42-B8D7-523C9E8C36F4}" type="parTrans" cxnId="{28FCD3C3-B608-4ED7-9193-5692145719D9}">
      <dgm:prSet/>
      <dgm:spPr/>
      <dgm:t>
        <a:bodyPr/>
        <a:lstStyle/>
        <a:p>
          <a:endParaRPr lang="de-DE"/>
        </a:p>
      </dgm:t>
    </dgm:pt>
    <dgm:pt modelId="{CC1441E3-7825-4148-BB61-1C573E6A1565}" type="sibTrans" cxnId="{28FCD3C3-B608-4ED7-9193-5692145719D9}">
      <dgm:prSet/>
      <dgm:spPr/>
      <dgm:t>
        <a:bodyPr/>
        <a:lstStyle/>
        <a:p>
          <a:endParaRPr lang="de-DE"/>
        </a:p>
      </dgm:t>
    </dgm:pt>
    <dgm:pt modelId="{0EFBA208-BFD8-414A-905E-8AAF4F51B2AE}">
      <dgm:prSet phldrT="[Text]" custT="1"/>
      <dgm:spPr/>
      <dgm:t>
        <a:bodyPr/>
        <a:lstStyle/>
        <a:p>
          <a:r>
            <a:rPr lang="en-US" sz="2000" noProof="0" dirty="0" smtClean="0"/>
            <a:t>Validation converges with verification based on the use of checklist.</a:t>
          </a:r>
          <a:endParaRPr lang="en-US" sz="2000" noProof="0" dirty="0"/>
        </a:p>
      </dgm:t>
    </dgm:pt>
    <dgm:pt modelId="{EBABD558-191A-4912-BFA1-26233706193A}" type="parTrans" cxnId="{D8CD8DF2-3316-490B-B1FD-BEEB1C9AAE3A}">
      <dgm:prSet/>
      <dgm:spPr/>
      <dgm:t>
        <a:bodyPr/>
        <a:lstStyle/>
        <a:p>
          <a:endParaRPr lang="de-DE"/>
        </a:p>
      </dgm:t>
    </dgm:pt>
    <dgm:pt modelId="{17DA967F-21D3-4383-9CE2-E36197458458}" type="sibTrans" cxnId="{D8CD8DF2-3316-490B-B1FD-BEEB1C9AAE3A}">
      <dgm:prSet/>
      <dgm:spPr/>
      <dgm:t>
        <a:bodyPr/>
        <a:lstStyle/>
        <a:p>
          <a:endParaRPr lang="de-DE"/>
        </a:p>
      </dgm:t>
    </dgm:pt>
    <dgm:pt modelId="{D2489161-D94C-4C2A-9BE5-E3CDD31E9D06}">
      <dgm:prSet phldrT="[Text]" custT="1"/>
      <dgm:spPr/>
      <dgm:t>
        <a:bodyPr/>
        <a:lstStyle/>
        <a:p>
          <a:r>
            <a:rPr lang="en-US" sz="2000" noProof="0" dirty="0" smtClean="0"/>
            <a:t>Secretariat could take the lead in preparing generic checklists.</a:t>
          </a:r>
          <a:endParaRPr lang="en-US" sz="2400" noProof="0" dirty="0"/>
        </a:p>
      </dgm:t>
    </dgm:pt>
    <dgm:pt modelId="{C3BE31D1-FFB9-424F-A8EB-523CC3D95877}" type="parTrans" cxnId="{8F96DF01-2ADC-463B-9EC6-C841C091BD15}">
      <dgm:prSet/>
      <dgm:spPr/>
      <dgm:t>
        <a:bodyPr/>
        <a:lstStyle/>
        <a:p>
          <a:endParaRPr lang="de-DE"/>
        </a:p>
      </dgm:t>
    </dgm:pt>
    <dgm:pt modelId="{E4CFA60B-989F-4265-A604-EB7B37D9C628}" type="sibTrans" cxnId="{8F96DF01-2ADC-463B-9EC6-C841C091BD15}">
      <dgm:prSet/>
      <dgm:spPr/>
      <dgm:t>
        <a:bodyPr/>
        <a:lstStyle/>
        <a:p>
          <a:endParaRPr lang="de-DE"/>
        </a:p>
      </dgm:t>
    </dgm:pt>
    <dgm:pt modelId="{FF06DF3A-FF07-431B-B084-1965212E4D59}">
      <dgm:prSet phldrT="[Text]" custT="1"/>
      <dgm:spPr/>
      <dgm:t>
        <a:bodyPr/>
        <a:lstStyle/>
        <a:p>
          <a:r>
            <a:rPr lang="en-US" sz="2000" noProof="0" dirty="0" smtClean="0"/>
            <a:t>Checklist will </a:t>
          </a:r>
          <a:r>
            <a:rPr lang="en-US" sz="2000" noProof="0" dirty="0" err="1" smtClean="0"/>
            <a:t>operationalize</a:t>
          </a:r>
          <a:r>
            <a:rPr lang="en-US" sz="2000" noProof="0" dirty="0" smtClean="0"/>
            <a:t> the SB framework</a:t>
          </a:r>
          <a:endParaRPr lang="en-US" sz="2000" noProof="0" dirty="0">
            <a:solidFill>
              <a:schemeClr val="accent2"/>
            </a:solidFill>
          </a:endParaRPr>
        </a:p>
      </dgm:t>
    </dgm:pt>
    <dgm:pt modelId="{5094746F-A590-46BC-AF85-1F3350604D15}" type="parTrans" cxnId="{9A0B40E9-312D-40F8-8D5C-18B0B4E3ABCA}">
      <dgm:prSet/>
      <dgm:spPr/>
      <dgm:t>
        <a:bodyPr/>
        <a:lstStyle/>
        <a:p>
          <a:endParaRPr lang="de-DE"/>
        </a:p>
      </dgm:t>
    </dgm:pt>
    <dgm:pt modelId="{3AD97334-B2D0-4FEF-B398-AE9CE6272E69}" type="sibTrans" cxnId="{9A0B40E9-312D-40F8-8D5C-18B0B4E3ABCA}">
      <dgm:prSet/>
      <dgm:spPr/>
      <dgm:t>
        <a:bodyPr/>
        <a:lstStyle/>
        <a:p>
          <a:endParaRPr lang="de-DE"/>
        </a:p>
      </dgm:t>
    </dgm:pt>
    <dgm:pt modelId="{0498780D-83C7-467F-8571-8274D2CACB4C}">
      <dgm:prSet phldrT="[Text]" custT="1"/>
      <dgm:spPr/>
      <dgm:t>
        <a:bodyPr/>
        <a:lstStyle/>
        <a:p>
          <a:r>
            <a:rPr lang="en-US" sz="2000" noProof="0" dirty="0" smtClean="0"/>
            <a:t>Participants consider it important that the CMP makes a decision to initiate this extension.  </a:t>
          </a:r>
          <a:endParaRPr lang="en-US" sz="2000" noProof="0" dirty="0"/>
        </a:p>
      </dgm:t>
    </dgm:pt>
    <dgm:pt modelId="{BEC2B25F-4ABA-4316-B317-879E11077BB7}" type="parTrans" cxnId="{553D3B71-7B11-4028-92F9-2A9376CD5169}">
      <dgm:prSet/>
      <dgm:spPr/>
      <dgm:t>
        <a:bodyPr/>
        <a:lstStyle/>
        <a:p>
          <a:endParaRPr lang="de-DE"/>
        </a:p>
      </dgm:t>
    </dgm:pt>
    <dgm:pt modelId="{1EED80CC-2898-4BAE-A21F-3020F5FFB824}" type="sibTrans" cxnId="{553D3B71-7B11-4028-92F9-2A9376CD5169}">
      <dgm:prSet/>
      <dgm:spPr/>
      <dgm:t>
        <a:bodyPr/>
        <a:lstStyle/>
        <a:p>
          <a:endParaRPr lang="de-DE"/>
        </a:p>
      </dgm:t>
    </dgm:pt>
    <dgm:pt modelId="{E5B910DF-BB55-4F06-97E9-7CAD16EE4D61}" type="pres">
      <dgm:prSet presAssocID="{D0B3935A-1018-409A-BE38-39C72AD9A610}" presName="linearFlow" presStyleCnt="0">
        <dgm:presLayoutVars>
          <dgm:dir/>
          <dgm:animLvl val="lvl"/>
          <dgm:resizeHandles val="exact"/>
        </dgm:presLayoutVars>
      </dgm:prSet>
      <dgm:spPr/>
      <dgm:t>
        <a:bodyPr/>
        <a:lstStyle/>
        <a:p>
          <a:endParaRPr lang="de-DE"/>
        </a:p>
      </dgm:t>
    </dgm:pt>
    <dgm:pt modelId="{5EDACD62-8080-4378-9D5D-5C66EBC10605}" type="pres">
      <dgm:prSet presAssocID="{582B074D-D821-4CBA-9F70-D35B31DF1541}" presName="composite" presStyleCnt="0"/>
      <dgm:spPr/>
    </dgm:pt>
    <dgm:pt modelId="{E79EEB55-6B0D-4B42-9A55-00631CE526F6}" type="pres">
      <dgm:prSet presAssocID="{582B074D-D821-4CBA-9F70-D35B31DF1541}" presName="parentText" presStyleLbl="alignNode1" presStyleIdx="0" presStyleCnt="3" custLinFactNeighborY="-12874">
        <dgm:presLayoutVars>
          <dgm:chMax val="1"/>
          <dgm:bulletEnabled val="1"/>
        </dgm:presLayoutVars>
      </dgm:prSet>
      <dgm:spPr>
        <a:prstGeom prst="diamond">
          <a:avLst/>
        </a:prstGeom>
      </dgm:spPr>
      <dgm:t>
        <a:bodyPr/>
        <a:lstStyle/>
        <a:p>
          <a:endParaRPr lang="de-DE"/>
        </a:p>
      </dgm:t>
    </dgm:pt>
    <dgm:pt modelId="{256F38E7-B93F-4EAA-97CE-1BDCFC6F0E99}" type="pres">
      <dgm:prSet presAssocID="{582B074D-D821-4CBA-9F70-D35B31DF1541}" presName="descendantText" presStyleLbl="alignAcc1" presStyleIdx="0" presStyleCnt="3" custScaleY="154299">
        <dgm:presLayoutVars>
          <dgm:bulletEnabled val="1"/>
        </dgm:presLayoutVars>
      </dgm:prSet>
      <dgm:spPr/>
      <dgm:t>
        <a:bodyPr/>
        <a:lstStyle/>
        <a:p>
          <a:endParaRPr lang="de-DE"/>
        </a:p>
      </dgm:t>
    </dgm:pt>
    <dgm:pt modelId="{20C9FC32-AD53-480D-AFF8-88A9D652793E}" type="pres">
      <dgm:prSet presAssocID="{7D5FC964-BBC0-4F80-93D4-9789C86C37A0}" presName="sp" presStyleCnt="0"/>
      <dgm:spPr/>
    </dgm:pt>
    <dgm:pt modelId="{4D5119E4-0495-4333-ACB9-D188343435B8}" type="pres">
      <dgm:prSet presAssocID="{E27973EF-AC97-4A31-AA57-6E78ADCB09B1}" presName="composite" presStyleCnt="0"/>
      <dgm:spPr/>
    </dgm:pt>
    <dgm:pt modelId="{0F48538C-18F7-4774-AAEF-2F1C15585599}" type="pres">
      <dgm:prSet presAssocID="{E27973EF-AC97-4A31-AA57-6E78ADCB09B1}" presName="parentText" presStyleLbl="alignNode1" presStyleIdx="1" presStyleCnt="3" custLinFactNeighborY="-12874">
        <dgm:presLayoutVars>
          <dgm:chMax val="1"/>
          <dgm:bulletEnabled val="1"/>
        </dgm:presLayoutVars>
      </dgm:prSet>
      <dgm:spPr>
        <a:prstGeom prst="diamond">
          <a:avLst/>
        </a:prstGeom>
      </dgm:spPr>
      <dgm:t>
        <a:bodyPr/>
        <a:lstStyle/>
        <a:p>
          <a:endParaRPr lang="de-DE"/>
        </a:p>
      </dgm:t>
    </dgm:pt>
    <dgm:pt modelId="{C3F22193-9907-4E96-8AD6-8E46C9013488}" type="pres">
      <dgm:prSet presAssocID="{E27973EF-AC97-4A31-AA57-6E78ADCB09B1}" presName="descendantText" presStyleLbl="alignAcc1" presStyleIdx="1" presStyleCnt="3" custScaleY="146813">
        <dgm:presLayoutVars>
          <dgm:bulletEnabled val="1"/>
        </dgm:presLayoutVars>
      </dgm:prSet>
      <dgm:spPr/>
      <dgm:t>
        <a:bodyPr/>
        <a:lstStyle/>
        <a:p>
          <a:endParaRPr lang="de-DE"/>
        </a:p>
      </dgm:t>
    </dgm:pt>
    <dgm:pt modelId="{A6B01D33-483B-4311-8C4F-2F24138FDB67}" type="pres">
      <dgm:prSet presAssocID="{CF5FD91A-FB86-4F6A-AFFC-350C4B513A63}" presName="sp" presStyleCnt="0"/>
      <dgm:spPr/>
    </dgm:pt>
    <dgm:pt modelId="{6B87787C-F315-401F-A2B9-46B2487C9713}" type="pres">
      <dgm:prSet presAssocID="{2F9A7804-816E-456B-9B48-82268FEF3563}" presName="composite" presStyleCnt="0"/>
      <dgm:spPr/>
    </dgm:pt>
    <dgm:pt modelId="{FB6A9363-11F5-4713-8562-D956C85564D0}" type="pres">
      <dgm:prSet presAssocID="{2F9A7804-816E-456B-9B48-82268FEF3563}" presName="parentText" presStyleLbl="alignNode1" presStyleIdx="2" presStyleCnt="3" custLinFactNeighborY="-12874">
        <dgm:presLayoutVars>
          <dgm:chMax val="1"/>
          <dgm:bulletEnabled val="1"/>
        </dgm:presLayoutVars>
      </dgm:prSet>
      <dgm:spPr>
        <a:prstGeom prst="diamond">
          <a:avLst/>
        </a:prstGeom>
      </dgm:spPr>
      <dgm:t>
        <a:bodyPr/>
        <a:lstStyle/>
        <a:p>
          <a:endParaRPr lang="de-DE"/>
        </a:p>
      </dgm:t>
    </dgm:pt>
    <dgm:pt modelId="{035F33D9-AF5D-4075-BADB-31A7F8E8B7E1}" type="pres">
      <dgm:prSet presAssocID="{2F9A7804-816E-456B-9B48-82268FEF3563}" presName="descendantText" presStyleLbl="alignAcc1" presStyleIdx="2" presStyleCnt="3" custScaleY="139814">
        <dgm:presLayoutVars>
          <dgm:bulletEnabled val="1"/>
        </dgm:presLayoutVars>
      </dgm:prSet>
      <dgm:spPr/>
      <dgm:t>
        <a:bodyPr/>
        <a:lstStyle/>
        <a:p>
          <a:endParaRPr lang="de-DE"/>
        </a:p>
      </dgm:t>
    </dgm:pt>
  </dgm:ptLst>
  <dgm:cxnLst>
    <dgm:cxn modelId="{8F96DF01-2ADC-463B-9EC6-C841C091BD15}" srcId="{582B074D-D821-4CBA-9F70-D35B31DF1541}" destId="{D2489161-D94C-4C2A-9BE5-E3CDD31E9D06}" srcOrd="3" destOrd="0" parTransId="{C3BE31D1-FFB9-424F-A8EB-523CC3D95877}" sibTransId="{E4CFA60B-989F-4265-A604-EB7B37D9C628}"/>
    <dgm:cxn modelId="{553D3B71-7B11-4028-92F9-2A9376CD5169}" srcId="{E27973EF-AC97-4A31-AA57-6E78ADCB09B1}" destId="{0498780D-83C7-467F-8571-8274D2CACB4C}" srcOrd="1" destOrd="0" parTransId="{BEC2B25F-4ABA-4316-B317-879E11077BB7}" sibTransId="{1EED80CC-2898-4BAE-A21F-3020F5FFB824}"/>
    <dgm:cxn modelId="{48FA9CFE-97E5-4364-B5AD-169B99298FD4}" type="presOf" srcId="{0EFBA208-BFD8-414A-905E-8AAF4F51B2AE}" destId="{256F38E7-B93F-4EAA-97CE-1BDCFC6F0E99}" srcOrd="0" destOrd="1" presId="urn:microsoft.com/office/officeart/2005/8/layout/chevron2"/>
    <dgm:cxn modelId="{1444F3AC-3840-4FB0-8457-1918DD536801}" type="presOf" srcId="{D0B3935A-1018-409A-BE38-39C72AD9A610}" destId="{E5B910DF-BB55-4F06-97E9-7CAD16EE4D61}" srcOrd="0" destOrd="0" presId="urn:microsoft.com/office/officeart/2005/8/layout/chevron2"/>
    <dgm:cxn modelId="{9A0B40E9-312D-40F8-8D5C-18B0B4E3ABCA}" srcId="{582B074D-D821-4CBA-9F70-D35B31DF1541}" destId="{FF06DF3A-FF07-431B-B084-1965212E4D59}" srcOrd="2" destOrd="0" parTransId="{5094746F-A590-46BC-AF85-1F3350604D15}" sibTransId="{3AD97334-B2D0-4FEF-B398-AE9CE6272E69}"/>
    <dgm:cxn modelId="{CCEAA51E-9535-4C06-93F8-E91BE340B6FD}" type="presOf" srcId="{0498780D-83C7-467F-8571-8274D2CACB4C}" destId="{C3F22193-9907-4E96-8AD6-8E46C9013488}" srcOrd="0" destOrd="1" presId="urn:microsoft.com/office/officeart/2005/8/layout/chevron2"/>
    <dgm:cxn modelId="{930AC9BC-CB3D-436F-9A86-1060399C7B2F}" type="presOf" srcId="{E27973EF-AC97-4A31-AA57-6E78ADCB09B1}" destId="{0F48538C-18F7-4774-AAEF-2F1C15585599}" srcOrd="0" destOrd="0" presId="urn:microsoft.com/office/officeart/2005/8/layout/chevron2"/>
    <dgm:cxn modelId="{C8E5CA91-10C6-4792-A678-CA153E2BCD35}" type="presOf" srcId="{582B074D-D821-4CBA-9F70-D35B31DF1541}" destId="{E79EEB55-6B0D-4B42-9A55-00631CE526F6}" srcOrd="0" destOrd="0" presId="urn:microsoft.com/office/officeart/2005/8/layout/chevron2"/>
    <dgm:cxn modelId="{B1547883-17F3-4199-8FE5-CED22C031CB0}" type="presOf" srcId="{01FC03A5-610D-47D2-AE2A-B0453AD523AC}" destId="{C3F22193-9907-4E96-8AD6-8E46C9013488}" srcOrd="0" destOrd="0" presId="urn:microsoft.com/office/officeart/2005/8/layout/chevron2"/>
    <dgm:cxn modelId="{24E062AA-2B72-464F-9DD5-31D768A11C1B}" type="presOf" srcId="{9414798B-4CED-4438-9A0B-FA8C53DE7485}" destId="{256F38E7-B93F-4EAA-97CE-1BDCFC6F0E99}" srcOrd="0" destOrd="0" presId="urn:microsoft.com/office/officeart/2005/8/layout/chevron2"/>
    <dgm:cxn modelId="{28FCD3C3-B608-4ED7-9193-5692145719D9}" srcId="{2F9A7804-816E-456B-9B48-82268FEF3563}" destId="{C0FB7255-9B33-472B-95B0-DB2C4705F779}" srcOrd="0" destOrd="0" parTransId="{B3BE964C-AA20-4E42-B8D7-523C9E8C36F4}" sibTransId="{CC1441E3-7825-4148-BB61-1C573E6A1565}"/>
    <dgm:cxn modelId="{2C7499FC-2292-4E34-B819-342F01EE6104}" type="presOf" srcId="{C0FB7255-9B33-472B-95B0-DB2C4705F779}" destId="{035F33D9-AF5D-4075-BADB-31A7F8E8B7E1}" srcOrd="0" destOrd="0" presId="urn:microsoft.com/office/officeart/2005/8/layout/chevron2"/>
    <dgm:cxn modelId="{D8CD8DF2-3316-490B-B1FD-BEEB1C9AAE3A}" srcId="{582B074D-D821-4CBA-9F70-D35B31DF1541}" destId="{0EFBA208-BFD8-414A-905E-8AAF4F51B2AE}" srcOrd="1" destOrd="0" parTransId="{EBABD558-191A-4912-BFA1-26233706193A}" sibTransId="{17DA967F-21D3-4383-9CE2-E36197458458}"/>
    <dgm:cxn modelId="{1AC83198-4C87-4C61-964F-02B6B061D171}" srcId="{E27973EF-AC97-4A31-AA57-6E78ADCB09B1}" destId="{01FC03A5-610D-47D2-AE2A-B0453AD523AC}" srcOrd="0" destOrd="0" parTransId="{4ABE943D-4B57-4BAB-967B-631BBC7E0262}" sibTransId="{31413BBA-F97D-43BE-8936-DD8D480312D5}"/>
    <dgm:cxn modelId="{8C4132DC-2632-44C4-BAAD-0DE949B42BAC}" type="presOf" srcId="{FF06DF3A-FF07-431B-B084-1965212E4D59}" destId="{256F38E7-B93F-4EAA-97CE-1BDCFC6F0E99}" srcOrd="0" destOrd="2" presId="urn:microsoft.com/office/officeart/2005/8/layout/chevron2"/>
    <dgm:cxn modelId="{959BB513-2600-4E60-8CA6-2CE1A73877B4}" srcId="{D0B3935A-1018-409A-BE38-39C72AD9A610}" destId="{582B074D-D821-4CBA-9F70-D35B31DF1541}" srcOrd="0" destOrd="0" parTransId="{DE8C4F3F-9489-4A39-A1D0-9A77FB7F9A05}" sibTransId="{7D5FC964-BBC0-4F80-93D4-9789C86C37A0}"/>
    <dgm:cxn modelId="{FAFB34B4-EAE3-4950-80CE-78D1BDFC4D85}" type="presOf" srcId="{2F9A7804-816E-456B-9B48-82268FEF3563}" destId="{FB6A9363-11F5-4713-8562-D956C85564D0}" srcOrd="0" destOrd="0" presId="urn:microsoft.com/office/officeart/2005/8/layout/chevron2"/>
    <dgm:cxn modelId="{F5CC8BEF-AE33-42C9-9F24-786AF96A4C5C}" srcId="{D0B3935A-1018-409A-BE38-39C72AD9A610}" destId="{2F9A7804-816E-456B-9B48-82268FEF3563}" srcOrd="2" destOrd="0" parTransId="{BCC99DBD-D5F7-4404-8004-6DA3A25D083D}" sibTransId="{CEFF5BFB-D13D-4DB0-A0D6-14106C77F43B}"/>
    <dgm:cxn modelId="{F65DF589-FE63-4CA0-9E1A-3FCBE895271A}" srcId="{582B074D-D821-4CBA-9F70-D35B31DF1541}" destId="{9414798B-4CED-4438-9A0B-FA8C53DE7485}" srcOrd="0" destOrd="0" parTransId="{1B050B74-274F-4273-BCE1-FEFBD6353A10}" sibTransId="{5D910ED4-CBDF-47A5-83C2-23C0CCF82F66}"/>
    <dgm:cxn modelId="{3387457A-7779-4425-98EB-6A1805A1473C}" srcId="{D0B3935A-1018-409A-BE38-39C72AD9A610}" destId="{E27973EF-AC97-4A31-AA57-6E78ADCB09B1}" srcOrd="1" destOrd="0" parTransId="{0BF46A26-CC24-4936-9F6F-BF7313567B26}" sibTransId="{CF5FD91A-FB86-4F6A-AFFC-350C4B513A63}"/>
    <dgm:cxn modelId="{083AAD5A-A2C5-493E-BFB8-B87BF4DD13F0}" type="presOf" srcId="{D2489161-D94C-4C2A-9BE5-E3CDD31E9D06}" destId="{256F38E7-B93F-4EAA-97CE-1BDCFC6F0E99}" srcOrd="0" destOrd="3" presId="urn:microsoft.com/office/officeart/2005/8/layout/chevron2"/>
    <dgm:cxn modelId="{7A14B15B-935C-446B-B929-5A50BE882451}" type="presParOf" srcId="{E5B910DF-BB55-4F06-97E9-7CAD16EE4D61}" destId="{5EDACD62-8080-4378-9D5D-5C66EBC10605}" srcOrd="0" destOrd="0" presId="urn:microsoft.com/office/officeart/2005/8/layout/chevron2"/>
    <dgm:cxn modelId="{B9142317-480C-40AA-9250-265CBF2E6AEA}" type="presParOf" srcId="{5EDACD62-8080-4378-9D5D-5C66EBC10605}" destId="{E79EEB55-6B0D-4B42-9A55-00631CE526F6}" srcOrd="0" destOrd="0" presId="urn:microsoft.com/office/officeart/2005/8/layout/chevron2"/>
    <dgm:cxn modelId="{F99D0BE8-8779-4BCA-AB4C-FB411AC3477A}" type="presParOf" srcId="{5EDACD62-8080-4378-9D5D-5C66EBC10605}" destId="{256F38E7-B93F-4EAA-97CE-1BDCFC6F0E99}" srcOrd="1" destOrd="0" presId="urn:microsoft.com/office/officeart/2005/8/layout/chevron2"/>
    <dgm:cxn modelId="{498FEF82-3D49-4C1D-906F-FA702E1C92E1}" type="presParOf" srcId="{E5B910DF-BB55-4F06-97E9-7CAD16EE4D61}" destId="{20C9FC32-AD53-480D-AFF8-88A9D652793E}" srcOrd="1" destOrd="0" presId="urn:microsoft.com/office/officeart/2005/8/layout/chevron2"/>
    <dgm:cxn modelId="{C3978818-B8DF-4393-A3A6-131EAAE97323}" type="presParOf" srcId="{E5B910DF-BB55-4F06-97E9-7CAD16EE4D61}" destId="{4D5119E4-0495-4333-ACB9-D188343435B8}" srcOrd="2" destOrd="0" presId="urn:microsoft.com/office/officeart/2005/8/layout/chevron2"/>
    <dgm:cxn modelId="{11F3C2BE-EB9E-4DB1-A7D0-1D374F1A6F59}" type="presParOf" srcId="{4D5119E4-0495-4333-ACB9-D188343435B8}" destId="{0F48538C-18F7-4774-AAEF-2F1C15585599}" srcOrd="0" destOrd="0" presId="urn:microsoft.com/office/officeart/2005/8/layout/chevron2"/>
    <dgm:cxn modelId="{C65EA9E7-0FB8-4F3A-BAF7-A46B78EAC8A5}" type="presParOf" srcId="{4D5119E4-0495-4333-ACB9-D188343435B8}" destId="{C3F22193-9907-4E96-8AD6-8E46C9013488}" srcOrd="1" destOrd="0" presId="urn:microsoft.com/office/officeart/2005/8/layout/chevron2"/>
    <dgm:cxn modelId="{88AEC436-5C99-4BB6-BB7D-B8FA956C281F}" type="presParOf" srcId="{E5B910DF-BB55-4F06-97E9-7CAD16EE4D61}" destId="{A6B01D33-483B-4311-8C4F-2F24138FDB67}" srcOrd="3" destOrd="0" presId="urn:microsoft.com/office/officeart/2005/8/layout/chevron2"/>
    <dgm:cxn modelId="{F3A405EA-A380-4857-9EA6-EA24B3E6FE2F}" type="presParOf" srcId="{E5B910DF-BB55-4F06-97E9-7CAD16EE4D61}" destId="{6B87787C-F315-401F-A2B9-46B2487C9713}" srcOrd="4" destOrd="0" presId="urn:microsoft.com/office/officeart/2005/8/layout/chevron2"/>
    <dgm:cxn modelId="{C74F503E-2019-4507-95DC-751FE9AB3CAC}" type="presParOf" srcId="{6B87787C-F315-401F-A2B9-46B2487C9713}" destId="{FB6A9363-11F5-4713-8562-D956C85564D0}" srcOrd="0" destOrd="0" presId="urn:microsoft.com/office/officeart/2005/8/layout/chevron2"/>
    <dgm:cxn modelId="{0FB71136-44EB-459A-9BD3-B9F278DD9EC8}" type="presParOf" srcId="{6B87787C-F315-401F-A2B9-46B2487C9713}" destId="{035F33D9-AF5D-4075-BADB-31A7F8E8B7E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EC39F4-4A20-4A74-80CB-D72185EEC95D}">
      <dsp:nvSpPr>
        <dsp:cNvPr id="0" name=""/>
        <dsp:cNvSpPr/>
      </dsp:nvSpPr>
      <dsp:spPr>
        <a:xfrm>
          <a:off x="1462080" y="1295"/>
          <a:ext cx="1380328" cy="690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noProof="0" dirty="0" smtClean="0"/>
            <a:t>CDM project (currently)</a:t>
          </a:r>
          <a:endParaRPr lang="en-US" sz="1500" kern="1200" noProof="0" dirty="0"/>
        </a:p>
      </dsp:txBody>
      <dsp:txXfrm>
        <a:off x="1462080" y="1295"/>
        <a:ext cx="1380328" cy="690164"/>
      </dsp:txXfrm>
    </dsp:sp>
    <dsp:sp modelId="{ABC5A81C-9586-4246-82E8-D09E3CB9B5AE}">
      <dsp:nvSpPr>
        <dsp:cNvPr id="0" name=""/>
        <dsp:cNvSpPr/>
      </dsp:nvSpPr>
      <dsp:spPr>
        <a:xfrm>
          <a:off x="1600113" y="691459"/>
          <a:ext cx="138032" cy="517623"/>
        </a:xfrm>
        <a:custGeom>
          <a:avLst/>
          <a:gdLst/>
          <a:ahLst/>
          <a:cxnLst/>
          <a:rect l="0" t="0" r="0" b="0"/>
          <a:pathLst>
            <a:path>
              <a:moveTo>
                <a:pt x="0" y="0"/>
              </a:moveTo>
              <a:lnTo>
                <a:pt x="0" y="517623"/>
              </a:lnTo>
              <a:lnTo>
                <a:pt x="138032" y="517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523A09-66DC-43D3-B42B-4F691AFBEA01}">
      <dsp:nvSpPr>
        <dsp:cNvPr id="0" name=""/>
        <dsp:cNvSpPr/>
      </dsp:nvSpPr>
      <dsp:spPr>
        <a:xfrm>
          <a:off x="1738146" y="864000"/>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PDD by PE</a:t>
          </a:r>
          <a:endParaRPr lang="en-US" sz="1300" kern="1200" noProof="0" dirty="0"/>
        </a:p>
      </dsp:txBody>
      <dsp:txXfrm>
        <a:off x="1738146" y="864000"/>
        <a:ext cx="1104263" cy="690164"/>
      </dsp:txXfrm>
    </dsp:sp>
    <dsp:sp modelId="{D148D27F-F11B-4FBD-ADFC-CD307D6D9255}">
      <dsp:nvSpPr>
        <dsp:cNvPr id="0" name=""/>
        <dsp:cNvSpPr/>
      </dsp:nvSpPr>
      <dsp:spPr>
        <a:xfrm>
          <a:off x="1600113" y="691459"/>
          <a:ext cx="138032" cy="1380328"/>
        </a:xfrm>
        <a:custGeom>
          <a:avLst/>
          <a:gdLst/>
          <a:ahLst/>
          <a:cxnLst/>
          <a:rect l="0" t="0" r="0" b="0"/>
          <a:pathLst>
            <a:path>
              <a:moveTo>
                <a:pt x="0" y="0"/>
              </a:moveTo>
              <a:lnTo>
                <a:pt x="0" y="1380328"/>
              </a:lnTo>
              <a:lnTo>
                <a:pt x="138032" y="13803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89A114-86C9-4726-8E9A-662D65D35FD8}">
      <dsp:nvSpPr>
        <dsp:cNvPr id="0" name=""/>
        <dsp:cNvSpPr/>
      </dsp:nvSpPr>
      <dsp:spPr>
        <a:xfrm>
          <a:off x="1738146" y="1726706"/>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Validation of PDD by DOE</a:t>
          </a:r>
          <a:endParaRPr lang="en-US" sz="1300" kern="1200" noProof="0" dirty="0"/>
        </a:p>
      </dsp:txBody>
      <dsp:txXfrm>
        <a:off x="1738146" y="1726706"/>
        <a:ext cx="1104263" cy="690164"/>
      </dsp:txXfrm>
    </dsp:sp>
    <dsp:sp modelId="{4C16A4A7-4F5E-49FF-94BF-C0B9C085513B}">
      <dsp:nvSpPr>
        <dsp:cNvPr id="0" name=""/>
        <dsp:cNvSpPr/>
      </dsp:nvSpPr>
      <dsp:spPr>
        <a:xfrm>
          <a:off x="1600113" y="691459"/>
          <a:ext cx="138032" cy="2243034"/>
        </a:xfrm>
        <a:custGeom>
          <a:avLst/>
          <a:gdLst/>
          <a:ahLst/>
          <a:cxnLst/>
          <a:rect l="0" t="0" r="0" b="0"/>
          <a:pathLst>
            <a:path>
              <a:moveTo>
                <a:pt x="0" y="0"/>
              </a:moveTo>
              <a:lnTo>
                <a:pt x="0" y="2243034"/>
              </a:lnTo>
              <a:lnTo>
                <a:pt x="138032" y="22430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D57F95-312A-48DF-8C3B-FBCD4CCBAF4B}">
      <dsp:nvSpPr>
        <dsp:cNvPr id="0" name=""/>
        <dsp:cNvSpPr/>
      </dsp:nvSpPr>
      <dsp:spPr>
        <a:xfrm>
          <a:off x="1738146" y="2589411"/>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Registration EB</a:t>
          </a:r>
          <a:endParaRPr lang="en-US" sz="1300" kern="1200" noProof="0" dirty="0"/>
        </a:p>
      </dsp:txBody>
      <dsp:txXfrm>
        <a:off x="1738146" y="2589411"/>
        <a:ext cx="1104263" cy="690164"/>
      </dsp:txXfrm>
    </dsp:sp>
    <dsp:sp modelId="{7ED07B34-311F-4F3C-9FF4-CF51D6FB20D5}">
      <dsp:nvSpPr>
        <dsp:cNvPr id="0" name=""/>
        <dsp:cNvSpPr/>
      </dsp:nvSpPr>
      <dsp:spPr>
        <a:xfrm>
          <a:off x="1600113" y="691459"/>
          <a:ext cx="138032" cy="3105739"/>
        </a:xfrm>
        <a:custGeom>
          <a:avLst/>
          <a:gdLst/>
          <a:ahLst/>
          <a:cxnLst/>
          <a:rect l="0" t="0" r="0" b="0"/>
          <a:pathLst>
            <a:path>
              <a:moveTo>
                <a:pt x="0" y="0"/>
              </a:moveTo>
              <a:lnTo>
                <a:pt x="0" y="3105739"/>
              </a:lnTo>
              <a:lnTo>
                <a:pt x="138032" y="31057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027EDB-CB44-4F4A-8A72-912762027D4C}">
      <dsp:nvSpPr>
        <dsp:cNvPr id="0" name=""/>
        <dsp:cNvSpPr/>
      </dsp:nvSpPr>
      <dsp:spPr>
        <a:xfrm>
          <a:off x="1738146" y="3452117"/>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Monitoring</a:t>
          </a:r>
          <a:endParaRPr lang="en-US" sz="1300" kern="1200" noProof="0" dirty="0"/>
        </a:p>
      </dsp:txBody>
      <dsp:txXfrm>
        <a:off x="1738146" y="3452117"/>
        <a:ext cx="1104263" cy="690164"/>
      </dsp:txXfrm>
    </dsp:sp>
    <dsp:sp modelId="{0CCD05C6-B8DC-452D-AB8E-01F24C483B85}">
      <dsp:nvSpPr>
        <dsp:cNvPr id="0" name=""/>
        <dsp:cNvSpPr/>
      </dsp:nvSpPr>
      <dsp:spPr>
        <a:xfrm>
          <a:off x="1600113" y="691459"/>
          <a:ext cx="138032" cy="3968445"/>
        </a:xfrm>
        <a:custGeom>
          <a:avLst/>
          <a:gdLst/>
          <a:ahLst/>
          <a:cxnLst/>
          <a:rect l="0" t="0" r="0" b="0"/>
          <a:pathLst>
            <a:path>
              <a:moveTo>
                <a:pt x="0" y="0"/>
              </a:moveTo>
              <a:lnTo>
                <a:pt x="0" y="3968445"/>
              </a:lnTo>
              <a:lnTo>
                <a:pt x="138032" y="39684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68D921-3159-4FD3-A399-81C17746BFCE}">
      <dsp:nvSpPr>
        <dsp:cNvPr id="0" name=""/>
        <dsp:cNvSpPr/>
      </dsp:nvSpPr>
      <dsp:spPr>
        <a:xfrm>
          <a:off x="1738146" y="4314822"/>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Verification by DOE </a:t>
          </a:r>
          <a:endParaRPr lang="en-US" sz="1300" kern="1200" noProof="0" dirty="0"/>
        </a:p>
      </dsp:txBody>
      <dsp:txXfrm>
        <a:off x="1738146" y="4314822"/>
        <a:ext cx="1104263" cy="690164"/>
      </dsp:txXfrm>
    </dsp:sp>
    <dsp:sp modelId="{2BA7B232-0C68-40CC-B518-A6CAA94DBF49}">
      <dsp:nvSpPr>
        <dsp:cNvPr id="0" name=""/>
        <dsp:cNvSpPr/>
      </dsp:nvSpPr>
      <dsp:spPr>
        <a:xfrm>
          <a:off x="1600113" y="691459"/>
          <a:ext cx="138032" cy="4831150"/>
        </a:xfrm>
        <a:custGeom>
          <a:avLst/>
          <a:gdLst/>
          <a:ahLst/>
          <a:cxnLst/>
          <a:rect l="0" t="0" r="0" b="0"/>
          <a:pathLst>
            <a:path>
              <a:moveTo>
                <a:pt x="0" y="0"/>
              </a:moveTo>
              <a:lnTo>
                <a:pt x="0" y="4831150"/>
              </a:lnTo>
              <a:lnTo>
                <a:pt x="138032" y="48311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660C68-3013-417A-82E8-A27A3EFE5AA6}">
      <dsp:nvSpPr>
        <dsp:cNvPr id="0" name=""/>
        <dsp:cNvSpPr/>
      </dsp:nvSpPr>
      <dsp:spPr>
        <a:xfrm>
          <a:off x="1738146" y="5177528"/>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Issuance CERs</a:t>
          </a:r>
          <a:endParaRPr lang="en-US" sz="1300" kern="1200" noProof="0" dirty="0"/>
        </a:p>
      </dsp:txBody>
      <dsp:txXfrm>
        <a:off x="1738146" y="5177528"/>
        <a:ext cx="1104263" cy="690164"/>
      </dsp:txXfrm>
    </dsp:sp>
    <dsp:sp modelId="{9CCB7583-481C-461A-B3AE-B1DBA038C79E}">
      <dsp:nvSpPr>
        <dsp:cNvPr id="0" name=""/>
        <dsp:cNvSpPr/>
      </dsp:nvSpPr>
      <dsp:spPr>
        <a:xfrm>
          <a:off x="3187491" y="1295"/>
          <a:ext cx="1380328" cy="690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noProof="0" dirty="0" smtClean="0"/>
            <a:t>Fast track  registration for SB projects</a:t>
          </a:r>
          <a:endParaRPr lang="en-US" sz="1500" kern="1200" noProof="0" dirty="0"/>
        </a:p>
      </dsp:txBody>
      <dsp:txXfrm>
        <a:off x="3187491" y="1295"/>
        <a:ext cx="1380328" cy="690164"/>
      </dsp:txXfrm>
    </dsp:sp>
    <dsp:sp modelId="{F038E074-72C2-43DF-BF42-01454AE498C6}">
      <dsp:nvSpPr>
        <dsp:cNvPr id="0" name=""/>
        <dsp:cNvSpPr/>
      </dsp:nvSpPr>
      <dsp:spPr>
        <a:xfrm>
          <a:off x="3325524" y="691459"/>
          <a:ext cx="169471" cy="487138"/>
        </a:xfrm>
        <a:custGeom>
          <a:avLst/>
          <a:gdLst/>
          <a:ahLst/>
          <a:cxnLst/>
          <a:rect l="0" t="0" r="0" b="0"/>
          <a:pathLst>
            <a:path>
              <a:moveTo>
                <a:pt x="0" y="0"/>
              </a:moveTo>
              <a:lnTo>
                <a:pt x="0" y="487138"/>
              </a:lnTo>
              <a:lnTo>
                <a:pt x="169471" y="4871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CE0428-46D7-4879-9276-C708D7F616EF}">
      <dsp:nvSpPr>
        <dsp:cNvPr id="0" name=""/>
        <dsp:cNvSpPr/>
      </dsp:nvSpPr>
      <dsp:spPr>
        <a:xfrm>
          <a:off x="3494995" y="833516"/>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Check list filled PE</a:t>
          </a:r>
          <a:endParaRPr lang="en-US" sz="1300" kern="1200" noProof="0" dirty="0"/>
        </a:p>
      </dsp:txBody>
      <dsp:txXfrm>
        <a:off x="3494995" y="833516"/>
        <a:ext cx="1104263" cy="690164"/>
      </dsp:txXfrm>
    </dsp:sp>
    <dsp:sp modelId="{B7345594-4290-4F34-8B24-4891936ABD9B}">
      <dsp:nvSpPr>
        <dsp:cNvPr id="0" name=""/>
        <dsp:cNvSpPr/>
      </dsp:nvSpPr>
      <dsp:spPr>
        <a:xfrm>
          <a:off x="3325524" y="691459"/>
          <a:ext cx="138032" cy="1380328"/>
        </a:xfrm>
        <a:custGeom>
          <a:avLst/>
          <a:gdLst/>
          <a:ahLst/>
          <a:cxnLst/>
          <a:rect l="0" t="0" r="0" b="0"/>
          <a:pathLst>
            <a:path>
              <a:moveTo>
                <a:pt x="0" y="0"/>
              </a:moveTo>
              <a:lnTo>
                <a:pt x="0" y="1380328"/>
              </a:lnTo>
              <a:lnTo>
                <a:pt x="138032" y="1380328"/>
              </a:lnTo>
            </a:path>
          </a:pathLst>
        </a:custGeom>
        <a:noFill/>
        <a:ln w="25400" cap="flat" cmpd="sng" algn="ctr">
          <a:solidFill>
            <a:schemeClr val="bg1"/>
          </a:solidFill>
          <a:prstDash val="solid"/>
        </a:ln>
        <a:effectLst/>
      </dsp:spPr>
      <dsp:style>
        <a:lnRef idx="2">
          <a:scrgbClr r="0" g="0" b="0"/>
        </a:lnRef>
        <a:fillRef idx="0">
          <a:scrgbClr r="0" g="0" b="0"/>
        </a:fillRef>
        <a:effectRef idx="0">
          <a:scrgbClr r="0" g="0" b="0"/>
        </a:effectRef>
        <a:fontRef idx="minor"/>
      </dsp:style>
    </dsp:sp>
    <dsp:sp modelId="{ED5CFA6F-6041-4817-9EF9-9AE80F804F82}">
      <dsp:nvSpPr>
        <dsp:cNvPr id="0" name=""/>
        <dsp:cNvSpPr/>
      </dsp:nvSpPr>
      <dsp:spPr>
        <a:xfrm>
          <a:off x="3463557" y="1726706"/>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endParaRPr lang="en-US" sz="1300" kern="1200" noProof="0" dirty="0">
            <a:solidFill>
              <a:schemeClr val="bg1"/>
            </a:solidFill>
          </a:endParaRPr>
        </a:p>
      </dsp:txBody>
      <dsp:txXfrm>
        <a:off x="3463557" y="1726706"/>
        <a:ext cx="1104263" cy="690164"/>
      </dsp:txXfrm>
    </dsp:sp>
    <dsp:sp modelId="{E1C95748-AE7F-4CC8-B4F9-94217CA43B69}">
      <dsp:nvSpPr>
        <dsp:cNvPr id="0" name=""/>
        <dsp:cNvSpPr/>
      </dsp:nvSpPr>
      <dsp:spPr>
        <a:xfrm>
          <a:off x="3325524" y="691459"/>
          <a:ext cx="138032" cy="2243034"/>
        </a:xfrm>
        <a:custGeom>
          <a:avLst/>
          <a:gdLst/>
          <a:ahLst/>
          <a:cxnLst/>
          <a:rect l="0" t="0" r="0" b="0"/>
          <a:pathLst>
            <a:path>
              <a:moveTo>
                <a:pt x="0" y="0"/>
              </a:moveTo>
              <a:lnTo>
                <a:pt x="0" y="2243034"/>
              </a:lnTo>
              <a:lnTo>
                <a:pt x="138032" y="22430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769EC5-CDDD-4AB8-9294-15691314115F}">
      <dsp:nvSpPr>
        <dsp:cNvPr id="0" name=""/>
        <dsp:cNvSpPr/>
      </dsp:nvSpPr>
      <dsp:spPr>
        <a:xfrm>
          <a:off x="3463557" y="2589411"/>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Registration EB</a:t>
          </a:r>
          <a:endParaRPr lang="en-US" sz="1300" kern="1200" noProof="0" dirty="0"/>
        </a:p>
      </dsp:txBody>
      <dsp:txXfrm>
        <a:off x="3463557" y="2589411"/>
        <a:ext cx="1104263" cy="690164"/>
      </dsp:txXfrm>
    </dsp:sp>
    <dsp:sp modelId="{B575D20D-135F-4D9B-BFBC-1D73695C8B2B}">
      <dsp:nvSpPr>
        <dsp:cNvPr id="0" name=""/>
        <dsp:cNvSpPr/>
      </dsp:nvSpPr>
      <dsp:spPr>
        <a:xfrm>
          <a:off x="3325524" y="691459"/>
          <a:ext cx="138032" cy="3105739"/>
        </a:xfrm>
        <a:custGeom>
          <a:avLst/>
          <a:gdLst/>
          <a:ahLst/>
          <a:cxnLst/>
          <a:rect l="0" t="0" r="0" b="0"/>
          <a:pathLst>
            <a:path>
              <a:moveTo>
                <a:pt x="0" y="0"/>
              </a:moveTo>
              <a:lnTo>
                <a:pt x="0" y="3105739"/>
              </a:lnTo>
              <a:lnTo>
                <a:pt x="138032" y="31057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240946-5CB6-4104-82D6-E4D710F6EDBB}">
      <dsp:nvSpPr>
        <dsp:cNvPr id="0" name=""/>
        <dsp:cNvSpPr/>
      </dsp:nvSpPr>
      <dsp:spPr>
        <a:xfrm>
          <a:off x="3463557" y="3452117"/>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Monitoring</a:t>
          </a:r>
          <a:endParaRPr lang="en-US" sz="1300" kern="1200" noProof="0" dirty="0">
            <a:solidFill>
              <a:schemeClr val="tx1"/>
            </a:solidFill>
          </a:endParaRPr>
        </a:p>
      </dsp:txBody>
      <dsp:txXfrm>
        <a:off x="3463557" y="3452117"/>
        <a:ext cx="1104263" cy="690164"/>
      </dsp:txXfrm>
    </dsp:sp>
    <dsp:sp modelId="{402EB084-65A3-4050-B627-B3A986EF05BC}">
      <dsp:nvSpPr>
        <dsp:cNvPr id="0" name=""/>
        <dsp:cNvSpPr/>
      </dsp:nvSpPr>
      <dsp:spPr>
        <a:xfrm>
          <a:off x="3325524" y="691459"/>
          <a:ext cx="138032" cy="3968445"/>
        </a:xfrm>
        <a:custGeom>
          <a:avLst/>
          <a:gdLst/>
          <a:ahLst/>
          <a:cxnLst/>
          <a:rect l="0" t="0" r="0" b="0"/>
          <a:pathLst>
            <a:path>
              <a:moveTo>
                <a:pt x="0" y="0"/>
              </a:moveTo>
              <a:lnTo>
                <a:pt x="0" y="3968445"/>
              </a:lnTo>
              <a:lnTo>
                <a:pt x="138032" y="39684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7CA108-537E-4601-B62B-2980512BEBB1}">
      <dsp:nvSpPr>
        <dsp:cNvPr id="0" name=""/>
        <dsp:cNvSpPr/>
      </dsp:nvSpPr>
      <dsp:spPr>
        <a:xfrm>
          <a:off x="3463557" y="4314822"/>
          <a:ext cx="1193222"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Verification by DOE (check list/monitoring)</a:t>
          </a:r>
          <a:endParaRPr lang="en-US" sz="1300" kern="1200" noProof="0" dirty="0"/>
        </a:p>
      </dsp:txBody>
      <dsp:txXfrm>
        <a:off x="3463557" y="4314822"/>
        <a:ext cx="1193222" cy="690164"/>
      </dsp:txXfrm>
    </dsp:sp>
    <dsp:sp modelId="{B7794DE8-834E-4004-BCB9-2EB7334B3E4D}">
      <dsp:nvSpPr>
        <dsp:cNvPr id="0" name=""/>
        <dsp:cNvSpPr/>
      </dsp:nvSpPr>
      <dsp:spPr>
        <a:xfrm>
          <a:off x="3325524" y="691459"/>
          <a:ext cx="138032" cy="4831150"/>
        </a:xfrm>
        <a:custGeom>
          <a:avLst/>
          <a:gdLst/>
          <a:ahLst/>
          <a:cxnLst/>
          <a:rect l="0" t="0" r="0" b="0"/>
          <a:pathLst>
            <a:path>
              <a:moveTo>
                <a:pt x="0" y="0"/>
              </a:moveTo>
              <a:lnTo>
                <a:pt x="0" y="4831150"/>
              </a:lnTo>
              <a:lnTo>
                <a:pt x="138032" y="48311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DBB0D7-F173-44DF-BC08-6BDAE8597ECB}">
      <dsp:nvSpPr>
        <dsp:cNvPr id="0" name=""/>
        <dsp:cNvSpPr/>
      </dsp:nvSpPr>
      <dsp:spPr>
        <a:xfrm>
          <a:off x="3463557" y="5177528"/>
          <a:ext cx="1104263" cy="6901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noProof="0" dirty="0" smtClean="0"/>
            <a:t>Issuance of CERs</a:t>
          </a:r>
          <a:endParaRPr lang="en-US" sz="1300" kern="1200" noProof="0" dirty="0"/>
        </a:p>
      </dsp:txBody>
      <dsp:txXfrm>
        <a:off x="3463557" y="5177528"/>
        <a:ext cx="1104263" cy="69016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9EEB55-6B0D-4B42-9A55-00631CE526F6}">
      <dsp:nvSpPr>
        <dsp:cNvPr id="0" name=""/>
        <dsp:cNvSpPr/>
      </dsp:nvSpPr>
      <dsp:spPr>
        <a:xfrm rot="5400000">
          <a:off x="-273781" y="384602"/>
          <a:ext cx="1825209" cy="1277646"/>
        </a:xfrm>
        <a:prstGeom prst="diamond">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noProof="0" dirty="0" smtClean="0">
              <a:latin typeface="+mj-lt"/>
              <a:cs typeface="Arial" pitchFamily="34" charset="0"/>
            </a:rPr>
            <a:t>1</a:t>
          </a:r>
          <a:endParaRPr lang="en-US" sz="2400" b="0" kern="1200" noProof="0" dirty="0">
            <a:latin typeface="+mj-lt"/>
            <a:cs typeface="Arial" pitchFamily="34" charset="0"/>
          </a:endParaRPr>
        </a:p>
      </dsp:txBody>
      <dsp:txXfrm rot="5400000">
        <a:off x="-273781" y="384602"/>
        <a:ext cx="1825209" cy="1277646"/>
      </dsp:txXfrm>
    </dsp:sp>
    <dsp:sp modelId="{256F38E7-B93F-4EAA-97CE-1BDCFC6F0E99}">
      <dsp:nvSpPr>
        <dsp:cNvPr id="0" name=""/>
        <dsp:cNvSpPr/>
      </dsp:nvSpPr>
      <dsp:spPr>
        <a:xfrm rot="5400000">
          <a:off x="4524132" y="-3222784"/>
          <a:ext cx="1830582" cy="832355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noProof="0" dirty="0" smtClean="0"/>
            <a:t>Fast-track registration for projects using SB framework including </a:t>
          </a:r>
          <a:r>
            <a:rPr lang="en-US" sz="2000" kern="1200" noProof="0" dirty="0" err="1" smtClean="0"/>
            <a:t>PoAs</a:t>
          </a:r>
          <a:r>
            <a:rPr lang="en-US" sz="2000" kern="1200" noProof="0" dirty="0" smtClean="0"/>
            <a:t>.</a:t>
          </a:r>
          <a:endParaRPr lang="en-US" sz="2000" kern="1200" noProof="0" dirty="0"/>
        </a:p>
        <a:p>
          <a:pPr marL="228600" lvl="1" indent="-228600" algn="l" defTabSz="889000">
            <a:lnSpc>
              <a:spcPct val="90000"/>
            </a:lnSpc>
            <a:spcBef>
              <a:spcPct val="0"/>
            </a:spcBef>
            <a:spcAft>
              <a:spcPct val="15000"/>
            </a:spcAft>
            <a:buChar char="••"/>
          </a:pPr>
          <a:r>
            <a:rPr lang="en-US" sz="2000" kern="1200" noProof="0" dirty="0" smtClean="0"/>
            <a:t>Validation converges with verification based on the use of checklist.</a:t>
          </a:r>
          <a:endParaRPr lang="en-US" sz="2000" kern="1200" noProof="0" dirty="0"/>
        </a:p>
        <a:p>
          <a:pPr marL="228600" lvl="1" indent="-228600" algn="l" defTabSz="889000">
            <a:lnSpc>
              <a:spcPct val="90000"/>
            </a:lnSpc>
            <a:spcBef>
              <a:spcPct val="0"/>
            </a:spcBef>
            <a:spcAft>
              <a:spcPct val="15000"/>
            </a:spcAft>
            <a:buChar char="••"/>
          </a:pPr>
          <a:r>
            <a:rPr lang="en-US" sz="2000" kern="1200" noProof="0" dirty="0" smtClean="0"/>
            <a:t>Checklist will </a:t>
          </a:r>
          <a:r>
            <a:rPr lang="en-US" sz="2000" kern="1200" noProof="0" dirty="0" err="1" smtClean="0"/>
            <a:t>operationalize</a:t>
          </a:r>
          <a:r>
            <a:rPr lang="en-US" sz="2000" kern="1200" noProof="0" dirty="0" smtClean="0"/>
            <a:t> the SB framework</a:t>
          </a:r>
          <a:endParaRPr lang="en-US" sz="2000" kern="1200" noProof="0" dirty="0">
            <a:solidFill>
              <a:schemeClr val="accent2"/>
            </a:solidFill>
          </a:endParaRPr>
        </a:p>
        <a:p>
          <a:pPr marL="228600" lvl="1" indent="-228600" algn="l" defTabSz="889000">
            <a:lnSpc>
              <a:spcPct val="90000"/>
            </a:lnSpc>
            <a:spcBef>
              <a:spcPct val="0"/>
            </a:spcBef>
            <a:spcAft>
              <a:spcPct val="15000"/>
            </a:spcAft>
            <a:buChar char="••"/>
          </a:pPr>
          <a:r>
            <a:rPr lang="en-US" sz="2000" kern="1200" noProof="0" dirty="0" smtClean="0"/>
            <a:t>Secretariat could take the lead in preparing generic checklists.</a:t>
          </a:r>
          <a:endParaRPr lang="en-US" sz="2400" kern="1200" noProof="0" dirty="0"/>
        </a:p>
      </dsp:txBody>
      <dsp:txXfrm rot="5400000">
        <a:off x="4524132" y="-3222784"/>
        <a:ext cx="1830582" cy="8323553"/>
      </dsp:txXfrm>
    </dsp:sp>
    <dsp:sp modelId="{0F48538C-18F7-4774-AAEF-2F1C15585599}">
      <dsp:nvSpPr>
        <dsp:cNvPr id="0" name=""/>
        <dsp:cNvSpPr/>
      </dsp:nvSpPr>
      <dsp:spPr>
        <a:xfrm rot="5400000">
          <a:off x="-273781" y="2325493"/>
          <a:ext cx="1825209" cy="1277646"/>
        </a:xfrm>
        <a:prstGeom prst="diamond">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noProof="0" dirty="0" smtClean="0"/>
            <a:t>2</a:t>
          </a:r>
          <a:endParaRPr lang="en-US" sz="2400" kern="1200" noProof="0" dirty="0"/>
        </a:p>
      </dsp:txBody>
      <dsp:txXfrm rot="5400000">
        <a:off x="-273781" y="2325493"/>
        <a:ext cx="1825209" cy="1277646"/>
      </dsp:txXfrm>
    </dsp:sp>
    <dsp:sp modelId="{C3F22193-9907-4E96-8AD6-8E46C9013488}">
      <dsp:nvSpPr>
        <dsp:cNvPr id="0" name=""/>
        <dsp:cNvSpPr/>
      </dsp:nvSpPr>
      <dsp:spPr>
        <a:xfrm rot="5400000">
          <a:off x="4568538" y="-1281894"/>
          <a:ext cx="1741769" cy="832355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noProof="0" dirty="0" smtClean="0"/>
            <a:t>Extension of standardization to monitoring &amp; verification. </a:t>
          </a:r>
          <a:endParaRPr lang="en-US" sz="2000" kern="1200" noProof="0" dirty="0"/>
        </a:p>
        <a:p>
          <a:pPr marL="228600" lvl="1" indent="-228600" algn="l" defTabSz="889000">
            <a:lnSpc>
              <a:spcPct val="90000"/>
            </a:lnSpc>
            <a:spcBef>
              <a:spcPct val="0"/>
            </a:spcBef>
            <a:spcAft>
              <a:spcPct val="15000"/>
            </a:spcAft>
            <a:buChar char="••"/>
          </a:pPr>
          <a:r>
            <a:rPr lang="en-US" sz="2000" kern="1200" noProof="0" dirty="0" smtClean="0"/>
            <a:t>Participants consider it important that the CMP makes a decision to initiate this extension.  </a:t>
          </a:r>
          <a:endParaRPr lang="en-US" sz="2000" kern="1200" noProof="0" dirty="0"/>
        </a:p>
      </dsp:txBody>
      <dsp:txXfrm rot="5400000">
        <a:off x="4568538" y="-1281894"/>
        <a:ext cx="1741769" cy="8323553"/>
      </dsp:txXfrm>
    </dsp:sp>
    <dsp:sp modelId="{FB6A9363-11F5-4713-8562-D956C85564D0}">
      <dsp:nvSpPr>
        <dsp:cNvPr id="0" name=""/>
        <dsp:cNvSpPr/>
      </dsp:nvSpPr>
      <dsp:spPr>
        <a:xfrm rot="5400000">
          <a:off x="-273781" y="4224866"/>
          <a:ext cx="1825209" cy="1277646"/>
        </a:xfrm>
        <a:prstGeom prst="diamond">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noProof="0" dirty="0" smtClean="0"/>
            <a:t>3</a:t>
          </a:r>
          <a:endParaRPr lang="en-US" sz="2400" kern="1200" noProof="0" dirty="0"/>
        </a:p>
      </dsp:txBody>
      <dsp:txXfrm rot="5400000">
        <a:off x="-273781" y="4224866"/>
        <a:ext cx="1825209" cy="1277646"/>
      </dsp:txXfrm>
    </dsp:sp>
    <dsp:sp modelId="{035F33D9-AF5D-4075-BADB-31A7F8E8B7E1}">
      <dsp:nvSpPr>
        <dsp:cNvPr id="0" name=""/>
        <dsp:cNvSpPr/>
      </dsp:nvSpPr>
      <dsp:spPr>
        <a:xfrm rot="5400000">
          <a:off x="4610056" y="617479"/>
          <a:ext cx="1658734" cy="832355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noProof="0" dirty="0" smtClean="0"/>
            <a:t>Standardization  could be used to test new sectors/types of activities (e.g., LULUCF, transport), joint usage of funding sources, and policy crediting under the CDM framework. </a:t>
          </a:r>
          <a:endParaRPr lang="en-US" sz="2000" kern="1200" noProof="0" dirty="0"/>
        </a:p>
      </dsp:txBody>
      <dsp:txXfrm rot="5400000">
        <a:off x="4610056" y="617479"/>
        <a:ext cx="1658734" cy="832355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p:cNvSpPr>
            <a:spLocks noGrp="1"/>
          </p:cNvSpPr>
          <p:nvPr>
            <p:ph type="hdr" sz="quarter"/>
          </p:nvPr>
        </p:nvSpPr>
        <p:spPr bwMode="auto">
          <a:xfrm>
            <a:off x="0" y="0"/>
            <a:ext cx="3037840" cy="465138"/>
          </a:xfrm>
          <a:prstGeom prst="rect">
            <a:avLst/>
          </a:prstGeom>
          <a:noFill/>
          <a:ln w="9525">
            <a:noFill/>
            <a:miter lim="800000"/>
            <a:headEnd/>
            <a:tailEnd/>
          </a:ln>
        </p:spPr>
        <p:txBody>
          <a:bodyPr vert="horz" wrap="square" lIns="92446" tIns="46224" rIns="92446" bIns="46224" numCol="1" anchor="t" anchorCtr="0" compatLnSpc="1">
            <a:prstTxWarp prst="textNoShape">
              <a:avLst/>
            </a:prstTxWarp>
          </a:bodyPr>
          <a:lstStyle>
            <a:lvl1pPr algn="l" defTabSz="1018824" fontAlgn="auto">
              <a:spcBef>
                <a:spcPts val="0"/>
              </a:spcBef>
              <a:spcAft>
                <a:spcPts val="0"/>
              </a:spcAft>
              <a:defRPr sz="1200">
                <a:latin typeface="+mn-lt"/>
                <a:cs typeface="+mn-cs"/>
              </a:defRPr>
            </a:lvl1pPr>
          </a:lstStyle>
          <a:p>
            <a:pPr>
              <a:defRPr/>
            </a:pPr>
            <a:endParaRPr lang="en-US"/>
          </a:p>
        </p:txBody>
      </p:sp>
      <p:sp>
        <p:nvSpPr>
          <p:cNvPr id="3" name="Rectangle 3"/>
          <p:cNvSpPr>
            <a:spLocks noGrp="1"/>
          </p:cNvSpPr>
          <p:nvPr>
            <p:ph type="dt" sz="quarter" idx="1"/>
          </p:nvPr>
        </p:nvSpPr>
        <p:spPr bwMode="auto">
          <a:xfrm>
            <a:off x="3970938" y="0"/>
            <a:ext cx="3037840" cy="465138"/>
          </a:xfrm>
          <a:prstGeom prst="rect">
            <a:avLst/>
          </a:prstGeom>
          <a:noFill/>
          <a:ln w="9525">
            <a:noFill/>
            <a:miter lim="800000"/>
            <a:headEnd/>
            <a:tailEnd/>
          </a:ln>
        </p:spPr>
        <p:txBody>
          <a:bodyPr vert="horz" wrap="square" lIns="92446" tIns="46224" rIns="92446" bIns="46224" numCol="1" anchor="t" anchorCtr="0" compatLnSpc="1">
            <a:prstTxWarp prst="textNoShape">
              <a:avLst/>
            </a:prstTxWarp>
          </a:bodyPr>
          <a:lstStyle>
            <a:lvl1pPr algn="r" defTabSz="1018824" fontAlgn="auto">
              <a:spcBef>
                <a:spcPts val="0"/>
              </a:spcBef>
              <a:spcAft>
                <a:spcPts val="0"/>
              </a:spcAft>
              <a:defRPr sz="1200">
                <a:latin typeface="+mn-lt"/>
                <a:cs typeface="+mn-cs"/>
              </a:defRPr>
            </a:lvl1pPr>
          </a:lstStyle>
          <a:p>
            <a:pPr>
              <a:defRPr/>
            </a:pPr>
            <a:r>
              <a:rPr lang="en-US"/>
              <a:t>10/13/2011</a:t>
            </a:r>
          </a:p>
        </p:txBody>
      </p:sp>
      <p:sp>
        <p:nvSpPr>
          <p:cNvPr id="4" name="Rectangle 4"/>
          <p:cNvSpPr>
            <a:spLocks noGrp="1"/>
          </p:cNvSpPr>
          <p:nvPr>
            <p:ph type="ftr" sz="quarter" idx="2"/>
          </p:nvPr>
        </p:nvSpPr>
        <p:spPr bwMode="auto">
          <a:xfrm>
            <a:off x="0" y="8829675"/>
            <a:ext cx="3037840" cy="465138"/>
          </a:xfrm>
          <a:prstGeom prst="rect">
            <a:avLst/>
          </a:prstGeom>
          <a:noFill/>
          <a:ln w="9525">
            <a:noFill/>
            <a:miter lim="800000"/>
            <a:headEnd/>
            <a:tailEnd/>
          </a:ln>
        </p:spPr>
        <p:txBody>
          <a:bodyPr vert="horz" wrap="square" lIns="92446" tIns="46224" rIns="92446" bIns="46224" numCol="1" anchor="b" anchorCtr="0" compatLnSpc="1">
            <a:prstTxWarp prst="textNoShape">
              <a:avLst/>
            </a:prstTxWarp>
          </a:bodyPr>
          <a:lstStyle>
            <a:lvl1pPr algn="l" defTabSz="1018824" fontAlgn="auto">
              <a:spcBef>
                <a:spcPts val="0"/>
              </a:spcBef>
              <a:spcAft>
                <a:spcPts val="0"/>
              </a:spcAft>
              <a:defRPr sz="1200">
                <a:latin typeface="+mn-lt"/>
                <a:cs typeface="+mn-cs"/>
              </a:defRPr>
            </a:lvl1pPr>
          </a:lstStyle>
          <a:p>
            <a:pPr>
              <a:defRPr/>
            </a:pPr>
            <a:endParaRPr lang="en-US"/>
          </a:p>
        </p:txBody>
      </p:sp>
      <p:sp>
        <p:nvSpPr>
          <p:cNvPr id="5" name="Rectangle 5"/>
          <p:cNvSpPr>
            <a:spLocks noGrp="1"/>
          </p:cNvSpPr>
          <p:nvPr>
            <p:ph type="sldNum" sz="quarter" idx="3"/>
          </p:nvPr>
        </p:nvSpPr>
        <p:spPr bwMode="auto">
          <a:xfrm>
            <a:off x="3970938" y="8829675"/>
            <a:ext cx="3037840" cy="465138"/>
          </a:xfrm>
          <a:prstGeom prst="rect">
            <a:avLst/>
          </a:prstGeom>
          <a:noFill/>
          <a:ln w="9525">
            <a:noFill/>
            <a:miter lim="800000"/>
            <a:headEnd/>
            <a:tailEnd/>
          </a:ln>
        </p:spPr>
        <p:txBody>
          <a:bodyPr vert="horz" wrap="square" lIns="92446" tIns="46224" rIns="92446" bIns="46224" numCol="1" anchor="b" anchorCtr="0" compatLnSpc="1">
            <a:prstTxWarp prst="textNoShape">
              <a:avLst/>
            </a:prstTxWarp>
          </a:bodyPr>
          <a:lstStyle>
            <a:lvl1pPr algn="r" defTabSz="1018824" fontAlgn="auto">
              <a:spcBef>
                <a:spcPts val="0"/>
              </a:spcBef>
              <a:spcAft>
                <a:spcPts val="0"/>
              </a:spcAft>
              <a:defRPr sz="1200">
                <a:latin typeface="+mn-lt"/>
                <a:cs typeface="+mn-cs"/>
              </a:defRPr>
            </a:lvl1pPr>
          </a:lstStyle>
          <a:p>
            <a:pPr>
              <a:defRPr/>
            </a:pPr>
            <a:r>
              <a:rPr lang="en-US"/>
              <a:t>‹Nr.›</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p:cNvSpPr>
            <a:spLocks noGrp="1"/>
          </p:cNvSpPr>
          <p:nvPr>
            <p:ph type="hdr" sz="quarter"/>
          </p:nvPr>
        </p:nvSpPr>
        <p:spPr bwMode="auto">
          <a:xfrm>
            <a:off x="0" y="0"/>
            <a:ext cx="3037840" cy="465138"/>
          </a:xfrm>
          <a:prstGeom prst="rect">
            <a:avLst/>
          </a:prstGeom>
          <a:noFill/>
          <a:ln w="9525">
            <a:noFill/>
            <a:miter lim="800000"/>
            <a:headEnd/>
            <a:tailEnd/>
          </a:ln>
        </p:spPr>
        <p:txBody>
          <a:bodyPr vert="horz" wrap="square" lIns="92446" tIns="46224" rIns="92446" bIns="46224" numCol="1" anchor="t" anchorCtr="0" compatLnSpc="1">
            <a:prstTxWarp prst="textNoShape">
              <a:avLst/>
            </a:prstTxWarp>
          </a:bodyPr>
          <a:lstStyle>
            <a:lvl1pPr algn="l" defTabSz="1018824" fontAlgn="auto">
              <a:spcBef>
                <a:spcPts val="0"/>
              </a:spcBef>
              <a:spcAft>
                <a:spcPts val="0"/>
              </a:spcAft>
              <a:defRPr sz="1200">
                <a:latin typeface="+mn-lt"/>
                <a:cs typeface="+mn-cs"/>
              </a:defRPr>
            </a:lvl1pPr>
          </a:lstStyle>
          <a:p>
            <a:pPr>
              <a:defRPr/>
            </a:pPr>
            <a:endParaRPr lang="en-US"/>
          </a:p>
        </p:txBody>
      </p:sp>
      <p:sp>
        <p:nvSpPr>
          <p:cNvPr id="3" name="Rectangle 3"/>
          <p:cNvSpPr>
            <a:spLocks noGrp="1"/>
          </p:cNvSpPr>
          <p:nvPr>
            <p:ph type="dt" idx="1"/>
          </p:nvPr>
        </p:nvSpPr>
        <p:spPr bwMode="auto">
          <a:xfrm>
            <a:off x="3970938" y="0"/>
            <a:ext cx="3037840" cy="465138"/>
          </a:xfrm>
          <a:prstGeom prst="rect">
            <a:avLst/>
          </a:prstGeom>
          <a:noFill/>
          <a:ln w="9525">
            <a:noFill/>
            <a:miter lim="800000"/>
            <a:headEnd/>
            <a:tailEnd/>
          </a:ln>
        </p:spPr>
        <p:txBody>
          <a:bodyPr vert="horz" wrap="square" lIns="92446" tIns="46224" rIns="92446" bIns="46224" numCol="1" anchor="t" anchorCtr="0" compatLnSpc="1">
            <a:prstTxWarp prst="textNoShape">
              <a:avLst/>
            </a:prstTxWarp>
          </a:bodyPr>
          <a:lstStyle>
            <a:lvl1pPr algn="r" defTabSz="1018824" fontAlgn="auto">
              <a:spcBef>
                <a:spcPts val="0"/>
              </a:spcBef>
              <a:spcAft>
                <a:spcPts val="0"/>
              </a:spcAft>
              <a:defRPr sz="1200">
                <a:latin typeface="+mn-lt"/>
                <a:cs typeface="+mn-cs"/>
              </a:defRPr>
            </a:lvl1pPr>
          </a:lstStyle>
          <a:p>
            <a:pPr>
              <a:defRPr/>
            </a:pPr>
            <a:r>
              <a:rPr lang="en-US" dirty="0" smtClean="0"/>
              <a:t>18/03/2012</a:t>
            </a:r>
            <a:endParaRPr lang="en-US" dirty="0"/>
          </a:p>
        </p:txBody>
      </p:sp>
      <p:sp>
        <p:nvSpPr>
          <p:cNvPr id="4" name="Rectangle 4"/>
          <p:cNvSpPr>
            <a:spLocks noGrp="1" noRot="1" noChangeAspect="1" noTextEdit="1"/>
          </p:cNvSpPr>
          <p:nvPr>
            <p:ph type="sldImg" idx="2"/>
          </p:nvPr>
        </p:nvSpPr>
        <p:spPr bwMode="auto">
          <a:xfrm>
            <a:off x="1249363" y="696913"/>
            <a:ext cx="4511675" cy="3486150"/>
          </a:xfrm>
          <a:prstGeom prst="rect">
            <a:avLst/>
          </a:prstGeom>
          <a:noFill/>
          <a:ln w="12700">
            <a:solidFill>
              <a:srgbClr val="000000"/>
            </a:solidFill>
            <a:miter lim="800000"/>
            <a:headEnd/>
            <a:tailEnd/>
          </a:ln>
        </p:spPr>
      </p:sp>
      <p:sp>
        <p:nvSpPr>
          <p:cNvPr id="5" name="Rectangle 5"/>
          <p:cNvSpPr>
            <a:spLocks noGrp="1"/>
          </p:cNvSpPr>
          <p:nvPr>
            <p:ph type="body" sz="quarter" idx="3"/>
          </p:nvPr>
        </p:nvSpPr>
        <p:spPr bwMode="auto">
          <a:xfrm>
            <a:off x="701040" y="4416426"/>
            <a:ext cx="5608320" cy="4183063"/>
          </a:xfrm>
          <a:prstGeom prst="rect">
            <a:avLst/>
          </a:prstGeom>
          <a:noFill/>
          <a:ln w="9525">
            <a:noFill/>
            <a:miter lim="800000"/>
            <a:headEnd/>
            <a:tailEnd/>
          </a:ln>
        </p:spPr>
        <p:txBody>
          <a:bodyPr vert="horz" wrap="square" lIns="92446" tIns="46224" rIns="92446" bIns="462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
          <p:cNvSpPr>
            <a:spLocks noGrp="1"/>
          </p:cNvSpPr>
          <p:nvPr>
            <p:ph type="ftr" sz="quarter" idx="4"/>
          </p:nvPr>
        </p:nvSpPr>
        <p:spPr bwMode="auto">
          <a:xfrm>
            <a:off x="0" y="8829675"/>
            <a:ext cx="3037840" cy="465138"/>
          </a:xfrm>
          <a:prstGeom prst="rect">
            <a:avLst/>
          </a:prstGeom>
          <a:noFill/>
          <a:ln w="9525">
            <a:noFill/>
            <a:miter lim="800000"/>
            <a:headEnd/>
            <a:tailEnd/>
          </a:ln>
        </p:spPr>
        <p:txBody>
          <a:bodyPr vert="horz" wrap="square" lIns="92446" tIns="46224" rIns="92446" bIns="46224" numCol="1" anchor="b" anchorCtr="0" compatLnSpc="1">
            <a:prstTxWarp prst="textNoShape">
              <a:avLst/>
            </a:prstTxWarp>
          </a:bodyPr>
          <a:lstStyle>
            <a:lvl1pPr algn="l" defTabSz="1018824" fontAlgn="auto">
              <a:spcBef>
                <a:spcPts val="0"/>
              </a:spcBef>
              <a:spcAft>
                <a:spcPts val="0"/>
              </a:spcAft>
              <a:defRPr sz="1200">
                <a:latin typeface="+mn-lt"/>
                <a:cs typeface="+mn-cs"/>
              </a:defRPr>
            </a:lvl1pPr>
          </a:lstStyle>
          <a:p>
            <a:pPr>
              <a:defRPr/>
            </a:pPr>
            <a:endParaRPr lang="en-US"/>
          </a:p>
        </p:txBody>
      </p:sp>
      <p:sp>
        <p:nvSpPr>
          <p:cNvPr id="7" name="Rectangle 7"/>
          <p:cNvSpPr>
            <a:spLocks noGrp="1"/>
          </p:cNvSpPr>
          <p:nvPr>
            <p:ph type="sldNum" sz="quarter" idx="5"/>
          </p:nvPr>
        </p:nvSpPr>
        <p:spPr bwMode="auto">
          <a:xfrm>
            <a:off x="3970938" y="8829675"/>
            <a:ext cx="3037840" cy="465138"/>
          </a:xfrm>
          <a:prstGeom prst="rect">
            <a:avLst/>
          </a:prstGeom>
          <a:noFill/>
          <a:ln w="9525">
            <a:noFill/>
            <a:miter lim="800000"/>
            <a:headEnd/>
            <a:tailEnd/>
          </a:ln>
        </p:spPr>
        <p:txBody>
          <a:bodyPr vert="horz" wrap="square" lIns="92446" tIns="46224" rIns="92446" bIns="46224" numCol="1" anchor="b" anchorCtr="0" compatLnSpc="1">
            <a:prstTxWarp prst="textNoShape">
              <a:avLst/>
            </a:prstTxWarp>
          </a:bodyPr>
          <a:lstStyle>
            <a:lvl1pPr algn="r" defTabSz="1018824" fontAlgn="auto">
              <a:spcBef>
                <a:spcPts val="0"/>
              </a:spcBef>
              <a:spcAft>
                <a:spcPts val="0"/>
              </a:spcAft>
              <a:defRPr sz="1200">
                <a:latin typeface="+mn-lt"/>
                <a:cs typeface="+mn-cs"/>
              </a:defRPr>
            </a:lvl1pPr>
          </a:lstStyle>
          <a:p>
            <a:pPr>
              <a:defRPr/>
            </a:pPr>
            <a:r>
              <a:rPr lang="en-US"/>
              <a:t>‹Nr.›</a:t>
            </a:r>
          </a:p>
        </p:txBody>
      </p:sp>
    </p:spTree>
  </p:cSld>
  <p:clrMap bg1="lt1" tx1="dk1" bg2="lt2" tx2="dk2" accent1="accent1" accent2="accent2" accent3="accent3" accent4="accent4" accent5="accent5" accent6="accent6" hlink="hlink" folHlink="folHlink"/>
  <p:hf hdr="0" ftr="0"/>
  <p:notesStyle>
    <a:lvl1pPr algn="l" defTabSz="1017588" rtl="0" eaLnBrk="0" fontAlgn="base" hangingPunct="0">
      <a:spcBef>
        <a:spcPct val="30000"/>
      </a:spcBef>
      <a:spcAft>
        <a:spcPct val="0"/>
      </a:spcAft>
      <a:defRPr sz="1300" kern="1200">
        <a:solidFill>
          <a:schemeClr val="tx1"/>
        </a:solidFill>
        <a:latin typeface="Calibri"/>
        <a:ea typeface="+mn-ea"/>
        <a:cs typeface="+mn-cs"/>
      </a:defRPr>
    </a:lvl1pPr>
    <a:lvl2pPr marL="508000" algn="l" defTabSz="1017588" rtl="0" eaLnBrk="0" fontAlgn="base" hangingPunct="0">
      <a:spcBef>
        <a:spcPct val="30000"/>
      </a:spcBef>
      <a:spcAft>
        <a:spcPct val="0"/>
      </a:spcAft>
      <a:defRPr sz="1300" kern="1200">
        <a:solidFill>
          <a:schemeClr val="tx1"/>
        </a:solidFill>
        <a:latin typeface="Calibri"/>
        <a:ea typeface="+mn-ea"/>
        <a:cs typeface="+mn-cs"/>
      </a:defRPr>
    </a:lvl2pPr>
    <a:lvl3pPr marL="1017588" algn="l" defTabSz="1017588" rtl="0" eaLnBrk="0" fontAlgn="base" hangingPunct="0">
      <a:spcBef>
        <a:spcPct val="30000"/>
      </a:spcBef>
      <a:spcAft>
        <a:spcPct val="0"/>
      </a:spcAft>
      <a:defRPr sz="1300" kern="1200">
        <a:solidFill>
          <a:schemeClr val="tx1"/>
        </a:solidFill>
        <a:latin typeface="Calibri"/>
        <a:ea typeface="+mn-ea"/>
        <a:cs typeface="+mn-cs"/>
      </a:defRPr>
    </a:lvl3pPr>
    <a:lvl4pPr marL="1527175" algn="l" defTabSz="1017588" rtl="0" eaLnBrk="0" fontAlgn="base" hangingPunct="0">
      <a:spcBef>
        <a:spcPct val="30000"/>
      </a:spcBef>
      <a:spcAft>
        <a:spcPct val="0"/>
      </a:spcAft>
      <a:defRPr sz="1300" kern="1200">
        <a:solidFill>
          <a:schemeClr val="tx1"/>
        </a:solidFill>
        <a:latin typeface="Calibri"/>
        <a:ea typeface="+mn-ea"/>
        <a:cs typeface="+mn-cs"/>
      </a:defRPr>
    </a:lvl4pPr>
    <a:lvl5pPr marL="2036763" algn="l" defTabSz="1017588" rtl="0" eaLnBrk="0" fontAlgn="base" hangingPunct="0">
      <a:spcBef>
        <a:spcPct val="30000"/>
      </a:spcBef>
      <a:spcAft>
        <a:spcPct val="0"/>
      </a:spcAft>
      <a:defRPr sz="1300" kern="1200">
        <a:solidFill>
          <a:schemeClr val="tx1"/>
        </a:solidFill>
        <a:latin typeface="Calibri"/>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p:cNvSpPr>
          <p:nvPr>
            <p:ph type="dt" idx="1"/>
          </p:nvPr>
        </p:nvSpPr>
        <p:spPr>
          <a:ln/>
        </p:spPr>
        <p:txBody>
          <a:bodyPr/>
          <a:lstStyle/>
          <a:p>
            <a:pPr>
              <a:defRPr/>
            </a:pPr>
            <a:r>
              <a:rPr lang="en-US" dirty="0" smtClean="0"/>
              <a:t>18/03/2012</a:t>
            </a:r>
            <a:endParaRPr lang="en-US" dirty="0"/>
          </a:p>
        </p:txBody>
      </p:sp>
      <p:sp>
        <p:nvSpPr>
          <p:cNvPr id="9" name="Rectangle 7"/>
          <p:cNvSpPr>
            <a:spLocks noGrp="1"/>
          </p:cNvSpPr>
          <p:nvPr>
            <p:ph type="sldNum" sz="quarter" idx="5"/>
          </p:nvPr>
        </p:nvSpPr>
        <p:spPr>
          <a:ln/>
        </p:spPr>
        <p:txBody>
          <a:bodyPr/>
          <a:lstStyle/>
          <a:p>
            <a:pPr>
              <a:defRPr/>
            </a:pPr>
            <a:r>
              <a:rPr lang="en-US" dirty="0"/>
              <a:t>‹Nr.›</a:t>
            </a:r>
          </a:p>
        </p:txBody>
      </p:sp>
      <p:sp>
        <p:nvSpPr>
          <p:cNvPr id="4" name="Rectangle 2"/>
          <p:cNvSpPr>
            <a:spLocks noGrp="1" noRot="1" noChangeAspect="1" noTextEdit="1"/>
          </p:cNvSpPr>
          <p:nvPr>
            <p:ph type="sldImg"/>
          </p:nvPr>
        </p:nvSpPr>
        <p:spPr>
          <a:ln/>
        </p:spPr>
      </p:sp>
      <p:sp>
        <p:nvSpPr>
          <p:cNvPr id="5" name="Rectangle 3"/>
          <p:cNvSpPr>
            <a:spLocks noGrp="1"/>
          </p:cNvSpPr>
          <p:nvPr>
            <p:ph type="body" idx="1"/>
          </p:nvPr>
        </p:nvSpPr>
        <p:spPr/>
        <p:txBody>
          <a:bodyPr/>
          <a:lstStyle/>
          <a:p>
            <a:pPr eaLnBrk="1" hangingPunct="1">
              <a:spcBef>
                <a:spcPct val="0"/>
              </a:spcBef>
              <a:buFontTx/>
              <a:buNone/>
            </a:pPr>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p:cNvSpPr>
          <p:nvPr>
            <p:ph type="dt" idx="1"/>
          </p:nvPr>
        </p:nvSpPr>
        <p:spPr>
          <a:ln/>
        </p:spPr>
        <p:txBody>
          <a:bodyPr/>
          <a:lstStyle/>
          <a:p>
            <a:pPr>
              <a:defRPr/>
            </a:pPr>
            <a:r>
              <a:rPr lang="en-US" dirty="0" smtClean="0"/>
              <a:t>18/03/2012</a:t>
            </a:r>
            <a:endParaRPr lang="en-US" dirty="0"/>
          </a:p>
        </p:txBody>
      </p:sp>
      <p:sp>
        <p:nvSpPr>
          <p:cNvPr id="9" name="Rectangle 7"/>
          <p:cNvSpPr>
            <a:spLocks noGrp="1"/>
          </p:cNvSpPr>
          <p:nvPr>
            <p:ph type="sldNum" sz="quarter" idx="5"/>
          </p:nvPr>
        </p:nvSpPr>
        <p:spPr>
          <a:ln/>
        </p:spPr>
        <p:txBody>
          <a:bodyPr/>
          <a:lstStyle/>
          <a:p>
            <a:pPr>
              <a:defRPr/>
            </a:pPr>
            <a:r>
              <a:rPr lang="en-US" dirty="0"/>
              <a:t>‹Nr.›</a:t>
            </a:r>
          </a:p>
        </p:txBody>
      </p:sp>
      <p:sp>
        <p:nvSpPr>
          <p:cNvPr id="4" name="Rectangle 2"/>
          <p:cNvSpPr>
            <a:spLocks noGrp="1" noRot="1" noChangeAspect="1" noTextEdit="1"/>
          </p:cNvSpPr>
          <p:nvPr>
            <p:ph type="sldImg"/>
          </p:nvPr>
        </p:nvSpPr>
        <p:spPr>
          <a:ln/>
        </p:spPr>
      </p:sp>
      <p:sp>
        <p:nvSpPr>
          <p:cNvPr id="5" name="Rectangle 3"/>
          <p:cNvSpPr>
            <a:spLocks noGrp="1"/>
          </p:cNvSpPr>
          <p:nvPr>
            <p:ph type="body" idx="1"/>
          </p:nvPr>
        </p:nvSpPr>
        <p:spPr/>
        <p:txBody>
          <a:bodyPr/>
          <a:lstStyle/>
          <a:p>
            <a:pPr marL="285750" indent="-285750" algn="ctr" eaLnBrk="1" hangingPunct="1">
              <a:lnSpc>
                <a:spcPts val="2800"/>
              </a:lnSpc>
              <a:spcBef>
                <a:spcPct val="25000"/>
              </a:spcBef>
              <a:buFont typeface="Wingdings" pitchFamily="2" charset="2"/>
              <a:buNone/>
            </a:pPr>
            <a:r>
              <a:rPr lang="en-GB" altLang="zh-CN" sz="1000" b="1" i="1" u="sng" dirty="0" smtClean="0">
                <a:ea typeface="SimSun" pitchFamily="2" charset="-122"/>
              </a:rPr>
              <a:t>CMP 6 Definition</a:t>
            </a:r>
            <a:r>
              <a:rPr lang="en-GB" altLang="zh-CN" sz="1000" i="1" dirty="0" smtClean="0">
                <a:ea typeface="SimSun" pitchFamily="2" charset="-122"/>
              </a:rPr>
              <a:t>:  </a:t>
            </a:r>
          </a:p>
          <a:p>
            <a:pPr marL="285750" indent="-285750" algn="ctr" eaLnBrk="1" hangingPunct="1">
              <a:lnSpc>
                <a:spcPts val="2800"/>
              </a:lnSpc>
              <a:spcBef>
                <a:spcPct val="25000"/>
              </a:spcBef>
              <a:buFont typeface="Wingdings" pitchFamily="2" charset="2"/>
              <a:buNone/>
            </a:pPr>
            <a:r>
              <a:rPr lang="en-GB" altLang="zh-CN" sz="1000" i="1" dirty="0" smtClean="0">
                <a:ea typeface="SimSun" pitchFamily="2" charset="-122"/>
              </a:rPr>
              <a:t>Baseline established for a Party or a group of Parties to  facilitate the calculation of emission reduction and removals and/or the determination of </a:t>
            </a:r>
            <a:r>
              <a:rPr lang="en-GB" altLang="zh-CN" sz="1000" i="1" dirty="0" err="1" smtClean="0">
                <a:ea typeface="SimSun" pitchFamily="2" charset="-122"/>
              </a:rPr>
              <a:t>additionality</a:t>
            </a:r>
            <a:r>
              <a:rPr lang="en-GB" altLang="zh-CN" sz="1000" i="1" dirty="0" smtClean="0">
                <a:ea typeface="SimSun" pitchFamily="2" charset="-122"/>
              </a:rPr>
              <a:t> for clean development mechanism project activities, while providing assistance for assuring environmental integrity.</a:t>
            </a:r>
          </a:p>
          <a:p>
            <a:pPr marL="285750" indent="-285750" algn="ctr" eaLnBrk="1" hangingPunct="1">
              <a:lnSpc>
                <a:spcPts val="2800"/>
              </a:lnSpc>
              <a:spcBef>
                <a:spcPct val="25000"/>
              </a:spcBef>
              <a:buFont typeface="Wingdings" pitchFamily="2" charset="2"/>
              <a:buNone/>
            </a:pPr>
            <a:r>
              <a:rPr lang="en-GB" altLang="zh-CN" sz="1000" i="1" dirty="0" smtClean="0">
                <a:ea typeface="SimSun" pitchFamily="2" charset="-122"/>
              </a:rPr>
              <a:t>DNAs decide on application and seek approval from EB</a:t>
            </a:r>
          </a:p>
          <a:p>
            <a:pPr marL="285750" indent="-285750" eaLnBrk="1" hangingPunct="1">
              <a:lnSpc>
                <a:spcPts val="2800"/>
              </a:lnSpc>
              <a:spcBef>
                <a:spcPct val="25000"/>
              </a:spcBef>
              <a:buFont typeface="Wingdings" pitchFamily="2" charset="2"/>
              <a:buNone/>
            </a:pPr>
            <a:r>
              <a:rPr lang="en-GB" altLang="zh-CN" sz="1000" b="1" dirty="0" smtClean="0">
                <a:ea typeface="SimSun" pitchFamily="2" charset="-122"/>
              </a:rPr>
              <a:t>Standardized baselines may:</a:t>
            </a:r>
          </a:p>
          <a:p>
            <a:pPr marL="285750" indent="-285750" eaLnBrk="1" hangingPunct="1">
              <a:lnSpc>
                <a:spcPts val="2800"/>
              </a:lnSpc>
              <a:spcBef>
                <a:spcPct val="25000"/>
              </a:spcBef>
              <a:buFont typeface="Wingdings" pitchFamily="2" charset="2"/>
              <a:buChar char="§"/>
            </a:pPr>
            <a:r>
              <a:rPr lang="en-GB" altLang="zh-CN" sz="1000" dirty="0" smtClean="0">
                <a:ea typeface="SimSun" pitchFamily="2" charset="-122"/>
              </a:rPr>
              <a:t>Reduce transaction costs, complexity and uncertainty;</a:t>
            </a:r>
          </a:p>
          <a:p>
            <a:pPr marL="285750" indent="-285750" eaLnBrk="1" hangingPunct="1">
              <a:lnSpc>
                <a:spcPts val="2800"/>
              </a:lnSpc>
              <a:spcBef>
                <a:spcPct val="25000"/>
              </a:spcBef>
              <a:buFont typeface="Wingdings" pitchFamily="2" charset="2"/>
              <a:buChar char="§"/>
            </a:pPr>
            <a:r>
              <a:rPr lang="en-GB" altLang="zh-CN" sz="1000" dirty="0" smtClean="0">
                <a:ea typeface="SimSun" pitchFamily="2" charset="-122"/>
              </a:rPr>
              <a:t>Enhance transparency and objectivity;</a:t>
            </a:r>
          </a:p>
          <a:p>
            <a:pPr marL="285750" indent="-285750" eaLnBrk="1" hangingPunct="1">
              <a:lnSpc>
                <a:spcPts val="2800"/>
              </a:lnSpc>
              <a:spcBef>
                <a:spcPct val="25000"/>
              </a:spcBef>
              <a:buFont typeface="Wingdings" pitchFamily="2" charset="2"/>
              <a:buChar char="§"/>
            </a:pPr>
            <a:r>
              <a:rPr lang="en-GB" altLang="zh-CN" sz="1000" dirty="0" smtClean="0">
                <a:ea typeface="SimSun" pitchFamily="2" charset="-122"/>
              </a:rPr>
              <a:t>Facilitate access to the CDM and broaden the CDM;</a:t>
            </a:r>
          </a:p>
          <a:p>
            <a:pPr marL="285750" indent="-285750" eaLnBrk="1" hangingPunct="1">
              <a:lnSpc>
                <a:spcPts val="2800"/>
              </a:lnSpc>
              <a:spcBef>
                <a:spcPct val="25000"/>
              </a:spcBef>
              <a:buFont typeface="Wingdings" pitchFamily="2" charset="2"/>
              <a:buChar char="§"/>
            </a:pPr>
            <a:r>
              <a:rPr lang="en-GB" altLang="zh-CN" sz="1000" dirty="0" smtClean="0">
                <a:ea typeface="SimSun" pitchFamily="2" charset="-122"/>
              </a:rPr>
              <a:t>Promote the scaling-up of mitigation actions while ensuring environmental integrity.  </a:t>
            </a:r>
          </a:p>
          <a:p>
            <a:pPr marL="285750" indent="-285750" eaLnBrk="1" hangingPunct="1">
              <a:lnSpc>
                <a:spcPts val="2800"/>
              </a:lnSpc>
              <a:spcBef>
                <a:spcPct val="25000"/>
              </a:spcBef>
              <a:buFont typeface="Wingdings" pitchFamily="2" charset="2"/>
              <a:buChar char="§"/>
            </a:pPr>
            <a:r>
              <a:rPr lang="en-GB" altLang="zh-CN" sz="1000" dirty="0" smtClean="0">
                <a:ea typeface="SimSun" pitchFamily="2" charset="-122"/>
              </a:rPr>
              <a:t>Provide a new role for DNAs</a:t>
            </a:r>
            <a:endParaRPr lang="de-DE" sz="1000" dirty="0"/>
          </a:p>
        </p:txBody>
      </p:sp>
      <p:sp>
        <p:nvSpPr>
          <p:cNvPr id="2" name="Text Box 4"/>
          <p:cNvSpPr txBox="1">
            <a:spLocks noGrp="1"/>
          </p:cNvSpPr>
          <p:nvPr/>
        </p:nvSpPr>
        <p:spPr bwMode="auto">
          <a:xfrm>
            <a:off x="3970938" y="8829675"/>
            <a:ext cx="3037840" cy="465138"/>
          </a:xfrm>
          <a:prstGeom prst="rect">
            <a:avLst/>
          </a:prstGeom>
          <a:noFill/>
          <a:ln w="9525">
            <a:noFill/>
            <a:miter lim="800000"/>
            <a:headEnd/>
            <a:tailEnd/>
          </a:ln>
        </p:spPr>
        <p:txBody>
          <a:bodyPr lIns="92446" tIns="46224" rIns="92446" bIns="46224" anchor="b"/>
          <a:lstStyle/>
          <a:p>
            <a:pPr algn="r" defTabSz="1018824">
              <a:defRPr/>
            </a:pPr>
            <a:r>
              <a:rPr lang="en-US" sz="1200" dirty="0">
                <a:solidFill>
                  <a:prstClr val="black"/>
                </a:solidFill>
              </a:rPr>
              <a:t>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p:cNvSpPr>
          <p:nvPr>
            <p:ph type="dt" idx="1"/>
          </p:nvPr>
        </p:nvSpPr>
        <p:spPr>
          <a:ln/>
        </p:spPr>
        <p:txBody>
          <a:bodyPr/>
          <a:lstStyle/>
          <a:p>
            <a:pPr>
              <a:defRPr/>
            </a:pPr>
            <a:r>
              <a:rPr lang="en-US" dirty="0" smtClean="0"/>
              <a:t>18/03/2012</a:t>
            </a:r>
            <a:endParaRPr lang="en-US" dirty="0"/>
          </a:p>
        </p:txBody>
      </p:sp>
      <p:sp>
        <p:nvSpPr>
          <p:cNvPr id="9" name="Rectangle 7"/>
          <p:cNvSpPr>
            <a:spLocks noGrp="1"/>
          </p:cNvSpPr>
          <p:nvPr>
            <p:ph type="sldNum" sz="quarter" idx="5"/>
          </p:nvPr>
        </p:nvSpPr>
        <p:spPr>
          <a:ln/>
        </p:spPr>
        <p:txBody>
          <a:bodyPr/>
          <a:lstStyle/>
          <a:p>
            <a:pPr>
              <a:defRPr/>
            </a:pPr>
            <a:r>
              <a:rPr lang="en-US" dirty="0"/>
              <a:t>‹Nr.›</a:t>
            </a:r>
          </a:p>
        </p:txBody>
      </p:sp>
      <p:sp>
        <p:nvSpPr>
          <p:cNvPr id="4" name="Rectangle 2"/>
          <p:cNvSpPr>
            <a:spLocks noGrp="1" noRot="1" noChangeAspect="1" noTextEdit="1"/>
          </p:cNvSpPr>
          <p:nvPr>
            <p:ph type="sldImg"/>
          </p:nvPr>
        </p:nvSpPr>
        <p:spPr>
          <a:ln/>
        </p:spPr>
      </p:sp>
      <p:sp>
        <p:nvSpPr>
          <p:cNvPr id="5" name="Rectangle 3"/>
          <p:cNvSpPr>
            <a:spLocks noGrp="1"/>
          </p:cNvSpPr>
          <p:nvPr>
            <p:ph type="body" idx="1"/>
          </p:nvPr>
        </p:nvSpPr>
        <p:spPr/>
        <p:txBody>
          <a:bodyPr/>
          <a:lstStyle/>
          <a:p>
            <a:pPr lvl="1" defTabSz="1017588">
              <a:buClr>
                <a:srgbClr val="E46C0A"/>
              </a:buClr>
            </a:pPr>
            <a:r>
              <a:rPr lang="en-US" sz="1100" dirty="0" smtClean="0"/>
              <a:t>The political context</a:t>
            </a:r>
            <a:r>
              <a:rPr lang="en-US" sz="1100" baseline="0" dirty="0" smtClean="0"/>
              <a:t> – need to identify concerns and address them. </a:t>
            </a:r>
            <a:endParaRPr lang="en-US" sz="1100" dirty="0" smtClean="0"/>
          </a:p>
          <a:p>
            <a:pPr lvl="1" defTabSz="1017588">
              <a:buClr>
                <a:srgbClr val="E46C0A"/>
              </a:buClr>
            </a:pPr>
            <a:endParaRPr lang="en-US" sz="1100" dirty="0" smtClean="0"/>
          </a:p>
          <a:p>
            <a:pPr lvl="1" defTabSz="1017588">
              <a:buClr>
                <a:srgbClr val="E46C0A"/>
              </a:buClr>
            </a:pPr>
            <a:r>
              <a:rPr lang="en-US" sz="1100" dirty="0" smtClean="0"/>
              <a:t>Concerns expressed about the voluntary use of standardized baselines within a sector (i.e. concerns about cherry picking). Different buyers may have different demands.</a:t>
            </a:r>
          </a:p>
          <a:p>
            <a:pPr lvl="1" defTabSz="1017588">
              <a:buClr>
                <a:srgbClr val="E46C0A"/>
              </a:buClr>
            </a:pPr>
            <a:r>
              <a:rPr lang="en-US" sz="1100" dirty="0" smtClean="0"/>
              <a:t>Flexibility to correct mistake should be considered.</a:t>
            </a:r>
          </a:p>
          <a:p>
            <a:pPr lvl="1" defTabSz="1017588">
              <a:buClr>
                <a:srgbClr val="E46C0A"/>
              </a:buClr>
            </a:pPr>
            <a:r>
              <a:rPr lang="en-US" sz="1100" dirty="0" smtClean="0"/>
              <a:t>Environmental integrity (EI) must be ensured:</a:t>
            </a:r>
          </a:p>
          <a:p>
            <a:pPr lvl="2" defTabSz="1017588">
              <a:buClr>
                <a:srgbClr val="E46C0A"/>
              </a:buClr>
            </a:pPr>
            <a:r>
              <a:rPr lang="en-US" sz="1100" dirty="0" smtClean="0"/>
              <a:t>It must be possible to make clear assessments of  level of stringency of crediting framework. This requires </a:t>
            </a:r>
            <a:r>
              <a:rPr lang="en-US" sz="1100" dirty="0" err="1" smtClean="0"/>
              <a:t>unambigous</a:t>
            </a:r>
            <a:r>
              <a:rPr lang="en-US" sz="1100" dirty="0" smtClean="0"/>
              <a:t> definitions of </a:t>
            </a:r>
            <a:r>
              <a:rPr lang="en-US" sz="1100" dirty="0" err="1" smtClean="0"/>
              <a:t>elligible</a:t>
            </a:r>
            <a:r>
              <a:rPr lang="en-US" sz="1100" dirty="0" smtClean="0"/>
              <a:t> technologies, sector etc. </a:t>
            </a:r>
          </a:p>
          <a:p>
            <a:endParaRPr lang="de-DE" sz="1100" dirty="0" smtClean="0"/>
          </a:p>
          <a:p>
            <a:r>
              <a:rPr lang="de-DE" sz="1100" dirty="0" err="1" smtClean="0"/>
              <a:t>If</a:t>
            </a:r>
            <a:r>
              <a:rPr lang="de-DE" sz="1100" dirty="0" smtClean="0"/>
              <a:t> </a:t>
            </a:r>
            <a:r>
              <a:rPr lang="de-DE" sz="1100" dirty="0" err="1" smtClean="0"/>
              <a:t>only</a:t>
            </a:r>
            <a:r>
              <a:rPr lang="de-DE" sz="1100" dirty="0" smtClean="0"/>
              <a:t> </a:t>
            </a:r>
            <a:r>
              <a:rPr lang="de-DE" sz="1100" dirty="0" err="1" smtClean="0"/>
              <a:t>apply</a:t>
            </a:r>
            <a:r>
              <a:rPr lang="de-DE" sz="1100" dirty="0" smtClean="0"/>
              <a:t> </a:t>
            </a:r>
            <a:r>
              <a:rPr lang="de-DE" sz="1100" dirty="0" err="1" smtClean="0"/>
              <a:t>to</a:t>
            </a:r>
            <a:r>
              <a:rPr lang="de-DE" sz="1100" dirty="0" smtClean="0"/>
              <a:t> a </a:t>
            </a:r>
            <a:r>
              <a:rPr lang="de-DE" sz="1100" dirty="0" err="1" smtClean="0"/>
              <a:t>portion</a:t>
            </a:r>
            <a:r>
              <a:rPr lang="de-DE" sz="1100" dirty="0" smtClean="0"/>
              <a:t>  </a:t>
            </a:r>
            <a:r>
              <a:rPr lang="de-DE" sz="1100" dirty="0" err="1" smtClean="0"/>
              <a:t>of</a:t>
            </a:r>
            <a:r>
              <a:rPr lang="de-DE" sz="1100" dirty="0" smtClean="0"/>
              <a:t> </a:t>
            </a:r>
            <a:r>
              <a:rPr lang="de-DE" sz="1100" dirty="0" err="1" smtClean="0"/>
              <a:t>industry</a:t>
            </a:r>
            <a:r>
              <a:rPr lang="de-DE" sz="1100" dirty="0" smtClean="0"/>
              <a:t> (i.e.</a:t>
            </a:r>
            <a:r>
              <a:rPr lang="de-DE" sz="1100" baseline="0" dirty="0" smtClean="0"/>
              <a:t> </a:t>
            </a:r>
            <a:r>
              <a:rPr lang="de-DE" sz="1100" baseline="0" dirty="0" err="1" smtClean="0"/>
              <a:t>exclude</a:t>
            </a:r>
            <a:r>
              <a:rPr lang="de-DE" sz="1100" baseline="0" dirty="0" smtClean="0"/>
              <a:t> </a:t>
            </a:r>
            <a:r>
              <a:rPr lang="de-DE" sz="1100" baseline="0" dirty="0" err="1" smtClean="0"/>
              <a:t>good</a:t>
            </a:r>
            <a:r>
              <a:rPr lang="de-DE" sz="1100" baseline="0" dirty="0" smtClean="0"/>
              <a:t> </a:t>
            </a:r>
            <a:r>
              <a:rPr lang="de-DE" sz="1100" baseline="0" dirty="0" err="1" smtClean="0"/>
              <a:t>perfomers</a:t>
            </a:r>
            <a:r>
              <a:rPr lang="de-DE" sz="1100" baseline="0" dirty="0" smtClean="0"/>
              <a:t> </a:t>
            </a:r>
            <a:r>
              <a:rPr lang="de-DE" sz="1100" baseline="0" dirty="0" err="1" smtClean="0"/>
              <a:t>who</a:t>
            </a:r>
            <a:r>
              <a:rPr lang="de-DE" sz="1100" baseline="0" dirty="0" smtClean="0"/>
              <a:t> </a:t>
            </a:r>
            <a:r>
              <a:rPr lang="de-DE" sz="1100" baseline="0" dirty="0" err="1" smtClean="0"/>
              <a:t>might</a:t>
            </a:r>
            <a:r>
              <a:rPr lang="de-DE" sz="1100" baseline="0" dirty="0" smtClean="0"/>
              <a:t> </a:t>
            </a:r>
            <a:r>
              <a:rPr lang="de-DE" sz="1100" baseline="0" dirty="0" err="1" smtClean="0"/>
              <a:t>benefit</a:t>
            </a:r>
            <a:r>
              <a:rPr lang="de-DE" sz="1100" baseline="0" dirty="0" smtClean="0"/>
              <a:t> </a:t>
            </a:r>
            <a:r>
              <a:rPr lang="de-DE" sz="1100" baseline="0" dirty="0" err="1" smtClean="0"/>
              <a:t>better</a:t>
            </a:r>
            <a:r>
              <a:rPr lang="de-DE" sz="1100" baseline="0" dirty="0" smtClean="0"/>
              <a:t> </a:t>
            </a:r>
            <a:r>
              <a:rPr lang="de-DE" sz="1100" baseline="0" dirty="0" err="1" smtClean="0"/>
              <a:t>under</a:t>
            </a:r>
            <a:r>
              <a:rPr lang="de-DE" sz="1100" baseline="0" dirty="0" smtClean="0"/>
              <a:t> CDM) </a:t>
            </a:r>
            <a:r>
              <a:rPr lang="de-DE" sz="1100" baseline="0" dirty="0" err="1" smtClean="0"/>
              <a:t>would</a:t>
            </a:r>
            <a:r>
              <a:rPr lang="de-DE" sz="1100" baseline="0" dirty="0" smtClean="0"/>
              <a:t> </a:t>
            </a:r>
            <a:r>
              <a:rPr lang="de-DE" sz="1100" baseline="0" dirty="0" err="1" smtClean="0"/>
              <a:t>reduce</a:t>
            </a:r>
            <a:r>
              <a:rPr lang="de-DE" sz="1100" baseline="0" dirty="0" smtClean="0"/>
              <a:t> </a:t>
            </a:r>
            <a:r>
              <a:rPr lang="de-DE" sz="1100" baseline="0" dirty="0" err="1" smtClean="0"/>
              <a:t>baseline</a:t>
            </a:r>
            <a:r>
              <a:rPr lang="de-DE" sz="1100" baseline="0" dirty="0" smtClean="0"/>
              <a:t> </a:t>
            </a:r>
            <a:r>
              <a:rPr lang="de-DE" sz="1100" baseline="0" dirty="0" err="1" smtClean="0"/>
              <a:t>and</a:t>
            </a:r>
            <a:r>
              <a:rPr lang="de-DE" sz="1100" baseline="0" dirty="0" smtClean="0"/>
              <a:t> </a:t>
            </a:r>
            <a:r>
              <a:rPr lang="de-DE" sz="1100" baseline="0" dirty="0" err="1" smtClean="0"/>
              <a:t>make</a:t>
            </a:r>
            <a:r>
              <a:rPr lang="de-DE" sz="1100" baseline="0" dirty="0" smtClean="0"/>
              <a:t> </a:t>
            </a:r>
            <a:r>
              <a:rPr lang="de-DE" sz="1100" baseline="0" dirty="0" err="1" smtClean="0"/>
              <a:t>it</a:t>
            </a:r>
            <a:r>
              <a:rPr lang="de-DE" sz="1100" baseline="0" dirty="0" smtClean="0"/>
              <a:t> </a:t>
            </a:r>
            <a:r>
              <a:rPr lang="de-DE" sz="1100" baseline="0" dirty="0" err="1" smtClean="0"/>
              <a:t>easier</a:t>
            </a:r>
            <a:r>
              <a:rPr lang="de-DE" sz="1100" baseline="0" dirty="0" smtClean="0"/>
              <a:t> </a:t>
            </a:r>
            <a:r>
              <a:rPr lang="de-DE" sz="1100" baseline="0" dirty="0" err="1" smtClean="0"/>
              <a:t>to</a:t>
            </a:r>
            <a:r>
              <a:rPr lang="de-DE" sz="1100" baseline="0" dirty="0" smtClean="0"/>
              <a:t> </a:t>
            </a:r>
            <a:r>
              <a:rPr lang="de-DE" sz="1100" baseline="0" dirty="0" err="1" smtClean="0"/>
              <a:t>secure</a:t>
            </a:r>
            <a:r>
              <a:rPr lang="de-DE" sz="1100" baseline="0" dirty="0" smtClean="0"/>
              <a:t> </a:t>
            </a:r>
            <a:r>
              <a:rPr lang="de-DE" sz="1100" baseline="0" dirty="0" err="1" smtClean="0"/>
              <a:t>credits</a:t>
            </a:r>
            <a:r>
              <a:rPr lang="de-DE" sz="1100" baseline="0" dirty="0" smtClean="0"/>
              <a:t>. </a:t>
            </a:r>
          </a:p>
          <a:p>
            <a:r>
              <a:rPr lang="de-DE" sz="1100" baseline="0" dirty="0" err="1" smtClean="0"/>
              <a:t>Mistakes</a:t>
            </a:r>
            <a:r>
              <a:rPr lang="de-DE" sz="1100" baseline="0" dirty="0" smtClean="0"/>
              <a:t> </a:t>
            </a:r>
            <a:r>
              <a:rPr lang="de-DE" sz="1100" baseline="0" dirty="0" err="1" smtClean="0"/>
              <a:t>may</a:t>
            </a:r>
            <a:r>
              <a:rPr lang="de-DE" sz="1100" baseline="0" dirty="0" smtClean="0"/>
              <a:t> </a:t>
            </a:r>
            <a:r>
              <a:rPr lang="de-DE" sz="1100" baseline="0" dirty="0" err="1" smtClean="0"/>
              <a:t>occur</a:t>
            </a:r>
            <a:r>
              <a:rPr lang="de-DE" sz="1100" baseline="0" dirty="0" smtClean="0"/>
              <a:t> i.e. </a:t>
            </a:r>
            <a:r>
              <a:rPr lang="de-DE" sz="1100" baseline="0" dirty="0" err="1" smtClean="0"/>
              <a:t>level</a:t>
            </a:r>
            <a:r>
              <a:rPr lang="de-DE" sz="1100" baseline="0" dirty="0" smtClean="0"/>
              <a:t> </a:t>
            </a:r>
            <a:r>
              <a:rPr lang="de-DE" sz="1100" baseline="0" dirty="0" err="1" smtClean="0"/>
              <a:t>of</a:t>
            </a:r>
            <a:r>
              <a:rPr lang="de-DE" sz="1100" baseline="0" dirty="0" smtClean="0"/>
              <a:t> X% </a:t>
            </a:r>
            <a:r>
              <a:rPr lang="de-DE" sz="1100" baseline="0" dirty="0" err="1" smtClean="0"/>
              <a:t>and</a:t>
            </a:r>
            <a:r>
              <a:rPr lang="de-DE" sz="1100" baseline="0" dirty="0" smtClean="0"/>
              <a:t> Y% </a:t>
            </a:r>
            <a:r>
              <a:rPr lang="de-DE" sz="1100" baseline="0" dirty="0" err="1" smtClean="0"/>
              <a:t>the</a:t>
            </a:r>
            <a:r>
              <a:rPr lang="de-DE" sz="1100" baseline="0" dirty="0" smtClean="0"/>
              <a:t> </a:t>
            </a:r>
            <a:r>
              <a:rPr lang="de-DE" sz="1100" baseline="0" dirty="0" err="1" smtClean="0"/>
              <a:t>regulatory</a:t>
            </a:r>
            <a:r>
              <a:rPr lang="de-DE" sz="1100" baseline="0" dirty="0" smtClean="0"/>
              <a:t> must </a:t>
            </a:r>
            <a:r>
              <a:rPr lang="de-DE" sz="1100" baseline="0" dirty="0" err="1" smtClean="0"/>
              <a:t>be</a:t>
            </a:r>
            <a:r>
              <a:rPr lang="de-DE" sz="1100" baseline="0" dirty="0" smtClean="0"/>
              <a:t> </a:t>
            </a:r>
            <a:r>
              <a:rPr lang="de-DE" sz="1100" baseline="0" dirty="0" err="1" smtClean="0"/>
              <a:t>able</a:t>
            </a:r>
            <a:r>
              <a:rPr lang="de-DE" sz="1100" baseline="0" dirty="0" smtClean="0"/>
              <a:t> </a:t>
            </a:r>
            <a:r>
              <a:rPr lang="de-DE" sz="1100" baseline="0" dirty="0" err="1" smtClean="0"/>
              <a:t>to</a:t>
            </a:r>
            <a:r>
              <a:rPr lang="de-DE" sz="1100" baseline="0" dirty="0" smtClean="0"/>
              <a:t> </a:t>
            </a:r>
            <a:r>
              <a:rPr lang="de-DE" sz="1100" baseline="0" dirty="0" err="1" smtClean="0"/>
              <a:t>correct</a:t>
            </a:r>
            <a:r>
              <a:rPr lang="de-DE" sz="1100" baseline="0" dirty="0" smtClean="0"/>
              <a:t>. The </a:t>
            </a:r>
            <a:r>
              <a:rPr lang="de-DE" sz="1100" baseline="0" dirty="0" err="1" smtClean="0"/>
              <a:t>question</a:t>
            </a:r>
            <a:r>
              <a:rPr lang="de-DE" sz="1100" baseline="0" dirty="0" smtClean="0"/>
              <a:t> </a:t>
            </a:r>
            <a:r>
              <a:rPr lang="de-DE" sz="1100" baseline="0" dirty="0" err="1" smtClean="0"/>
              <a:t>is</a:t>
            </a:r>
            <a:r>
              <a:rPr lang="de-DE" sz="1100" baseline="0" dirty="0" smtClean="0"/>
              <a:t> </a:t>
            </a:r>
            <a:r>
              <a:rPr lang="de-DE" sz="1100" baseline="0" dirty="0" err="1" smtClean="0"/>
              <a:t>how</a:t>
            </a:r>
            <a:r>
              <a:rPr lang="de-DE" sz="1100" baseline="0" dirty="0" smtClean="0"/>
              <a:t> </a:t>
            </a:r>
            <a:r>
              <a:rPr lang="de-DE" sz="1100" baseline="0" dirty="0" err="1" smtClean="0"/>
              <a:t>often</a:t>
            </a:r>
            <a:r>
              <a:rPr lang="de-DE" sz="1100" baseline="0" dirty="0" smtClean="0"/>
              <a:t>? </a:t>
            </a:r>
          </a:p>
          <a:p>
            <a:endParaRPr lang="de-DE" sz="1100" baseline="0" dirty="0" smtClean="0"/>
          </a:p>
          <a:p>
            <a:r>
              <a:rPr lang="de-DE" sz="1100" baseline="0" dirty="0" smtClean="0"/>
              <a:t>Need </a:t>
            </a:r>
            <a:r>
              <a:rPr lang="de-DE" sz="1100" baseline="0" dirty="0" err="1" smtClean="0"/>
              <a:t>to</a:t>
            </a:r>
            <a:r>
              <a:rPr lang="de-DE" sz="1100" baseline="0" dirty="0" smtClean="0"/>
              <a:t> </a:t>
            </a:r>
            <a:r>
              <a:rPr lang="de-DE" sz="1100" baseline="0" dirty="0" err="1" smtClean="0"/>
              <a:t>continue</a:t>
            </a:r>
            <a:r>
              <a:rPr lang="de-DE" sz="1100" baseline="0" dirty="0" smtClean="0"/>
              <a:t> </a:t>
            </a:r>
            <a:r>
              <a:rPr lang="de-DE" sz="1100" baseline="0" dirty="0" err="1" smtClean="0"/>
              <a:t>to</a:t>
            </a:r>
            <a:r>
              <a:rPr lang="de-DE" sz="1100" baseline="0" dirty="0" smtClean="0"/>
              <a:t> </a:t>
            </a:r>
            <a:r>
              <a:rPr lang="de-DE" sz="1100" baseline="0" dirty="0" err="1" smtClean="0"/>
              <a:t>have</a:t>
            </a:r>
            <a:r>
              <a:rPr lang="de-DE" sz="1100" baseline="0" dirty="0" smtClean="0"/>
              <a:t> </a:t>
            </a:r>
            <a:r>
              <a:rPr lang="de-DE" sz="1100" baseline="0" dirty="0" err="1" smtClean="0"/>
              <a:t>dialogue</a:t>
            </a:r>
            <a:r>
              <a:rPr lang="de-DE" sz="1100" baseline="0" dirty="0" smtClean="0"/>
              <a:t> </a:t>
            </a:r>
            <a:r>
              <a:rPr lang="de-DE" sz="1100" baseline="0" dirty="0" err="1" smtClean="0"/>
              <a:t>and</a:t>
            </a:r>
            <a:r>
              <a:rPr lang="de-DE" sz="1100" baseline="0" dirty="0" smtClean="0"/>
              <a:t> </a:t>
            </a:r>
            <a:r>
              <a:rPr lang="de-DE" sz="1100" baseline="0" dirty="0" err="1" smtClean="0"/>
              <a:t>address</a:t>
            </a:r>
            <a:r>
              <a:rPr lang="de-DE" sz="1100" baseline="0" dirty="0" smtClean="0"/>
              <a:t> </a:t>
            </a:r>
            <a:r>
              <a:rPr lang="de-DE" sz="1100" baseline="0" dirty="0" err="1" smtClean="0"/>
              <a:t>the</a:t>
            </a:r>
            <a:r>
              <a:rPr lang="de-DE" sz="1100" baseline="0" dirty="0" smtClean="0"/>
              <a:t> </a:t>
            </a:r>
            <a:r>
              <a:rPr lang="de-DE" sz="1100" baseline="0" dirty="0" err="1" smtClean="0"/>
              <a:t>concerns</a:t>
            </a:r>
            <a:r>
              <a:rPr lang="de-DE" sz="1100" baseline="0" dirty="0" smtClean="0"/>
              <a:t> </a:t>
            </a:r>
            <a:r>
              <a:rPr lang="de-DE" sz="1100" baseline="0" dirty="0" err="1" smtClean="0"/>
              <a:t>of</a:t>
            </a:r>
            <a:r>
              <a:rPr lang="de-DE" sz="1100" baseline="0" dirty="0" smtClean="0"/>
              <a:t> </a:t>
            </a:r>
            <a:r>
              <a:rPr lang="de-DE" sz="1100" baseline="0" dirty="0" err="1" smtClean="0"/>
              <a:t>both</a:t>
            </a:r>
            <a:r>
              <a:rPr lang="de-DE" sz="1100" baseline="0" dirty="0" smtClean="0"/>
              <a:t> </a:t>
            </a:r>
            <a:r>
              <a:rPr lang="de-DE" sz="1100" baseline="0" dirty="0" err="1" smtClean="0"/>
              <a:t>demand</a:t>
            </a:r>
            <a:r>
              <a:rPr lang="de-DE" sz="1100" baseline="0" dirty="0" smtClean="0"/>
              <a:t> </a:t>
            </a:r>
            <a:r>
              <a:rPr lang="de-DE" sz="1100" baseline="0" dirty="0" err="1" smtClean="0"/>
              <a:t>and</a:t>
            </a:r>
            <a:r>
              <a:rPr lang="de-DE" sz="1100" baseline="0" dirty="0" smtClean="0"/>
              <a:t> </a:t>
            </a:r>
            <a:r>
              <a:rPr lang="de-DE" sz="1100" baseline="0" dirty="0" err="1" smtClean="0"/>
              <a:t>supply</a:t>
            </a:r>
            <a:r>
              <a:rPr lang="de-DE" sz="1100" baseline="0" dirty="0" smtClean="0"/>
              <a:t> in </a:t>
            </a:r>
            <a:r>
              <a:rPr lang="de-DE" sz="1100" baseline="0" dirty="0" err="1" smtClean="0"/>
              <a:t>improving</a:t>
            </a:r>
            <a:r>
              <a:rPr lang="de-DE" sz="1100" baseline="0" dirty="0" smtClean="0"/>
              <a:t> </a:t>
            </a:r>
            <a:r>
              <a:rPr lang="de-DE" sz="1100" baseline="0" dirty="0" err="1" smtClean="0"/>
              <a:t>the</a:t>
            </a:r>
            <a:r>
              <a:rPr lang="de-DE" sz="1100" baseline="0" dirty="0" smtClean="0"/>
              <a:t> SB </a:t>
            </a:r>
            <a:r>
              <a:rPr lang="de-DE" sz="1100" baseline="0" dirty="0" err="1" smtClean="0"/>
              <a:t>framework</a:t>
            </a:r>
            <a:r>
              <a:rPr lang="de-DE" sz="1100" baseline="0" dirty="0" smtClean="0"/>
              <a:t>. </a:t>
            </a:r>
            <a:endParaRPr lang="de-DE" sz="1100" dirty="0"/>
          </a:p>
        </p:txBody>
      </p:sp>
      <p:sp>
        <p:nvSpPr>
          <p:cNvPr id="2" name="Text Box 4"/>
          <p:cNvSpPr txBox="1">
            <a:spLocks noGrp="1"/>
          </p:cNvSpPr>
          <p:nvPr/>
        </p:nvSpPr>
        <p:spPr bwMode="auto">
          <a:xfrm>
            <a:off x="3970938" y="8829675"/>
            <a:ext cx="3037840" cy="465138"/>
          </a:xfrm>
          <a:prstGeom prst="rect">
            <a:avLst/>
          </a:prstGeom>
          <a:noFill/>
          <a:ln w="9525">
            <a:noFill/>
            <a:miter lim="800000"/>
            <a:headEnd/>
            <a:tailEnd/>
          </a:ln>
        </p:spPr>
        <p:txBody>
          <a:bodyPr lIns="92446" tIns="46224" rIns="92446" bIns="46224" anchor="b"/>
          <a:lstStyle/>
          <a:p>
            <a:pPr algn="r" defTabSz="1018824">
              <a:defRPr/>
            </a:pPr>
            <a:r>
              <a:rPr lang="en-US" sz="1200" dirty="0"/>
              <a:t>5</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p:spPr>
      </p:sp>
      <p:sp>
        <p:nvSpPr>
          <p:cNvPr id="35843" name="Notizenplatzhalter 2"/>
          <p:cNvSpPr>
            <a:spLocks noGrp="1"/>
          </p:cNvSpPr>
          <p:nvPr>
            <p:ph type="body" idx="1"/>
          </p:nvPr>
        </p:nvSpPr>
        <p:spPr bwMode="auto">
          <a:xfrm>
            <a:off x="182563" y="4416426"/>
            <a:ext cx="6826215" cy="4183063"/>
          </a:xfrm>
          <a:noFill/>
        </p:spPr>
        <p:txBody>
          <a:bodyPr wrap="square" numCol="1" anchor="t" anchorCtr="0" compatLnSpc="1">
            <a:prstTxWarp prst="textNoShape">
              <a:avLst/>
            </a:prstTxWarp>
          </a:bodyPr>
          <a:lstStyle/>
          <a:p>
            <a:r>
              <a:rPr lang="de-DE" sz="1050" baseline="0" dirty="0" err="1" smtClean="0"/>
              <a:t>delays</a:t>
            </a:r>
            <a:r>
              <a:rPr lang="de-DE" sz="1050" baseline="0" dirty="0" smtClean="0"/>
              <a:t>: validation/verification (average 365 days </a:t>
            </a:r>
            <a:r>
              <a:rPr lang="de-DE" sz="1050" baseline="0" dirty="0" err="1" smtClean="0"/>
              <a:t>for</a:t>
            </a:r>
            <a:r>
              <a:rPr lang="de-DE" sz="1050" baseline="0" dirty="0" smtClean="0"/>
              <a:t> </a:t>
            </a:r>
            <a:r>
              <a:rPr lang="de-DE" sz="1050" baseline="0" dirty="0" err="1" smtClean="0"/>
              <a:t>issuances</a:t>
            </a:r>
            <a:r>
              <a:rPr lang="de-DE" sz="1050" baseline="0" dirty="0" smtClean="0"/>
              <a:t>) &amp; </a:t>
            </a:r>
            <a:r>
              <a:rPr lang="de-DE" sz="1050" baseline="0" dirty="0" err="1" smtClean="0"/>
              <a:t>Costs</a:t>
            </a:r>
            <a:r>
              <a:rPr lang="de-DE" sz="1050" baseline="0" dirty="0" smtClean="0"/>
              <a:t>.</a:t>
            </a:r>
          </a:p>
          <a:p>
            <a:pPr>
              <a:buFontTx/>
              <a:buChar char="-"/>
            </a:pPr>
            <a:endParaRPr lang="de-DE" sz="1050" baseline="0" dirty="0" smtClean="0"/>
          </a:p>
          <a:p>
            <a:pPr>
              <a:buFontTx/>
              <a:buChar char="-"/>
            </a:pPr>
            <a:endParaRPr lang="de-DE" sz="1050" dirty="0" smtClean="0"/>
          </a:p>
          <a:p>
            <a:pPr>
              <a:buFontTx/>
              <a:buChar char="-"/>
            </a:pPr>
            <a:endParaRPr lang="de-DE" sz="1050" baseline="0" dirty="0" smtClean="0"/>
          </a:p>
          <a:p>
            <a:pPr>
              <a:buFontTx/>
              <a:buChar char="-"/>
            </a:pPr>
            <a:endParaRPr lang="de-DE" sz="1050" baseline="0" dirty="0" smtClean="0"/>
          </a:p>
          <a:p>
            <a:pPr>
              <a:buFontTx/>
              <a:buChar char="-"/>
            </a:pPr>
            <a:r>
              <a:rPr lang="en-US" sz="1050" kern="1200" dirty="0" smtClean="0">
                <a:solidFill>
                  <a:schemeClr val="tx1"/>
                </a:solidFill>
                <a:latin typeface="Calibri"/>
                <a:ea typeface="+mn-ea"/>
                <a:cs typeface="+mn-cs"/>
              </a:rPr>
              <a:t>The proposed approach targets </a:t>
            </a:r>
            <a:r>
              <a:rPr lang="en-GB" sz="1050" kern="1200" dirty="0" smtClean="0">
                <a:solidFill>
                  <a:schemeClr val="tx1"/>
                </a:solidFill>
                <a:latin typeface="Calibri"/>
                <a:ea typeface="+mn-ea"/>
                <a:cs typeface="+mn-cs"/>
              </a:rPr>
              <a:t>similar-type replicable projects of small and medium size (e.g., renewable energy, certain energy efficiency measures) and could also apply to micro-scale activities that may not be part of a </a:t>
            </a:r>
            <a:r>
              <a:rPr lang="en-GB" sz="1050" kern="1200" dirty="0" err="1" smtClean="0">
                <a:solidFill>
                  <a:schemeClr val="tx1"/>
                </a:solidFill>
                <a:latin typeface="Calibri"/>
                <a:ea typeface="+mn-ea"/>
                <a:cs typeface="+mn-cs"/>
              </a:rPr>
              <a:t>PoA</a:t>
            </a:r>
            <a:r>
              <a:rPr lang="en-GB" sz="1050" kern="1200" dirty="0" smtClean="0">
                <a:solidFill>
                  <a:schemeClr val="tx1"/>
                </a:solidFill>
                <a:latin typeface="Calibri"/>
                <a:ea typeface="+mn-ea"/>
                <a:cs typeface="+mn-cs"/>
              </a:rPr>
              <a:t>. </a:t>
            </a:r>
            <a:endParaRPr lang="de-DE" sz="1050" dirty="0" smtClean="0"/>
          </a:p>
          <a:p>
            <a:pPr lvl="0"/>
            <a:r>
              <a:rPr lang="en-US" sz="1050" kern="1200" dirty="0" smtClean="0">
                <a:solidFill>
                  <a:schemeClr val="tx1"/>
                </a:solidFill>
                <a:latin typeface="Calibri"/>
                <a:ea typeface="+mn-ea"/>
                <a:cs typeface="+mn-cs"/>
              </a:rPr>
              <a:t>The eligibility template is a simplified project design document structured as a check list The aim of the  template is to collect all key information regarding: Technology(s) and </a:t>
            </a:r>
            <a:r>
              <a:rPr lang="en-US" sz="1050" kern="1200" dirty="0" err="1" smtClean="0">
                <a:solidFill>
                  <a:schemeClr val="tx1"/>
                </a:solidFill>
                <a:latin typeface="Calibri"/>
                <a:ea typeface="+mn-ea"/>
                <a:cs typeface="+mn-cs"/>
              </a:rPr>
              <a:t>methodologie</a:t>
            </a:r>
            <a:r>
              <a:rPr lang="en-US" sz="1050" kern="1200" dirty="0" smtClean="0">
                <a:solidFill>
                  <a:schemeClr val="tx1"/>
                </a:solidFill>
                <a:latin typeface="Calibri"/>
                <a:ea typeface="+mn-ea"/>
                <a:cs typeface="+mn-cs"/>
              </a:rPr>
              <a:t>(s) applied; Compliance with the applicability conditions set for the use of standardized baseline;  Confirmation of stakeholder consultation process and environmental impact assessment.   </a:t>
            </a:r>
            <a:endParaRPr lang="de-DE" sz="1050" kern="1200" dirty="0" smtClean="0">
              <a:solidFill>
                <a:schemeClr val="tx1"/>
              </a:solidFill>
              <a:latin typeface="Calibri"/>
              <a:ea typeface="+mn-ea"/>
              <a:cs typeface="+mn-cs"/>
            </a:endParaRPr>
          </a:p>
          <a:p>
            <a:pPr>
              <a:buNone/>
            </a:pPr>
            <a:r>
              <a:rPr lang="en-US" sz="1050" b="1" dirty="0" smtClean="0">
                <a:solidFill>
                  <a:schemeClr val="tx2"/>
                </a:solidFill>
              </a:rPr>
              <a:t>Who </a:t>
            </a:r>
            <a:r>
              <a:rPr lang="en-US" sz="1050" b="1" dirty="0" smtClean="0">
                <a:solidFill>
                  <a:schemeClr val="tx2"/>
                </a:solidFill>
              </a:rPr>
              <a:t>does? </a:t>
            </a:r>
            <a:r>
              <a:rPr lang="en-US" sz="1050" dirty="0" smtClean="0">
                <a:solidFill>
                  <a:schemeClr val="tx2"/>
                </a:solidFill>
              </a:rPr>
              <a:t>Recommend the UNFCCC secretariat to prepare a generic checklist that would then be adapted to meet national circumstances by DNAs. Not possible for DNAs to prepare checklists currently due to capacity limitations. </a:t>
            </a:r>
            <a:endParaRPr lang="en-US" sz="1050" b="1" dirty="0" smtClean="0"/>
          </a:p>
          <a:p>
            <a:pPr marL="11113" lvl="1" indent="-11113" eaLnBrk="1" fontAlgn="auto" hangingPunct="1">
              <a:spcBef>
                <a:spcPct val="20000"/>
              </a:spcBef>
              <a:spcAft>
                <a:spcPts val="0"/>
              </a:spcAft>
              <a:buClr>
                <a:srgbClr val="E46C0A"/>
              </a:buClr>
              <a:defRPr/>
            </a:pPr>
            <a:r>
              <a:rPr lang="en-US" sz="1050" b="1" dirty="0" smtClean="0"/>
              <a:t>How does the checklist ensure environmental integrity</a:t>
            </a:r>
            <a:r>
              <a:rPr lang="en-US" sz="1050" dirty="0" smtClean="0"/>
              <a:t>? Environmental integrity is ensured at the stage of approving the positive lists when the SB framework is submitted to CDM EB. The checklist ensures that technology or fuel is included on the automatic </a:t>
            </a:r>
            <a:r>
              <a:rPr lang="en-US" sz="1050" dirty="0" err="1" smtClean="0"/>
              <a:t>additionality</a:t>
            </a:r>
            <a:r>
              <a:rPr lang="en-US" sz="1050" dirty="0" smtClean="0"/>
              <a:t> list in the SB.  </a:t>
            </a:r>
          </a:p>
          <a:p>
            <a:pPr marL="11113" lvl="1" indent="-11113" eaLnBrk="1" fontAlgn="auto" hangingPunct="1">
              <a:spcBef>
                <a:spcPct val="20000"/>
              </a:spcBef>
              <a:spcAft>
                <a:spcPts val="0"/>
              </a:spcAft>
              <a:buClr>
                <a:srgbClr val="E46C0A"/>
              </a:buClr>
              <a:defRPr/>
            </a:pPr>
            <a:r>
              <a:rPr lang="en-US" sz="1050" dirty="0" smtClean="0"/>
              <a:t>To enable assessment of environmental integrity, checklists need to contain unambiguous guidance on the eligible scope, geographical boundaries and sectors.  </a:t>
            </a:r>
          </a:p>
          <a:p>
            <a:pPr marL="285750" lvl="1" indent="-285750" eaLnBrk="1" fontAlgn="auto" hangingPunct="1">
              <a:spcBef>
                <a:spcPct val="20000"/>
              </a:spcBef>
              <a:spcAft>
                <a:spcPts val="0"/>
              </a:spcAft>
              <a:buClr>
                <a:srgbClr val="E46C0A"/>
              </a:buClr>
              <a:defRPr/>
            </a:pPr>
            <a:r>
              <a:rPr lang="en-US" sz="1050" b="1" dirty="0" smtClean="0"/>
              <a:t>Will it be possible to define “yes/no” answers required on checklists for all technologies and sectors?</a:t>
            </a:r>
            <a:r>
              <a:rPr lang="en-US" sz="1050" dirty="0" smtClean="0"/>
              <a:t> Not clear at the moment, but it is expected that some sectors/technologies will not be suitable.  More discussion with stakeholders on basis of concrete examples was recommended. </a:t>
            </a:r>
          </a:p>
          <a:p>
            <a:pPr marL="285750" lvl="1" indent="-285750" eaLnBrk="1" fontAlgn="auto" hangingPunct="1">
              <a:spcBef>
                <a:spcPct val="20000"/>
              </a:spcBef>
              <a:spcAft>
                <a:spcPts val="0"/>
              </a:spcAft>
              <a:buClr>
                <a:srgbClr val="E46C0A"/>
              </a:buClr>
              <a:defRPr/>
            </a:pPr>
            <a:r>
              <a:rPr lang="en-US" sz="1050" b="1" dirty="0" smtClean="0"/>
              <a:t>Can checklists requirements reflect country specific situations</a:t>
            </a:r>
            <a:r>
              <a:rPr lang="en-US" sz="1050" dirty="0" smtClean="0"/>
              <a:t>? In general yes, this can be done by adapting a generic  template from the UNFCCC to accommodate local situations.  </a:t>
            </a:r>
          </a:p>
          <a:p>
            <a:pPr marL="285750" lvl="1" indent="-285750" eaLnBrk="1" fontAlgn="auto" hangingPunct="1">
              <a:spcBef>
                <a:spcPct val="20000"/>
              </a:spcBef>
              <a:spcAft>
                <a:spcPts val="0"/>
              </a:spcAft>
              <a:buClr>
                <a:srgbClr val="E46C0A"/>
              </a:buClr>
              <a:buFont typeface="Arial" pitchFamily="34" charset="0"/>
              <a:buChar char="•"/>
              <a:defRPr/>
            </a:pPr>
            <a:r>
              <a:rPr lang="en-US" sz="1050" b="1" dirty="0" smtClean="0"/>
              <a:t>Should sustainable development criteria be included within the checklists so that DNAs can approve each project included under an SB?</a:t>
            </a:r>
            <a:r>
              <a:rPr lang="en-US" sz="1050" dirty="0" smtClean="0"/>
              <a:t> DNAs could define list of technologies that are automatically meeting SD criteria. This could also be submitted along SBs by DNA. </a:t>
            </a:r>
          </a:p>
          <a:p>
            <a:pPr>
              <a:buFontTx/>
              <a:buChar char="-"/>
            </a:pPr>
            <a:endParaRPr lang="de-DE" sz="1050" baseline="0" dirty="0" smtClean="0"/>
          </a:p>
          <a:p>
            <a:endParaRPr lang="de-DE" sz="1050" baseline="0" dirty="0" smtClean="0"/>
          </a:p>
        </p:txBody>
      </p:sp>
      <p:sp>
        <p:nvSpPr>
          <p:cNvPr id="4" name="Foliennummernplatzhalter 3"/>
          <p:cNvSpPr>
            <a:spLocks noGrp="1"/>
          </p:cNvSpPr>
          <p:nvPr>
            <p:ph type="sldNum" sz="quarter" idx="5"/>
          </p:nvPr>
        </p:nvSpPr>
        <p:spPr/>
        <p:txBody>
          <a:bodyPr/>
          <a:lstStyle/>
          <a:p>
            <a:pPr>
              <a:defRPr/>
            </a:pPr>
            <a:fld id="{5D3145D2-6215-4395-B309-648E541070B1}" type="slidenum">
              <a:rPr lang="en-US" smtClean="0"/>
              <a:pPr>
                <a:defRPr/>
              </a:pPr>
              <a:t>4</a:t>
            </a:fld>
            <a:endParaRPr lang="en-US" dirty="0"/>
          </a:p>
        </p:txBody>
      </p:sp>
      <p:sp>
        <p:nvSpPr>
          <p:cNvPr id="5" name="TextBox 120"/>
          <p:cNvSpPr txBox="1"/>
          <p:nvPr/>
        </p:nvSpPr>
        <p:spPr>
          <a:xfrm>
            <a:off x="827337" y="5008634"/>
            <a:ext cx="1397717" cy="462517"/>
          </a:xfrm>
          <a:prstGeom prst="rect">
            <a:avLst/>
          </a:prstGeom>
          <a:noFill/>
          <a:ln w="19050">
            <a:solidFill>
              <a:schemeClr val="tx2">
                <a:lumMod val="50000"/>
                <a:lumOff val="50000"/>
              </a:schemeClr>
            </a:solidFill>
          </a:ln>
        </p:spPr>
        <p:txBody>
          <a:bodyPr wrap="square" lIns="101882" tIns="50941" rIns="101882" bIns="50941" rtlCol="0" anchor="b">
            <a:noAutofit/>
          </a:bodyPr>
          <a:lstStyle/>
          <a:p>
            <a:pPr algn="ctr"/>
            <a:r>
              <a:rPr lang="en-US" sz="1200" b="1" dirty="0" smtClean="0">
                <a:solidFill>
                  <a:schemeClr val="tx2"/>
                </a:solidFill>
                <a:latin typeface="Arial" pitchFamily="34" charset="0"/>
                <a:cs typeface="Arial" pitchFamily="34" charset="0"/>
              </a:rPr>
              <a:t>246 days</a:t>
            </a:r>
            <a:endParaRPr lang="en-US" sz="1200" b="1" dirty="0">
              <a:solidFill>
                <a:schemeClr val="tx2"/>
              </a:solidFill>
              <a:latin typeface="Arial" pitchFamily="34" charset="0"/>
              <a:cs typeface="Arial" pitchFamily="34" charset="0"/>
            </a:endParaRPr>
          </a:p>
        </p:txBody>
      </p:sp>
      <p:sp>
        <p:nvSpPr>
          <p:cNvPr id="6" name="TextBox 121"/>
          <p:cNvSpPr txBox="1"/>
          <p:nvPr/>
        </p:nvSpPr>
        <p:spPr>
          <a:xfrm>
            <a:off x="2473239" y="5015201"/>
            <a:ext cx="1397717" cy="458043"/>
          </a:xfrm>
          <a:prstGeom prst="rect">
            <a:avLst/>
          </a:prstGeom>
          <a:noFill/>
          <a:ln w="19050">
            <a:solidFill>
              <a:schemeClr val="tx2">
                <a:lumMod val="50000"/>
                <a:lumOff val="50000"/>
              </a:schemeClr>
            </a:solidFill>
          </a:ln>
        </p:spPr>
        <p:txBody>
          <a:bodyPr wrap="square" lIns="101882" tIns="50941" rIns="101882" bIns="50941" rtlCol="0" anchor="b">
            <a:noAutofit/>
          </a:bodyPr>
          <a:lstStyle/>
          <a:p>
            <a:pPr algn="ctr"/>
            <a:r>
              <a:rPr lang="en-US" sz="1200" b="1" dirty="0" smtClean="0">
                <a:solidFill>
                  <a:schemeClr val="tx2"/>
                </a:solidFill>
                <a:latin typeface="Arial" pitchFamily="34" charset="0"/>
                <a:cs typeface="Arial" pitchFamily="34" charset="0"/>
              </a:rPr>
              <a:t>491 days</a:t>
            </a:r>
            <a:endParaRPr lang="en-US" sz="1200" b="1" dirty="0">
              <a:solidFill>
                <a:schemeClr val="tx2"/>
              </a:solidFill>
              <a:latin typeface="Arial" pitchFamily="34" charset="0"/>
              <a:cs typeface="Arial" pitchFamily="34" charset="0"/>
            </a:endParaRPr>
          </a:p>
        </p:txBody>
      </p:sp>
      <p:sp>
        <p:nvSpPr>
          <p:cNvPr id="7" name="TextBox 122"/>
          <p:cNvSpPr txBox="1"/>
          <p:nvPr/>
        </p:nvSpPr>
        <p:spPr>
          <a:xfrm>
            <a:off x="4119141" y="5015201"/>
            <a:ext cx="1397717" cy="458043"/>
          </a:xfrm>
          <a:prstGeom prst="rect">
            <a:avLst/>
          </a:prstGeom>
          <a:noFill/>
          <a:ln w="19050">
            <a:solidFill>
              <a:schemeClr val="tx2">
                <a:lumMod val="50000"/>
                <a:lumOff val="50000"/>
              </a:schemeClr>
            </a:solidFill>
          </a:ln>
        </p:spPr>
        <p:txBody>
          <a:bodyPr wrap="square" lIns="101882" tIns="50941" rIns="101882" bIns="50941" rtlCol="0" anchor="b">
            <a:noAutofit/>
          </a:bodyPr>
          <a:lstStyle/>
          <a:p>
            <a:pPr algn="ctr"/>
            <a:r>
              <a:rPr lang="en-US" sz="1200" b="1" dirty="0" smtClean="0">
                <a:solidFill>
                  <a:schemeClr val="tx2"/>
                </a:solidFill>
                <a:latin typeface="Arial" pitchFamily="34" charset="0"/>
                <a:cs typeface="Arial" pitchFamily="34" charset="0"/>
              </a:rPr>
              <a:t>721 days</a:t>
            </a:r>
            <a:endParaRPr lang="en-US" sz="1200" b="1" dirty="0">
              <a:solidFill>
                <a:schemeClr val="tx2"/>
              </a:solidFill>
              <a:latin typeface="Arial" pitchFamily="34" charset="0"/>
              <a:cs typeface="Arial" pitchFamily="34" charset="0"/>
            </a:endParaRPr>
          </a:p>
        </p:txBody>
      </p:sp>
      <p:sp>
        <p:nvSpPr>
          <p:cNvPr id="8" name="Rectangle 123"/>
          <p:cNvSpPr/>
          <p:nvPr/>
        </p:nvSpPr>
        <p:spPr>
          <a:xfrm>
            <a:off x="827337" y="4824511"/>
            <a:ext cx="1397717" cy="343533"/>
          </a:xfrm>
          <a:prstGeom prst="rect">
            <a:avLst/>
          </a:prstGeom>
          <a:solidFill>
            <a:srgbClr val="C00000"/>
          </a:solidFill>
          <a:ln w="19050">
            <a:solidFill>
              <a:srgbClr val="898E4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solidFill>
                  <a:schemeClr val="bg1"/>
                </a:solidFill>
                <a:latin typeface="Arial" pitchFamily="34" charset="0"/>
                <a:cs typeface="Arial" pitchFamily="34" charset="0"/>
              </a:rPr>
              <a:t>Total:</a:t>
            </a:r>
          </a:p>
          <a:p>
            <a:pPr algn="ctr"/>
            <a:r>
              <a:rPr lang="en-US" sz="900" b="1" dirty="0" smtClean="0">
                <a:solidFill>
                  <a:schemeClr val="bg1"/>
                </a:solidFill>
                <a:latin typeface="Arial" pitchFamily="34" charset="0"/>
                <a:cs typeface="Arial" pitchFamily="34" charset="0"/>
              </a:rPr>
              <a:t>best case </a:t>
            </a:r>
          </a:p>
        </p:txBody>
      </p:sp>
      <p:sp>
        <p:nvSpPr>
          <p:cNvPr id="9" name="Rectangle 124"/>
          <p:cNvSpPr/>
          <p:nvPr/>
        </p:nvSpPr>
        <p:spPr>
          <a:xfrm>
            <a:off x="2473239" y="4831078"/>
            <a:ext cx="1397717" cy="343533"/>
          </a:xfrm>
          <a:prstGeom prst="rect">
            <a:avLst/>
          </a:prstGeom>
          <a:solidFill>
            <a:srgbClr val="C00000"/>
          </a:solidFill>
          <a:ln w="19050">
            <a:solidFill>
              <a:srgbClr val="898E4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solidFill>
                  <a:schemeClr val="bg1"/>
                </a:solidFill>
                <a:latin typeface="Arial" pitchFamily="34" charset="0"/>
                <a:cs typeface="Arial" pitchFamily="34" charset="0"/>
              </a:rPr>
              <a:t>Total: </a:t>
            </a:r>
          </a:p>
          <a:p>
            <a:pPr algn="ctr"/>
            <a:r>
              <a:rPr lang="en-US" sz="900" b="1" dirty="0" smtClean="0">
                <a:solidFill>
                  <a:schemeClr val="bg1"/>
                </a:solidFill>
                <a:latin typeface="Arial" pitchFamily="34" charset="0"/>
                <a:cs typeface="Arial" pitchFamily="34" charset="0"/>
              </a:rPr>
              <a:t>average case</a:t>
            </a:r>
          </a:p>
        </p:txBody>
      </p:sp>
      <p:sp>
        <p:nvSpPr>
          <p:cNvPr id="10" name="Rectangle 125"/>
          <p:cNvSpPr/>
          <p:nvPr/>
        </p:nvSpPr>
        <p:spPr>
          <a:xfrm>
            <a:off x="4119141" y="4831078"/>
            <a:ext cx="1397717" cy="343533"/>
          </a:xfrm>
          <a:prstGeom prst="rect">
            <a:avLst/>
          </a:prstGeom>
          <a:solidFill>
            <a:srgbClr val="C00000"/>
          </a:solidFill>
          <a:ln w="19050">
            <a:solidFill>
              <a:srgbClr val="898E4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solidFill>
                  <a:schemeClr val="bg1"/>
                </a:solidFill>
                <a:latin typeface="Arial" pitchFamily="34" charset="0"/>
                <a:cs typeface="Arial" pitchFamily="34" charset="0"/>
              </a:rPr>
              <a:t>Total:</a:t>
            </a:r>
          </a:p>
          <a:p>
            <a:pPr algn="ctr"/>
            <a:r>
              <a:rPr lang="en-US" sz="900" b="1" dirty="0" smtClean="0">
                <a:solidFill>
                  <a:schemeClr val="bg1"/>
                </a:solidFill>
                <a:latin typeface="Arial" pitchFamily="34" charset="0"/>
                <a:cs typeface="Arial" pitchFamily="34" charset="0"/>
              </a:rPr>
              <a:t>worst case </a:t>
            </a:r>
            <a:endParaRPr lang="en-US" sz="900" b="1" dirty="0">
              <a:solidFill>
                <a:schemeClr val="bg1"/>
              </a:solidFill>
              <a:latin typeface="Arial" pitchFamily="34" charset="0"/>
              <a:cs typeface="Arial" pitchFamily="34" charset="0"/>
            </a:endParaRPr>
          </a:p>
        </p:txBody>
      </p:sp>
      <p:sp>
        <p:nvSpPr>
          <p:cNvPr id="12" name="Rectangle 2"/>
          <p:cNvSpPr txBox="1">
            <a:spLocks/>
          </p:cNvSpPr>
          <p:nvPr/>
        </p:nvSpPr>
        <p:spPr bwMode="auto">
          <a:xfrm>
            <a:off x="182563" y="1143000"/>
            <a:ext cx="9418637" cy="5029200"/>
          </a:xfrm>
          <a:prstGeom prst="rect">
            <a:avLst/>
          </a:prstGeom>
          <a:noFill/>
          <a:ln>
            <a:miter lim="800000"/>
            <a:headEnd/>
            <a:tailEnd/>
          </a:ln>
        </p:spPr>
        <p:txBody>
          <a:bodyPr/>
          <a:lstStyle/>
          <a:p>
            <a:pPr marL="720725" marR="0" lvl="2" indent="-22860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rgbClr val="004538"/>
              </a:solidFill>
              <a:effectLst/>
              <a:uLnTx/>
              <a:uFillTx/>
              <a:latin typeface="+mn-lt"/>
              <a:ea typeface="+mn-ea"/>
              <a:cs typeface="+mn-cs"/>
            </a:endParaRPr>
          </a:p>
          <a:p>
            <a:pPr marL="1143000" marR="0" lvl="2" indent="-22860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143000" marR="0" lvl="2" indent="-2286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de-DE"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p:spPr>
      </p:sp>
      <p:sp>
        <p:nvSpPr>
          <p:cNvPr id="35843" name="Notizenplatzhalter 2"/>
          <p:cNvSpPr>
            <a:spLocks noGrp="1"/>
          </p:cNvSpPr>
          <p:nvPr>
            <p:ph type="body" idx="1"/>
          </p:nvPr>
        </p:nvSpPr>
        <p:spPr bwMode="auto">
          <a:xfrm>
            <a:off x="396274" y="4416426"/>
            <a:ext cx="6217852" cy="4183063"/>
          </a:xfrm>
          <a:noFill/>
        </p:spPr>
        <p:txBody>
          <a:bodyPr wrap="square" numCol="1" anchor="t" anchorCtr="0" compatLnSpc="1">
            <a:prstTxWarp prst="textNoShape">
              <a:avLst/>
            </a:prstTxWarp>
          </a:bodyPr>
          <a:lstStyle/>
          <a:p>
            <a:pPr>
              <a:buFontTx/>
              <a:buChar char="-"/>
            </a:pPr>
            <a:endParaRPr lang="de-DE" sz="1000" baseline="0" dirty="0" smtClean="0"/>
          </a:p>
          <a:p>
            <a:r>
              <a:rPr lang="en-US" sz="1000" kern="1200" dirty="0" smtClean="0">
                <a:solidFill>
                  <a:schemeClr val="tx1"/>
                </a:solidFill>
                <a:latin typeface="Calibri"/>
                <a:ea typeface="+mn-ea"/>
                <a:cs typeface="+mn-cs"/>
              </a:rPr>
              <a:t>The suggested simplified </a:t>
            </a:r>
            <a:r>
              <a:rPr lang="en-US" sz="1000" kern="1200" dirty="0" err="1" smtClean="0">
                <a:solidFill>
                  <a:schemeClr val="tx1"/>
                </a:solidFill>
                <a:latin typeface="Calibri"/>
                <a:ea typeface="+mn-ea"/>
                <a:cs typeface="+mn-cs"/>
              </a:rPr>
              <a:t>PoA</a:t>
            </a:r>
            <a:r>
              <a:rPr lang="en-US" sz="1000" kern="1200" dirty="0" smtClean="0">
                <a:solidFill>
                  <a:schemeClr val="tx1"/>
                </a:solidFill>
                <a:latin typeface="Calibri"/>
                <a:ea typeface="+mn-ea"/>
                <a:cs typeface="+mn-cs"/>
              </a:rPr>
              <a:t> regulation for micro-scale activities would have the following main features (see figure 9):</a:t>
            </a:r>
            <a:endParaRPr lang="de-DE" sz="1000" kern="1200" dirty="0" smtClean="0">
              <a:solidFill>
                <a:schemeClr val="tx1"/>
              </a:solidFill>
              <a:latin typeface="Calibri"/>
              <a:ea typeface="+mn-ea"/>
              <a:cs typeface="+mn-cs"/>
            </a:endParaRPr>
          </a:p>
          <a:p>
            <a:pPr lvl="0"/>
            <a:r>
              <a:rPr lang="en-US" sz="1000" b="1" kern="1200" dirty="0" smtClean="0">
                <a:solidFill>
                  <a:schemeClr val="tx1"/>
                </a:solidFill>
                <a:latin typeface="Calibri"/>
                <a:ea typeface="+mn-ea"/>
                <a:cs typeface="+mn-cs"/>
              </a:rPr>
              <a:t>Fast-track inclusion of underlying units by CME. </a:t>
            </a:r>
            <a:r>
              <a:rPr lang="en-GB" sz="1000" kern="1200" dirty="0" smtClean="0">
                <a:solidFill>
                  <a:schemeClr val="tx1"/>
                </a:solidFill>
                <a:latin typeface="Calibri"/>
                <a:ea typeface="+mn-ea"/>
                <a:cs typeface="+mn-cs"/>
              </a:rPr>
              <a:t>The fast-track procedure would consist in inclusion of underlying micro-scale units directly by CME in accordance with the eligibility criteria to be defined in the registered </a:t>
            </a:r>
            <a:r>
              <a:rPr lang="en-GB" sz="1000" kern="1200" dirty="0" err="1" smtClean="0">
                <a:solidFill>
                  <a:schemeClr val="tx1"/>
                </a:solidFill>
                <a:latin typeface="Calibri"/>
                <a:ea typeface="+mn-ea"/>
                <a:cs typeface="+mn-cs"/>
              </a:rPr>
              <a:t>PoA</a:t>
            </a:r>
            <a:r>
              <a:rPr lang="en-GB" sz="1000" kern="1200" dirty="0" smtClean="0">
                <a:solidFill>
                  <a:schemeClr val="tx1"/>
                </a:solidFill>
                <a:latin typeface="Calibri"/>
                <a:ea typeface="+mn-ea"/>
                <a:cs typeface="+mn-cs"/>
              </a:rPr>
              <a:t>-DD and in compliance with the </a:t>
            </a:r>
            <a:r>
              <a:rPr lang="en-GB" sz="1000" kern="1200" dirty="0" err="1" smtClean="0">
                <a:solidFill>
                  <a:schemeClr val="tx1"/>
                </a:solidFill>
                <a:latin typeface="Calibri"/>
                <a:ea typeface="+mn-ea"/>
                <a:cs typeface="+mn-cs"/>
              </a:rPr>
              <a:t>additionality</a:t>
            </a:r>
            <a:r>
              <a:rPr lang="en-GB" sz="1000" kern="1200" dirty="0" smtClean="0">
                <a:solidFill>
                  <a:schemeClr val="tx1"/>
                </a:solidFill>
                <a:latin typeface="Calibri"/>
                <a:ea typeface="+mn-ea"/>
                <a:cs typeface="+mn-cs"/>
              </a:rPr>
              <a:t> requirements for micro-scale CDM projects. The validation of inclusion by DOE would not be required given that both the capacity of the CME to manage the </a:t>
            </a:r>
            <a:r>
              <a:rPr lang="en-GB" sz="1000" kern="1200" dirty="0" err="1" smtClean="0">
                <a:solidFill>
                  <a:schemeClr val="tx1"/>
                </a:solidFill>
                <a:latin typeface="Calibri"/>
                <a:ea typeface="+mn-ea"/>
                <a:cs typeface="+mn-cs"/>
              </a:rPr>
              <a:t>PoA</a:t>
            </a:r>
            <a:r>
              <a:rPr lang="en-GB" sz="1000" kern="1200" dirty="0" smtClean="0">
                <a:solidFill>
                  <a:schemeClr val="tx1"/>
                </a:solidFill>
                <a:latin typeface="Calibri"/>
                <a:ea typeface="+mn-ea"/>
                <a:cs typeface="+mn-cs"/>
              </a:rPr>
              <a:t> and the eligibility criteria for inclusion are covered by the current scope of validation. </a:t>
            </a:r>
            <a:endParaRPr lang="de-DE" sz="1000" kern="1200" dirty="0" smtClean="0">
              <a:solidFill>
                <a:schemeClr val="tx1"/>
              </a:solidFill>
              <a:latin typeface="Calibri"/>
              <a:ea typeface="+mn-ea"/>
              <a:cs typeface="+mn-cs"/>
            </a:endParaRPr>
          </a:p>
          <a:p>
            <a:pPr lvl="0"/>
            <a:r>
              <a:rPr lang="en-GB" sz="1000" b="1" kern="1200" dirty="0" smtClean="0">
                <a:solidFill>
                  <a:schemeClr val="tx1"/>
                </a:solidFill>
                <a:latin typeface="Calibri"/>
                <a:ea typeface="+mn-ea"/>
                <a:cs typeface="+mn-cs"/>
              </a:rPr>
              <a:t>Simplified monitoring approach</a:t>
            </a:r>
            <a:r>
              <a:rPr lang="en-GB" sz="1000" kern="1200" dirty="0" smtClean="0">
                <a:solidFill>
                  <a:schemeClr val="tx1"/>
                </a:solidFill>
                <a:latin typeface="Calibri"/>
                <a:ea typeface="+mn-ea"/>
                <a:cs typeface="+mn-cs"/>
              </a:rPr>
              <a:t> that would be based on (</a:t>
            </a:r>
            <a:r>
              <a:rPr lang="en-GB" sz="1000" kern="1200" dirty="0" err="1" smtClean="0">
                <a:solidFill>
                  <a:schemeClr val="tx1"/>
                </a:solidFill>
                <a:latin typeface="Calibri"/>
                <a:ea typeface="+mn-ea"/>
                <a:cs typeface="+mn-cs"/>
              </a:rPr>
              <a:t>i</a:t>
            </a:r>
            <a:r>
              <a:rPr lang="en-GB" sz="1000" kern="1200" dirty="0" smtClean="0">
                <a:solidFill>
                  <a:schemeClr val="tx1"/>
                </a:solidFill>
                <a:latin typeface="Calibri"/>
                <a:ea typeface="+mn-ea"/>
                <a:cs typeface="+mn-cs"/>
              </a:rPr>
              <a:t>) </a:t>
            </a:r>
            <a:r>
              <a:rPr lang="en-US" sz="1000" kern="1200" dirty="0" smtClean="0">
                <a:solidFill>
                  <a:schemeClr val="tx1"/>
                </a:solidFill>
                <a:latin typeface="Calibri"/>
                <a:ea typeface="+mn-ea"/>
                <a:cs typeface="+mn-cs"/>
              </a:rPr>
              <a:t>sampling of the total stock of underlying units at the time of the monitoring and verification, or (ii) changes in</a:t>
            </a:r>
            <a:r>
              <a:rPr lang="en-GB" sz="1000" kern="1200" dirty="0" smtClean="0">
                <a:solidFill>
                  <a:schemeClr val="tx1"/>
                </a:solidFill>
                <a:latin typeface="Calibri"/>
                <a:ea typeface="+mn-ea"/>
                <a:cs typeface="+mn-cs"/>
              </a:rPr>
              <a:t> market penetration rates. </a:t>
            </a:r>
            <a:endParaRPr lang="de-DE" sz="1000" kern="1200" dirty="0" smtClean="0">
              <a:solidFill>
                <a:schemeClr val="tx1"/>
              </a:solidFill>
              <a:latin typeface="Calibri"/>
              <a:ea typeface="+mn-ea"/>
              <a:cs typeface="+mn-cs"/>
            </a:endParaRPr>
          </a:p>
          <a:p>
            <a:r>
              <a:rPr lang="en-GB" sz="1000" b="1" kern="1200" dirty="0" smtClean="0">
                <a:solidFill>
                  <a:schemeClr val="tx1"/>
                </a:solidFill>
                <a:latin typeface="Calibri"/>
                <a:ea typeface="+mn-ea"/>
                <a:cs typeface="+mn-cs"/>
              </a:rPr>
              <a:t>Verification</a:t>
            </a:r>
            <a:r>
              <a:rPr lang="en-GB" sz="1000" kern="1200" dirty="0" smtClean="0">
                <a:solidFill>
                  <a:schemeClr val="tx1"/>
                </a:solidFill>
                <a:latin typeface="Calibri"/>
                <a:ea typeface="+mn-ea"/>
                <a:cs typeface="+mn-cs"/>
              </a:rPr>
              <a:t> would encompass a review of inclusion of individual underlying units in </a:t>
            </a:r>
            <a:r>
              <a:rPr lang="en-GB" sz="1000" kern="1200" dirty="0" err="1" smtClean="0">
                <a:solidFill>
                  <a:schemeClr val="tx1"/>
                </a:solidFill>
                <a:latin typeface="Calibri"/>
                <a:ea typeface="+mn-ea"/>
                <a:cs typeface="+mn-cs"/>
              </a:rPr>
              <a:t>PoA</a:t>
            </a:r>
            <a:r>
              <a:rPr lang="en-GB" sz="1000" kern="1200" dirty="0" smtClean="0">
                <a:solidFill>
                  <a:schemeClr val="tx1"/>
                </a:solidFill>
                <a:latin typeface="Calibri"/>
                <a:ea typeface="+mn-ea"/>
                <a:cs typeface="+mn-cs"/>
              </a:rPr>
              <a:t> by a DOE and the verification of ERs.</a:t>
            </a:r>
          </a:p>
          <a:p>
            <a:endParaRPr lang="en-GB" sz="1000" kern="1200" baseline="0" dirty="0" smtClean="0">
              <a:solidFill>
                <a:schemeClr val="tx1"/>
              </a:solidFill>
              <a:latin typeface="Calibri"/>
              <a:ea typeface="+mn-ea"/>
              <a:cs typeface="+mn-cs"/>
            </a:endParaRPr>
          </a:p>
          <a:p>
            <a:pPr marL="0" marR="0" indent="0" algn="l" defTabSz="1017588" rtl="0" eaLnBrk="0" fontAlgn="base" latinLnBrk="0" hangingPunct="0">
              <a:lnSpc>
                <a:spcPct val="100000"/>
              </a:lnSpc>
              <a:spcBef>
                <a:spcPct val="30000"/>
              </a:spcBef>
              <a:spcAft>
                <a:spcPct val="0"/>
              </a:spcAft>
              <a:buClrTx/>
              <a:buSzTx/>
              <a:buFontTx/>
              <a:buNone/>
              <a:tabLst/>
              <a:defRPr/>
            </a:pPr>
            <a:r>
              <a:rPr lang="en-GB" sz="1000" kern="1200" dirty="0" smtClean="0">
                <a:solidFill>
                  <a:schemeClr val="tx1"/>
                </a:solidFill>
                <a:latin typeface="Calibri"/>
                <a:ea typeface="+mn-ea"/>
                <a:cs typeface="+mn-cs"/>
              </a:rPr>
              <a:t>Firstly, the registration procedures for </a:t>
            </a:r>
            <a:r>
              <a:rPr lang="en-GB" sz="1000" kern="1200" dirty="0" err="1" smtClean="0">
                <a:solidFill>
                  <a:schemeClr val="tx1"/>
                </a:solidFill>
                <a:latin typeface="Calibri"/>
                <a:ea typeface="+mn-ea"/>
                <a:cs typeface="+mn-cs"/>
              </a:rPr>
              <a:t>PoA</a:t>
            </a:r>
            <a:r>
              <a:rPr lang="en-GB" sz="1000" kern="1200" dirty="0" smtClean="0">
                <a:solidFill>
                  <a:schemeClr val="tx1"/>
                </a:solidFill>
                <a:latin typeface="Calibri"/>
                <a:ea typeface="+mn-ea"/>
                <a:cs typeface="+mn-cs"/>
              </a:rPr>
              <a:t> with underlying micro-scale activities should be implemented on </a:t>
            </a:r>
            <a:r>
              <a:rPr lang="en-US" sz="1000" kern="1200" dirty="0" smtClean="0">
                <a:solidFill>
                  <a:schemeClr val="tx1"/>
                </a:solidFill>
                <a:latin typeface="Calibri"/>
                <a:ea typeface="+mn-ea"/>
                <a:cs typeface="+mn-cs"/>
              </a:rPr>
              <a:t>the basis of </a:t>
            </a:r>
            <a:r>
              <a:rPr lang="en-US" sz="1000" kern="1200" dirty="0" err="1" smtClean="0">
                <a:solidFill>
                  <a:schemeClr val="tx1"/>
                </a:solidFill>
                <a:latin typeface="Calibri"/>
                <a:ea typeface="+mn-ea"/>
                <a:cs typeface="+mn-cs"/>
              </a:rPr>
              <a:t>PoA</a:t>
            </a:r>
            <a:r>
              <a:rPr lang="en-US" sz="1000" kern="1200" dirty="0" smtClean="0">
                <a:solidFill>
                  <a:schemeClr val="tx1"/>
                </a:solidFill>
                <a:latin typeface="Calibri"/>
                <a:ea typeface="+mn-ea"/>
                <a:cs typeface="+mn-cs"/>
              </a:rPr>
              <a:t>-DDs not requiring separate CPA-DDs (stages B’ &amp; C’ on figure 10)  and not requiring the inclusion of CPAs over time as a procedural step prior to verification. The </a:t>
            </a:r>
            <a:r>
              <a:rPr lang="en-US" sz="1000" kern="1200" dirty="0" err="1" smtClean="0">
                <a:solidFill>
                  <a:schemeClr val="tx1"/>
                </a:solidFill>
                <a:latin typeface="Calibri"/>
                <a:ea typeface="+mn-ea"/>
                <a:cs typeface="+mn-cs"/>
              </a:rPr>
              <a:t>PoA</a:t>
            </a:r>
            <a:r>
              <a:rPr lang="en-US" sz="1000" kern="1200" dirty="0" smtClean="0">
                <a:solidFill>
                  <a:schemeClr val="tx1"/>
                </a:solidFill>
                <a:latin typeface="Calibri"/>
                <a:ea typeface="+mn-ea"/>
                <a:cs typeface="+mn-cs"/>
              </a:rPr>
              <a:t>-DD would define the eligible types of activities under the </a:t>
            </a:r>
            <a:r>
              <a:rPr lang="en-US" sz="1000" kern="1200" dirty="0" err="1" smtClean="0">
                <a:solidFill>
                  <a:schemeClr val="tx1"/>
                </a:solidFill>
                <a:latin typeface="Calibri"/>
                <a:ea typeface="+mn-ea"/>
                <a:cs typeface="+mn-cs"/>
              </a:rPr>
              <a:t>PoA</a:t>
            </a:r>
            <a:r>
              <a:rPr lang="en-US" sz="1000" kern="1200" dirty="0" smtClean="0">
                <a:solidFill>
                  <a:schemeClr val="tx1"/>
                </a:solidFill>
                <a:latin typeface="Calibri"/>
                <a:ea typeface="+mn-ea"/>
                <a:cs typeface="+mn-cs"/>
              </a:rPr>
              <a:t> that can be added directly by the CME. In addition, the </a:t>
            </a:r>
            <a:r>
              <a:rPr lang="en-GB" sz="1000" kern="1200" dirty="0" smtClean="0">
                <a:solidFill>
                  <a:schemeClr val="tx1"/>
                </a:solidFill>
                <a:latin typeface="Calibri"/>
                <a:ea typeface="+mn-ea"/>
                <a:cs typeface="+mn-cs"/>
              </a:rPr>
              <a:t>the micro-scale </a:t>
            </a:r>
            <a:r>
              <a:rPr lang="en-GB" sz="1000" kern="1200" dirty="0" err="1" smtClean="0">
                <a:solidFill>
                  <a:schemeClr val="tx1"/>
                </a:solidFill>
                <a:latin typeface="Calibri"/>
                <a:ea typeface="+mn-ea"/>
                <a:cs typeface="+mn-cs"/>
              </a:rPr>
              <a:t>additionality</a:t>
            </a:r>
            <a:r>
              <a:rPr lang="en-GB" sz="1000" kern="1200" dirty="0" smtClean="0">
                <a:solidFill>
                  <a:schemeClr val="tx1"/>
                </a:solidFill>
                <a:latin typeface="Calibri"/>
                <a:ea typeface="+mn-ea"/>
                <a:cs typeface="+mn-cs"/>
              </a:rPr>
              <a:t> guideline would have to include the reference to underlying units and not to CPAs and the activity specific thresholds would have to be revised accordingly.</a:t>
            </a:r>
            <a:endParaRPr lang="de-DE" sz="1000" kern="1200" dirty="0" smtClean="0">
              <a:solidFill>
                <a:schemeClr val="tx1"/>
              </a:solidFill>
              <a:latin typeface="Calibri"/>
              <a:ea typeface="+mn-ea"/>
              <a:cs typeface="+mn-cs"/>
            </a:endParaRPr>
          </a:p>
          <a:p>
            <a:endParaRPr lang="de-DE" sz="1000" kern="1200" baseline="0" dirty="0" smtClean="0">
              <a:solidFill>
                <a:schemeClr val="tx1"/>
              </a:solidFill>
              <a:latin typeface="Calibri"/>
              <a:ea typeface="+mn-ea"/>
              <a:cs typeface="+mn-cs"/>
            </a:endParaRPr>
          </a:p>
          <a:p>
            <a:pPr marL="0" marR="0" indent="0" algn="l" defTabSz="1017588" rtl="0" eaLnBrk="0" fontAlgn="base" latinLnBrk="0" hangingPunct="0">
              <a:lnSpc>
                <a:spcPct val="100000"/>
              </a:lnSpc>
              <a:spcBef>
                <a:spcPct val="30000"/>
              </a:spcBef>
              <a:spcAft>
                <a:spcPct val="0"/>
              </a:spcAft>
              <a:buClrTx/>
              <a:buSzTx/>
              <a:buFontTx/>
              <a:buNone/>
              <a:tabLst/>
              <a:defRPr/>
            </a:pPr>
            <a:r>
              <a:rPr lang="en-GB" sz="1000" kern="1200" dirty="0" smtClean="0">
                <a:solidFill>
                  <a:schemeClr val="tx1"/>
                </a:solidFill>
                <a:latin typeface="Calibri"/>
                <a:ea typeface="+mn-ea"/>
                <a:cs typeface="+mn-cs"/>
              </a:rPr>
              <a:t>The CME would have the authority to include underlying units into the programme and the responsibility to ensure the quality of the monitoring.   Would have to monitor on a regular </a:t>
            </a:r>
            <a:r>
              <a:rPr lang="en-GB" sz="1000" dirty="0" smtClean="0"/>
              <a:t>basis </a:t>
            </a:r>
            <a:r>
              <a:rPr lang="en-GB" sz="1000" kern="1200" dirty="0" smtClean="0">
                <a:solidFill>
                  <a:schemeClr val="tx1"/>
                </a:solidFill>
                <a:latin typeface="Calibri"/>
                <a:ea typeface="+mn-ea"/>
                <a:cs typeface="+mn-cs"/>
              </a:rPr>
              <a:t>The CME would take a greater share of liability for misstatements and erroneous inclusion. At the same time, the fast-track inclusion would make the inclusion substantially faster and reduce transaction costs for the CME. Finally, to ensure the integrity of the process, the DOE would verify the eligibility of inclusion during the verification stage (stage E’). Only the emission reductions from the eligible underlying units would be verified. </a:t>
            </a:r>
            <a:endParaRPr lang="de-DE" sz="1000" kern="1200" dirty="0" smtClean="0">
              <a:solidFill>
                <a:schemeClr val="tx1"/>
              </a:solidFill>
              <a:latin typeface="Calibri"/>
              <a:ea typeface="+mn-ea"/>
              <a:cs typeface="+mn-cs"/>
            </a:endParaRPr>
          </a:p>
          <a:p>
            <a:endParaRPr lang="de-DE" sz="1000" baseline="0" dirty="0" smtClean="0"/>
          </a:p>
        </p:txBody>
      </p:sp>
      <p:sp>
        <p:nvSpPr>
          <p:cNvPr id="4" name="Foliennummernplatzhalter 3"/>
          <p:cNvSpPr>
            <a:spLocks noGrp="1"/>
          </p:cNvSpPr>
          <p:nvPr>
            <p:ph type="sldNum" sz="quarter" idx="5"/>
          </p:nvPr>
        </p:nvSpPr>
        <p:spPr/>
        <p:txBody>
          <a:bodyPr/>
          <a:lstStyle/>
          <a:p>
            <a:pPr>
              <a:defRPr/>
            </a:pPr>
            <a:fld id="{5D3145D2-6215-4395-B309-648E541070B1}" type="slidenum">
              <a:rPr lang="en-US" smtClean="0"/>
              <a:pPr>
                <a:defRPr/>
              </a:pPr>
              <a:t>5</a:t>
            </a:fld>
            <a:endParaRPr lang="en-US" dirty="0"/>
          </a:p>
        </p:txBody>
      </p:sp>
      <p:sp>
        <p:nvSpPr>
          <p:cNvPr id="12" name="Rectangle 2"/>
          <p:cNvSpPr txBox="1">
            <a:spLocks/>
          </p:cNvSpPr>
          <p:nvPr/>
        </p:nvSpPr>
        <p:spPr bwMode="auto">
          <a:xfrm>
            <a:off x="182563" y="1143000"/>
            <a:ext cx="9418637" cy="5029200"/>
          </a:xfrm>
          <a:prstGeom prst="rect">
            <a:avLst/>
          </a:prstGeom>
          <a:noFill/>
          <a:ln>
            <a:miter lim="800000"/>
            <a:headEnd/>
            <a:tailEnd/>
          </a:ln>
        </p:spPr>
        <p:txBody>
          <a:bodyPr/>
          <a:lstStyle/>
          <a:p>
            <a:pPr marL="720725" marR="0" lvl="2" indent="-22860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rgbClr val="004538"/>
              </a:solidFill>
              <a:effectLst/>
              <a:uLnTx/>
              <a:uFillTx/>
              <a:latin typeface="+mn-lt"/>
              <a:ea typeface="+mn-ea"/>
              <a:cs typeface="+mn-cs"/>
            </a:endParaRPr>
          </a:p>
          <a:p>
            <a:pPr marL="1143000" marR="0" lvl="2" indent="-228600" algn="l" defTabSz="1017588" rtl="0" eaLnBrk="1" fontAlgn="auto" latinLnBrk="0" hangingPunct="1">
              <a:lnSpc>
                <a:spcPct val="100000"/>
              </a:lnSpc>
              <a:spcBef>
                <a:spcPct val="20000"/>
              </a:spcBef>
              <a:spcAft>
                <a:spcPts val="0"/>
              </a:spcAft>
              <a:buClr>
                <a:srgbClr val="E46C0A"/>
              </a:buClr>
              <a:buSzTx/>
              <a:buFont typeface="Arial" charset="0"/>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143000" marR="0" lvl="2" indent="-2286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1017588" rtl="0" eaLnBrk="1" fontAlgn="auto" latinLnBrk="0" hangingPunct="1">
              <a:lnSpc>
                <a:spcPct val="100000"/>
              </a:lnSpc>
              <a:spcBef>
                <a:spcPct val="20000"/>
              </a:spcBef>
              <a:spcAft>
                <a:spcPts val="0"/>
              </a:spcAft>
              <a:buClr>
                <a:srgbClr val="E46C0A"/>
              </a:buClr>
              <a:buSzTx/>
              <a:buFont typeface="Arial" pitchFamily="34" charset="0"/>
              <a:buChar char="•"/>
              <a:tabLst/>
              <a:defRPr/>
            </a:pPr>
            <a:endParaRPr kumimoji="0" lang="de-DE"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Datumsplatzhalter 3"/>
          <p:cNvSpPr>
            <a:spLocks noGrp="1"/>
          </p:cNvSpPr>
          <p:nvPr>
            <p:ph type="dt" idx="10"/>
          </p:nvPr>
        </p:nvSpPr>
        <p:spPr/>
        <p:txBody>
          <a:bodyPr/>
          <a:lstStyle/>
          <a:p>
            <a:pPr>
              <a:defRPr/>
            </a:pPr>
            <a:r>
              <a:rPr lang="en-US" dirty="0" smtClean="0"/>
              <a:t>18/03/2012</a:t>
            </a:r>
          </a:p>
          <a:p>
            <a:pPr>
              <a:defRPr/>
            </a:pPr>
            <a:endParaRPr lang="en-US" dirty="0"/>
          </a:p>
        </p:txBody>
      </p:sp>
      <p:sp>
        <p:nvSpPr>
          <p:cNvPr id="5" name="Foliennummernplatzhalter 4"/>
          <p:cNvSpPr>
            <a:spLocks noGrp="1"/>
          </p:cNvSpPr>
          <p:nvPr>
            <p:ph type="sldNum" sz="quarter" idx="11"/>
          </p:nvPr>
        </p:nvSpPr>
        <p:spPr/>
        <p:txBody>
          <a:bodyPr/>
          <a:lstStyle/>
          <a:p>
            <a:pPr>
              <a:defRPr/>
            </a:pPr>
            <a:r>
              <a:rPr lang="en-US" smtClean="0"/>
              <a:t>‹Nr.›</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sz="1400" dirty="0" smtClean="0"/>
              <a:t>Need to expand to agriculture, forestry and transport</a:t>
            </a:r>
          </a:p>
          <a:p>
            <a:r>
              <a:rPr lang="en-US" sz="1400" dirty="0" smtClean="0"/>
              <a:t>. However may need a different framework. In considering new frameworks for complex sectors such as transport, need to consider:</a:t>
            </a:r>
          </a:p>
          <a:p>
            <a:r>
              <a:rPr lang="en-US" dirty="0" smtClean="0"/>
              <a:t>How can policy driven CDM projects be monitored? </a:t>
            </a:r>
          </a:p>
          <a:p>
            <a:r>
              <a:rPr lang="en-US" dirty="0" smtClean="0"/>
              <a:t>    Critical element will be : 1) to determine how to translate policy measures into mitigation impact (in CO2eq) ; 2) to ensure there is no cherry picking through opt outs of compliance with policies. </a:t>
            </a:r>
          </a:p>
          <a:p>
            <a:r>
              <a:rPr lang="en-US" dirty="0" smtClean="0"/>
              <a:t> Under crediting for policy driven activities, what measures can be taken to </a:t>
            </a:r>
            <a:r>
              <a:rPr lang="en-US" dirty="0" err="1" smtClean="0"/>
              <a:t>incentivise</a:t>
            </a:r>
            <a:r>
              <a:rPr lang="en-US" dirty="0" smtClean="0"/>
              <a:t> private sector participation?</a:t>
            </a:r>
          </a:p>
          <a:p>
            <a:endParaRPr lang="de-DE" dirty="0"/>
          </a:p>
        </p:txBody>
      </p:sp>
      <p:sp>
        <p:nvSpPr>
          <p:cNvPr id="4" name="Datumsplatzhalter 3"/>
          <p:cNvSpPr>
            <a:spLocks noGrp="1"/>
          </p:cNvSpPr>
          <p:nvPr>
            <p:ph type="dt" idx="10"/>
          </p:nvPr>
        </p:nvSpPr>
        <p:spPr/>
        <p:txBody>
          <a:bodyPr/>
          <a:lstStyle/>
          <a:p>
            <a:pPr>
              <a:defRPr/>
            </a:pPr>
            <a:r>
              <a:rPr lang="en-US" dirty="0" smtClean="0"/>
              <a:t>18/03/2012</a:t>
            </a:r>
          </a:p>
          <a:p>
            <a:pPr>
              <a:defRPr/>
            </a:pPr>
            <a:endParaRPr lang="en-US" dirty="0"/>
          </a:p>
        </p:txBody>
      </p:sp>
      <p:sp>
        <p:nvSpPr>
          <p:cNvPr id="5" name="Foliennummernplatzhalter 4"/>
          <p:cNvSpPr>
            <a:spLocks noGrp="1"/>
          </p:cNvSpPr>
          <p:nvPr>
            <p:ph type="sldNum" sz="quarter" idx="11"/>
          </p:nvPr>
        </p:nvSpPr>
        <p:spPr/>
        <p:txBody>
          <a:bodyPr/>
          <a:lstStyle/>
          <a:p>
            <a:pPr>
              <a:defRPr/>
            </a:pPr>
            <a:r>
              <a:rPr lang="en-US" smtClean="0"/>
              <a:t>‹Nr.›</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p:cNvSpPr>
          <p:nvPr>
            <p:ph type="dt" idx="1"/>
          </p:nvPr>
        </p:nvSpPr>
        <p:spPr>
          <a:ln/>
        </p:spPr>
        <p:txBody>
          <a:bodyPr/>
          <a:lstStyle/>
          <a:p>
            <a:pPr>
              <a:defRPr/>
            </a:pPr>
            <a:r>
              <a:rPr lang="en-US" dirty="0" smtClean="0"/>
              <a:t>18/03/2012</a:t>
            </a:r>
            <a:endParaRPr lang="en-US" dirty="0"/>
          </a:p>
        </p:txBody>
      </p:sp>
      <p:sp>
        <p:nvSpPr>
          <p:cNvPr id="9" name="Rectangle 7"/>
          <p:cNvSpPr>
            <a:spLocks noGrp="1"/>
          </p:cNvSpPr>
          <p:nvPr>
            <p:ph type="sldNum" sz="quarter" idx="5"/>
          </p:nvPr>
        </p:nvSpPr>
        <p:spPr>
          <a:ln/>
        </p:spPr>
        <p:txBody>
          <a:bodyPr/>
          <a:lstStyle/>
          <a:p>
            <a:pPr>
              <a:defRPr/>
            </a:pPr>
            <a:r>
              <a:rPr lang="en-US"/>
              <a:t>‹Nr.›</a:t>
            </a:r>
          </a:p>
        </p:txBody>
      </p:sp>
      <p:sp>
        <p:nvSpPr>
          <p:cNvPr id="4" name="Rectangle 2"/>
          <p:cNvSpPr>
            <a:spLocks noGrp="1" noRot="1" noChangeAspect="1" noTextEdit="1"/>
          </p:cNvSpPr>
          <p:nvPr>
            <p:ph type="sldImg"/>
          </p:nvPr>
        </p:nvSpPr>
        <p:spPr>
          <a:ln/>
        </p:spPr>
      </p:sp>
      <p:sp>
        <p:nvSpPr>
          <p:cNvPr id="5" name="Rectangle 3"/>
          <p:cNvSpPr>
            <a:spLocks noGrp="1"/>
          </p:cNvSpPr>
          <p:nvPr>
            <p:ph type="body" idx="1"/>
          </p:nvPr>
        </p:nvSpPr>
        <p:spPr/>
        <p:txBody>
          <a:bodyPr/>
          <a:lstStyle/>
          <a:p>
            <a:endParaRPr lang="en-US" sz="1400" dirty="0"/>
          </a:p>
          <a:p>
            <a:r>
              <a:rPr lang="de-DE" dirty="0" smtClean="0"/>
              <a:t>Covergence opinion</a:t>
            </a:r>
            <a:endParaRPr lang="de-DE" dirty="0"/>
          </a:p>
        </p:txBody>
      </p:sp>
      <p:sp>
        <p:nvSpPr>
          <p:cNvPr id="2" name="Text Box 4"/>
          <p:cNvSpPr txBox="1">
            <a:spLocks noGrp="1"/>
          </p:cNvSpPr>
          <p:nvPr/>
        </p:nvSpPr>
        <p:spPr bwMode="auto">
          <a:xfrm>
            <a:off x="3970938" y="8829675"/>
            <a:ext cx="3037840" cy="465138"/>
          </a:xfrm>
          <a:prstGeom prst="rect">
            <a:avLst/>
          </a:prstGeom>
          <a:noFill/>
          <a:ln w="9525">
            <a:noFill/>
            <a:miter lim="800000"/>
            <a:headEnd/>
            <a:tailEnd/>
          </a:ln>
        </p:spPr>
        <p:txBody>
          <a:bodyPr lIns="92446" tIns="46224" rIns="92446" bIns="46224" anchor="b"/>
          <a:lstStyle/>
          <a:p>
            <a:pPr algn="r" defTabSz="1018824">
              <a:defRPr/>
            </a:pPr>
            <a:r>
              <a:rPr lang="en-US" sz="1200"/>
              <a:t>4</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r>
              <a:rPr lang="en-US" dirty="0" smtClean="0"/>
              <a:t>18/03/2012</a:t>
            </a:r>
          </a:p>
          <a:p>
            <a:pPr>
              <a:defRPr/>
            </a:pPr>
            <a:endParaRPr lang="en-US" dirty="0"/>
          </a:p>
        </p:txBody>
      </p:sp>
      <p:sp>
        <p:nvSpPr>
          <p:cNvPr id="5" name="Slide Number Placeholder 4"/>
          <p:cNvSpPr>
            <a:spLocks noGrp="1"/>
          </p:cNvSpPr>
          <p:nvPr>
            <p:ph type="sldNum" sz="quarter" idx="11"/>
          </p:nvPr>
        </p:nvSpPr>
        <p:spPr/>
        <p:txBody>
          <a:bodyPr/>
          <a:lstStyle/>
          <a:p>
            <a:pPr>
              <a:defRPr/>
            </a:pPr>
            <a:r>
              <a:rPr lang="en-US" smtClean="0"/>
              <a:t>‹Nr.›</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oliennummernplatzhalter 6"/>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oliennummernplatzhalter 2"/>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oliennummernplatzhalter 6"/>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oliennummernplatzhalter 2"/>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thStakeholderconsultationSlides">
    <p:spTree>
      <p:nvGrpSpPr>
        <p:cNvPr id="1" name=""/>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transition spd="slow"/>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spd="slow"/>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spd="slow"/>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slow"/>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transition spd="slow"/>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spd="slow"/>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slow"/>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slow"/>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oliennummernplatzhalter 6"/>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oliennummernplatzhalter 2"/>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oliennummernplatzhalter 4"/>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oliennummernplatzhalter 3"/>
          <p:cNvSpPr>
            <a:spLocks noGrp="1"/>
          </p:cNvSpPr>
          <p:nvPr>
            <p:ph type="sldNum" sz="quarter" idx="10"/>
          </p:nvPr>
        </p:nvSpPr>
        <p:spPr/>
        <p:txBody>
          <a:bodyPr/>
          <a:lstStyle>
            <a:lvl1pPr>
              <a:defRPr smtClean="0"/>
            </a:lvl1pPr>
          </a:lstStyle>
          <a:p>
            <a:pPr>
              <a:defRPr/>
            </a:pPr>
            <a:r>
              <a:rPr lang="en-US"/>
              <a:t>‹Nr.›</a:t>
            </a:r>
          </a:p>
        </p:txBody>
      </p:sp>
    </p:spTree>
  </p:cSld>
  <p:clrMapOvr>
    <a:masterClrMapping/>
  </p:clrMapOvr>
  <p:transition spd="slow"/>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4063" y="2414588"/>
            <a:ext cx="8550275" cy="166528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08125" y="4403725"/>
            <a:ext cx="7042150" cy="19875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503238" y="1812925"/>
            <a:ext cx="9051925" cy="5130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5338" y="4994275"/>
            <a:ext cx="8548687" cy="1544638"/>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5338" y="3294063"/>
            <a:ext cx="8548687" cy="17002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spd="slow"/>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3238" y="311150"/>
            <a:ext cx="9051925" cy="1295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spd="slow"/>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slow"/>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3238" y="309563"/>
            <a:ext cx="3308350" cy="131762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1812925"/>
            <a:ext cx="9051925" cy="51308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2975" y="533400"/>
            <a:ext cx="2262188" cy="64103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533400"/>
            <a:ext cx="6637337" cy="64103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1675" y="5440363"/>
            <a:ext cx="6035675" cy="642937"/>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1.jpe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ags" Target="../tags/tag5.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ags" Target="../tags/tag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ags" Target="../tags/tag6.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ags" Target="../tags/tag7.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ags" Target="../tags/tag8.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ags" Target="../tags/tag9.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
        <p:nvSpPr>
          <p:cNvPr id="11" name="Line 3"/>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4"/>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8" name="Rectangle 6"/>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Tree>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
        <p:nvSpPr>
          <p:cNvPr id="11" name="Line 3"/>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4"/>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7" name="Rectangle 6"/>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8"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7" name="Rectangle 6"/>
          <p:cNvSpPr>
            <a:spLocks noChangeArrowheads="1"/>
          </p:cNvSpPr>
          <p:nvPr userDrawn="1"/>
        </p:nvSpPr>
        <p:spPr bwMode="auto">
          <a:xfrm>
            <a:off x="703263" y="7086600"/>
            <a:ext cx="8440737"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3079" name="Rectangle 7"/>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
        <p:nvSpPr>
          <p:cNvPr id="9" name="Slide Number Placeholder 8"/>
          <p:cNvSpPr>
            <a:spLocks noGrp="1"/>
          </p:cNvSpPr>
          <p:nvPr>
            <p:ph type="sldNum" sz="quarter" idx="4"/>
          </p:nvPr>
        </p:nvSpPr>
        <p:spPr>
          <a:xfrm>
            <a:off x="3852863" y="7204075"/>
            <a:ext cx="2347912" cy="414338"/>
          </a:xfrm>
          <a:prstGeom prst="rect">
            <a:avLst/>
          </a:prstGeom>
        </p:spPr>
        <p:txBody>
          <a:bodyPr/>
          <a:lstStyle>
            <a:lvl1pPr algn="ctr" defTabSz="1018824" fontAlgn="auto">
              <a:spcBef>
                <a:spcPts val="0"/>
              </a:spcBef>
              <a:spcAft>
                <a:spcPts val="0"/>
              </a:spcAft>
              <a:defRPr sz="2000">
                <a:latin typeface="+mn-lt"/>
                <a:cs typeface="+mn-cs"/>
              </a:defRPr>
            </a:lvl1pPr>
          </a:lstStyle>
          <a:p>
            <a:pPr>
              <a:defRPr/>
            </a:pPr>
            <a:r>
              <a:rPr lang="en-US"/>
              <a:t>‹Nr.›</a:t>
            </a:r>
          </a:p>
        </p:txBody>
      </p:sp>
    </p:spTree>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6"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8"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7" name="Text Box 6"/>
          <p:cNvSpPr txBox="1">
            <a:spLocks noChangeArrowheads="1"/>
          </p:cNvSpPr>
          <p:nvPr userDrawn="1"/>
        </p:nvSpPr>
        <p:spPr bwMode="auto">
          <a:xfrm>
            <a:off x="503238" y="4708525"/>
            <a:ext cx="9051925" cy="303213"/>
          </a:xfrm>
          <a:prstGeom prst="rect">
            <a:avLst/>
          </a:prstGeom>
          <a:solidFill>
            <a:schemeClr val="bg1"/>
          </a:solidFill>
          <a:ln w="9525">
            <a:noFill/>
            <a:miter lim="800000"/>
            <a:headEnd/>
            <a:tailEnd/>
          </a:ln>
        </p:spPr>
        <p:txBody>
          <a:bodyPr lIns="101882" tIns="50941" rIns="101882" bIns="50941" anchor="ctr">
            <a:spAutoFit/>
          </a:bodyPr>
          <a:lstStyle/>
          <a:p>
            <a:pPr algn="ctr" defTabSz="1018824">
              <a:defRPr/>
            </a:pPr>
            <a:endParaRPr lang="en-US" sz="1300" b="1" dirty="0">
              <a:solidFill>
                <a:schemeClr val="bg1"/>
              </a:solidFill>
            </a:endParaRPr>
          </a:p>
        </p:txBody>
      </p:sp>
      <p:sp>
        <p:nvSpPr>
          <p:cNvPr id="9" name="Rectangle 7"/>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4104" name="Rectangle 8"/>
          <p:cNvSpPr>
            <a:spLocks noGrp="1" noChangeArrowheads="1"/>
          </p:cNvSpPr>
          <p:nvPr>
            <p:ph type="title"/>
            <p:custDataLst>
              <p:tags r:id="rId14"/>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
        <p:nvSpPr>
          <p:cNvPr id="10" name="Slide Number Placeholder 9"/>
          <p:cNvSpPr>
            <a:spLocks noGrp="1" noChangeArrowheads="1"/>
          </p:cNvSpPr>
          <p:nvPr>
            <p:ph type="sldNum" sz="quarter" idx="4"/>
            <p:custDataLst>
              <p:tags r:id="rId15"/>
            </p:custDataLst>
          </p:nvPr>
        </p:nvSpPr>
        <p:spPr>
          <a:xfrm>
            <a:off x="4013200" y="7253288"/>
            <a:ext cx="2057400" cy="404812"/>
          </a:xfrm>
          <a:prstGeom prst="rect">
            <a:avLst/>
          </a:prstGeom>
        </p:spPr>
        <p:txBody>
          <a:bodyPr/>
          <a:lstStyle>
            <a:lvl1pPr algn="ctr" defTabSz="1018824" fontAlgn="auto">
              <a:spcBef>
                <a:spcPts val="0"/>
              </a:spcBef>
              <a:spcAft>
                <a:spcPts val="0"/>
              </a:spcAft>
              <a:defRPr sz="2000">
                <a:latin typeface="+mn-lt"/>
                <a:cs typeface="Arial" charset="0"/>
              </a:defRPr>
            </a:lvl1pPr>
          </a:lstStyle>
          <a:p>
            <a:pPr>
              <a:defRPr/>
            </a:pPr>
            <a:r>
              <a:rPr lang="en-US"/>
              <a:t>‹Nr.›</a:t>
            </a:r>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 id="2147484314" r:id="rId12"/>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8"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7" name="Rectangle 6"/>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5127" name="Rectangle 7"/>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0"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8"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7" name="Rectangle 6"/>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6151" name="Rectangle 7"/>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281" r:id="rId1"/>
    <p:sldLayoutId id="2147484282" r:id="rId2"/>
    <p:sldLayoutId id="2147484283" r:id="rId3"/>
    <p:sldLayoutId id="2147484284" r:id="rId4"/>
    <p:sldLayoutId id="2147484285" r:id="rId5"/>
    <p:sldLayoutId id="2147484286" r:id="rId6"/>
    <p:sldLayoutId id="2147484287" r:id="rId7"/>
    <p:sldLayoutId id="2147484288" r:id="rId8"/>
    <p:sldLayoutId id="2147484289" r:id="rId9"/>
    <p:sldLayoutId id="2147484290" r:id="rId10"/>
    <p:sldLayoutId id="2147484291"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7"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7174" name="Rectangle 6"/>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
        <p:nvSpPr>
          <p:cNvPr id="8" name="Slide Number Placeholder 7"/>
          <p:cNvSpPr>
            <a:spLocks noGrp="1"/>
          </p:cNvSpPr>
          <p:nvPr>
            <p:ph type="sldNum" sz="quarter" idx="4"/>
          </p:nvPr>
        </p:nvSpPr>
        <p:spPr>
          <a:xfrm>
            <a:off x="3852863" y="7204075"/>
            <a:ext cx="2347912" cy="414338"/>
          </a:xfrm>
          <a:prstGeom prst="rect">
            <a:avLst/>
          </a:prstGeom>
        </p:spPr>
        <p:txBody>
          <a:bodyPr/>
          <a:lstStyle>
            <a:lvl1pPr algn="ctr" defTabSz="1018824" fontAlgn="auto">
              <a:spcBef>
                <a:spcPts val="0"/>
              </a:spcBef>
              <a:spcAft>
                <a:spcPts val="0"/>
              </a:spcAft>
              <a:defRPr sz="2000">
                <a:solidFill>
                  <a:srgbClr val="004538"/>
                </a:solidFill>
                <a:latin typeface="+mn-lt"/>
                <a:cs typeface="+mn-cs"/>
              </a:defRPr>
            </a:lvl1pPr>
          </a:lstStyle>
          <a:p>
            <a:pPr>
              <a:defRPr/>
            </a:pPr>
            <a:r>
              <a:rPr lang="en-US"/>
              <a:t>‹Nr.›</a:t>
            </a:r>
          </a:p>
        </p:txBody>
      </p:sp>
    </p:spTree>
  </p:cSld>
  <p:clrMap bg1="lt1" tx1="dk1" bg2="lt2" tx2="dk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6" r:id="rId5"/>
    <p:sldLayoutId id="2147484297" r:id="rId6"/>
    <p:sldLayoutId id="2147484298" r:id="rId7"/>
    <p:sldLayoutId id="2147484299" r:id="rId8"/>
    <p:sldLayoutId id="2147484300" r:id="rId9"/>
    <p:sldLayoutId id="2147484301" r:id="rId10"/>
    <p:sldLayoutId id="2147484302"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Line 2"/>
          <p:cNvSpPr>
            <a:spLocks noChangeShapeType="1"/>
          </p:cNvSpPr>
          <p:nvPr/>
        </p:nvSpPr>
        <p:spPr bwMode="auto">
          <a:xfrm>
            <a:off x="685800" y="7010400"/>
            <a:ext cx="8686800" cy="0"/>
          </a:xfrm>
          <a:prstGeom prst="line">
            <a:avLst/>
          </a:prstGeom>
          <a:noFill/>
          <a:ln w="9525">
            <a:solidFill>
              <a:srgbClr val="000000"/>
            </a:solidFill>
            <a:round/>
            <a:headEnd/>
            <a:tailEnd/>
          </a:ln>
        </p:spPr>
        <p:txBody>
          <a:bodyPr wrap="none" anchor="ctr"/>
          <a:lstStyle/>
          <a:p>
            <a:endParaRPr lang="de-DE"/>
          </a:p>
        </p:txBody>
      </p:sp>
      <p:sp>
        <p:nvSpPr>
          <p:cNvPr id="12" name="Line 3"/>
          <p:cNvSpPr>
            <a:spLocks noChangeShapeType="1"/>
          </p:cNvSpPr>
          <p:nvPr/>
        </p:nvSpPr>
        <p:spPr bwMode="auto">
          <a:xfrm>
            <a:off x="685800" y="1066800"/>
            <a:ext cx="8683625" cy="0"/>
          </a:xfrm>
          <a:prstGeom prst="line">
            <a:avLst/>
          </a:prstGeom>
          <a:noFill/>
          <a:ln w="9525">
            <a:solidFill>
              <a:srgbClr val="000000"/>
            </a:solidFill>
            <a:round/>
            <a:headEnd/>
            <a:tailEnd/>
          </a:ln>
        </p:spPr>
        <p:txBody>
          <a:bodyPr wrap="none" anchor="ctr"/>
          <a:lstStyle/>
          <a:p>
            <a:endParaRPr lang="de-DE"/>
          </a:p>
        </p:txBody>
      </p:sp>
      <p:pic>
        <p:nvPicPr>
          <p:cNvPr id="6" name="Picture 2"/>
          <p:cNvPicPr>
            <a:picLocks noChangeAspect="1" noChangeArrowheads="1"/>
          </p:cNvPicPr>
          <p:nvPr/>
        </p:nvPicPr>
        <p:blipFill>
          <a:blip r:embed="rId14" cstate="print"/>
          <a:srcRect/>
          <a:stretch>
            <a:fillRect/>
          </a:stretch>
        </p:blipFill>
        <p:spPr bwMode="auto">
          <a:xfrm>
            <a:off x="7877175" y="7080250"/>
            <a:ext cx="1495425" cy="427038"/>
          </a:xfrm>
          <a:prstGeom prst="rect">
            <a:avLst/>
          </a:prstGeom>
          <a:noFill/>
          <a:effectLst>
            <a:outerShdw dist="139700" dir="2700000" algn="tl" rotWithShape="0">
              <a:srgbClr val="333333">
                <a:alpha val="64999"/>
              </a:srgbClr>
            </a:outerShdw>
          </a:effectLst>
        </p:spPr>
      </p:pic>
      <p:sp>
        <p:nvSpPr>
          <p:cNvPr id="7" name="Rectangle 5"/>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rPr>
              <a:t>The World Bank Carbon Finance Unit</a:t>
            </a:r>
          </a:p>
        </p:txBody>
      </p:sp>
      <p:sp>
        <p:nvSpPr>
          <p:cNvPr id="8" name="Rectangle 6"/>
          <p:cNvSpPr>
            <a:spLocks noChangeArrowheads="1"/>
          </p:cNvSpPr>
          <p:nvPr userDrawn="1"/>
        </p:nvSpPr>
        <p:spPr bwMode="auto">
          <a:xfrm>
            <a:off x="685800" y="7178675"/>
            <a:ext cx="8440738" cy="169863"/>
          </a:xfrm>
          <a:prstGeom prst="rect">
            <a:avLst/>
          </a:prstGeom>
          <a:noFill/>
          <a:ln w="9525">
            <a:noFill/>
            <a:miter lim="800000"/>
            <a:headEnd/>
            <a:tailEnd/>
          </a:ln>
          <a:effectLst/>
        </p:spPr>
        <p:txBody>
          <a:bodyPr lIns="0" tIns="0" rIns="101882" bIns="0" anchor="ctr">
            <a:spAutoFit/>
          </a:bodyPr>
          <a:lstStyle/>
          <a:p>
            <a:pPr defTabSz="1018824">
              <a:defRPr/>
            </a:pPr>
            <a:r>
              <a:rPr lang="en-US" sz="1100" b="1" cap="small" dirty="0">
                <a:solidFill>
                  <a:srgbClr val="004538"/>
                </a:solidFill>
                <a:latin typeface="Times New Roman"/>
                <a:cs typeface="Arial" charset="0"/>
              </a:rPr>
              <a:t>The World Bank Carbon Finance Unit</a:t>
            </a:r>
          </a:p>
        </p:txBody>
      </p:sp>
      <p:sp>
        <p:nvSpPr>
          <p:cNvPr id="8199" name="Rectangle 7"/>
          <p:cNvSpPr>
            <a:spLocks noGrp="1" noChangeArrowheads="1"/>
          </p:cNvSpPr>
          <p:nvPr>
            <p:ph type="title"/>
            <p:custDataLst>
              <p:tags r:id="rId13"/>
            </p:custDataLst>
          </p:nvPr>
        </p:nvSpPr>
        <p:spPr bwMode="auto">
          <a:xfrm>
            <a:off x="685800" y="533400"/>
            <a:ext cx="8686800" cy="533400"/>
          </a:xfrm>
          <a:prstGeom prst="rect">
            <a:avLst/>
          </a:prstGeom>
          <a:noFill/>
          <a:ln w="9525">
            <a:noFill/>
            <a:miter lim="800000"/>
            <a:headEnd/>
            <a:tailEnd/>
          </a:ln>
        </p:spPr>
        <p:txBody>
          <a:bodyPr vert="horz" wrap="square" lIns="0" tIns="50941" rIns="0" bIns="50941" numCol="1" anchor="b"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 id="2147484311" r:id="rId9"/>
    <p:sldLayoutId id="2147484312" r:id="rId10"/>
    <p:sldLayoutId id="2147484313" r:id="rId11"/>
  </p:sldLayoutIdLst>
  <p:transition spd="slow"/>
  <p:txStyles>
    <p:titleStyle>
      <a:lvl1pPr algn="l" defTabSz="1017588" rtl="0" eaLnBrk="0" fontAlgn="base" hangingPunct="0">
        <a:spcBef>
          <a:spcPct val="0"/>
        </a:spcBef>
        <a:spcAft>
          <a:spcPct val="0"/>
        </a:spcAft>
        <a:defRPr sz="2800" kern="1200">
          <a:solidFill>
            <a:schemeClr val="tx2"/>
          </a:solidFill>
          <a:latin typeface="+mj-lt"/>
          <a:ea typeface="+mj-ea"/>
          <a:cs typeface="+mj-cs"/>
        </a:defRPr>
      </a:lvl1pPr>
      <a:lvl2pPr algn="l" defTabSz="1017588" rtl="0" eaLnBrk="0" fontAlgn="base" hangingPunct="0">
        <a:spcBef>
          <a:spcPct val="0"/>
        </a:spcBef>
        <a:spcAft>
          <a:spcPct val="0"/>
        </a:spcAft>
        <a:defRPr sz="2800">
          <a:solidFill>
            <a:schemeClr val="tx2"/>
          </a:solidFill>
          <a:latin typeface="Times New Roman"/>
        </a:defRPr>
      </a:lvl2pPr>
      <a:lvl3pPr algn="l" defTabSz="1017588" rtl="0" eaLnBrk="0" fontAlgn="base" hangingPunct="0">
        <a:spcBef>
          <a:spcPct val="0"/>
        </a:spcBef>
        <a:spcAft>
          <a:spcPct val="0"/>
        </a:spcAft>
        <a:defRPr sz="2800">
          <a:solidFill>
            <a:schemeClr val="tx2"/>
          </a:solidFill>
          <a:latin typeface="Times New Roman"/>
        </a:defRPr>
      </a:lvl3pPr>
      <a:lvl4pPr algn="l" defTabSz="1017588" rtl="0" eaLnBrk="0" fontAlgn="base" hangingPunct="0">
        <a:spcBef>
          <a:spcPct val="0"/>
        </a:spcBef>
        <a:spcAft>
          <a:spcPct val="0"/>
        </a:spcAft>
        <a:defRPr sz="2800">
          <a:solidFill>
            <a:schemeClr val="tx2"/>
          </a:solidFill>
          <a:latin typeface="Times New Roman"/>
        </a:defRPr>
      </a:lvl4pPr>
      <a:lvl5pPr algn="l" defTabSz="1017588" rtl="0" eaLnBrk="0" fontAlgn="base" hangingPunct="0">
        <a:spcBef>
          <a:spcPct val="0"/>
        </a:spcBef>
        <a:spcAft>
          <a:spcPct val="0"/>
        </a:spcAft>
        <a:defRPr sz="2800">
          <a:solidFill>
            <a:schemeClr val="tx2"/>
          </a:solidFill>
          <a:latin typeface="Times New Roman"/>
        </a:defRPr>
      </a:lvl5pPr>
      <a:lvl6pPr marL="457200" algn="l" defTabSz="1017588" rtl="0" eaLnBrk="0" fontAlgn="base" hangingPunct="0">
        <a:spcBef>
          <a:spcPct val="0"/>
        </a:spcBef>
        <a:spcAft>
          <a:spcPct val="0"/>
        </a:spcAft>
        <a:defRPr sz="2800">
          <a:solidFill>
            <a:schemeClr val="tx2"/>
          </a:solidFill>
          <a:latin typeface="Times New Roman"/>
        </a:defRPr>
      </a:lvl6pPr>
      <a:lvl7pPr marL="914400" algn="l" defTabSz="1017588" rtl="0" eaLnBrk="0" fontAlgn="base" hangingPunct="0">
        <a:spcBef>
          <a:spcPct val="0"/>
        </a:spcBef>
        <a:spcAft>
          <a:spcPct val="0"/>
        </a:spcAft>
        <a:defRPr sz="2800">
          <a:solidFill>
            <a:schemeClr val="tx2"/>
          </a:solidFill>
          <a:latin typeface="Times New Roman"/>
        </a:defRPr>
      </a:lvl7pPr>
      <a:lvl8pPr marL="1371600" algn="l" defTabSz="1017588" rtl="0" eaLnBrk="0" fontAlgn="base" hangingPunct="0">
        <a:spcBef>
          <a:spcPct val="0"/>
        </a:spcBef>
        <a:spcAft>
          <a:spcPct val="0"/>
        </a:spcAft>
        <a:defRPr sz="2800">
          <a:solidFill>
            <a:schemeClr val="tx2"/>
          </a:solidFill>
          <a:latin typeface="Times New Roman"/>
        </a:defRPr>
      </a:lvl8pPr>
      <a:lvl9pPr marL="1828800" algn="l" defTabSz="1017588" rtl="0" eaLnBrk="0" fontAlgn="base" hangingPunct="0">
        <a:spcBef>
          <a:spcPct val="0"/>
        </a:spcBef>
        <a:spcAft>
          <a:spcPct val="0"/>
        </a:spcAft>
        <a:defRPr sz="2800">
          <a:solidFill>
            <a:schemeClr val="tx2"/>
          </a:solidFill>
          <a:latin typeface="Times New Roman"/>
        </a:defRPr>
      </a:lvl9pPr>
    </p:titleStyle>
    <p:bodyStyle>
      <a:lvl1pPr marL="381000" indent="-381000" algn="l"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7088" indent="-3175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73175" indent="-2540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82763"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92350" indent="-2540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wmf"/><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fspors@worldbank.org" TargetMode="External"/><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p:cNvSpPr>
          <p:nvPr/>
        </p:nvSpPr>
        <p:spPr bwMode="auto">
          <a:xfrm>
            <a:off x="700088" y="4525963"/>
            <a:ext cx="8686800" cy="998537"/>
          </a:xfrm>
          <a:prstGeom prst="rect">
            <a:avLst/>
          </a:prstGeom>
          <a:noFill/>
          <a:ln w="9525">
            <a:noFill/>
            <a:miter lim="800000"/>
            <a:headEnd/>
            <a:tailEnd/>
          </a:ln>
        </p:spPr>
        <p:txBody>
          <a:bodyPr lIns="101882" tIns="50941" rIns="101882" bIns="50941" anchor="ctr"/>
          <a:lstStyle/>
          <a:p>
            <a:pPr defTabSz="1017588" fontAlgn="base">
              <a:spcBef>
                <a:spcPct val="0"/>
              </a:spcBef>
              <a:spcAft>
                <a:spcPct val="0"/>
              </a:spcAft>
            </a:pPr>
            <a:endParaRPr lang="de-DE" sz="2800" b="1" dirty="0">
              <a:solidFill>
                <a:srgbClr val="004538"/>
              </a:solidFill>
              <a:latin typeface="Times New Roman"/>
              <a:cs typeface="Arial" charset="0"/>
            </a:endParaRPr>
          </a:p>
          <a:p>
            <a:pPr algn="ctr" defTabSz="1017588" fontAlgn="base">
              <a:spcBef>
                <a:spcPct val="0"/>
              </a:spcBef>
              <a:spcAft>
                <a:spcPct val="0"/>
              </a:spcAft>
            </a:pPr>
            <a:r>
              <a:rPr lang="en-US" sz="3200" b="1" dirty="0" err="1" smtClean="0">
                <a:solidFill>
                  <a:srgbClr val="004538"/>
                </a:solidFill>
                <a:latin typeface="Times New Roman"/>
                <a:cs typeface="Arial" charset="0"/>
              </a:rPr>
              <a:t>Standardised</a:t>
            </a:r>
            <a:r>
              <a:rPr lang="en-US" sz="3200" b="1" dirty="0" smtClean="0">
                <a:solidFill>
                  <a:srgbClr val="004538"/>
                </a:solidFill>
                <a:latin typeface="Times New Roman"/>
                <a:cs typeface="Arial" charset="0"/>
              </a:rPr>
              <a:t> Baselines </a:t>
            </a:r>
            <a:r>
              <a:rPr lang="de-DE" sz="3200" b="1" dirty="0" smtClean="0">
                <a:solidFill>
                  <a:srgbClr val="004538"/>
                </a:solidFill>
                <a:latin typeface="Times New Roman"/>
                <a:cs typeface="Arial" charset="0"/>
              </a:rPr>
              <a:t>Framework </a:t>
            </a:r>
            <a:endParaRPr lang="de-DE" sz="3200" b="1" dirty="0">
              <a:solidFill>
                <a:srgbClr val="004538"/>
              </a:solidFill>
              <a:latin typeface="Times New Roman"/>
              <a:cs typeface="Arial" charset="0"/>
            </a:endParaRPr>
          </a:p>
          <a:p>
            <a:pPr algn="ctr" defTabSz="1017588" fontAlgn="base">
              <a:spcBef>
                <a:spcPct val="0"/>
              </a:spcBef>
              <a:spcAft>
                <a:spcPct val="0"/>
              </a:spcAft>
            </a:pPr>
            <a:r>
              <a:rPr lang="de-DE" sz="3200" b="1" dirty="0" smtClean="0">
                <a:solidFill>
                  <a:srgbClr val="004538"/>
                </a:solidFill>
                <a:latin typeface="Times New Roman"/>
                <a:cs typeface="Arial" charset="0"/>
              </a:rPr>
              <a:t>March 24-25, Bonn</a:t>
            </a:r>
            <a:endParaRPr lang="de-DE" sz="2400" dirty="0">
              <a:solidFill>
                <a:srgbClr val="004538"/>
              </a:solidFill>
              <a:latin typeface="Times New Roman"/>
              <a:cs typeface="Arial" charset="0"/>
            </a:endParaRPr>
          </a:p>
          <a:p>
            <a:pPr defTabSz="1017588" fontAlgn="base">
              <a:spcBef>
                <a:spcPct val="0"/>
              </a:spcBef>
              <a:spcAft>
                <a:spcPct val="0"/>
              </a:spcAft>
            </a:pPr>
            <a:endParaRPr lang="de-DE" sz="2400" dirty="0">
              <a:solidFill>
                <a:srgbClr val="004538"/>
              </a:solidFill>
              <a:latin typeface="Times New Roman"/>
              <a:cs typeface="Arial" charset="0"/>
            </a:endParaRPr>
          </a:p>
          <a:p>
            <a:pPr defTabSz="1017588" fontAlgn="base">
              <a:spcBef>
                <a:spcPct val="0"/>
              </a:spcBef>
              <a:spcAft>
                <a:spcPct val="0"/>
              </a:spcAft>
            </a:pPr>
            <a:endParaRPr lang="de-DE" sz="2400" dirty="0">
              <a:solidFill>
                <a:srgbClr val="004538"/>
              </a:solidFill>
              <a:latin typeface="Times New Roman"/>
              <a:cs typeface="Arial" charset="0"/>
            </a:endParaRPr>
          </a:p>
          <a:p>
            <a:pPr defTabSz="1017588" fontAlgn="base">
              <a:spcBef>
                <a:spcPct val="0"/>
              </a:spcBef>
              <a:spcAft>
                <a:spcPct val="0"/>
              </a:spcAft>
            </a:pPr>
            <a:endParaRPr lang="de-DE" sz="1600" i="1" dirty="0">
              <a:latin typeface="Times New Roman"/>
              <a:cs typeface="Arial" charset="0"/>
            </a:endParaRPr>
          </a:p>
          <a:p>
            <a:pPr defTabSz="1017588" fontAlgn="base">
              <a:spcBef>
                <a:spcPct val="0"/>
              </a:spcBef>
              <a:spcAft>
                <a:spcPct val="0"/>
              </a:spcAft>
            </a:pPr>
            <a:endParaRPr lang="de-DE" sz="1600" dirty="0">
              <a:latin typeface="Times New Roman"/>
              <a:cs typeface="Arial" charset="0"/>
            </a:endParaRPr>
          </a:p>
          <a:p>
            <a:pPr algn="ctr" defTabSz="1017588" fontAlgn="base">
              <a:spcBef>
                <a:spcPct val="0"/>
              </a:spcBef>
              <a:spcAft>
                <a:spcPct val="0"/>
              </a:spcAft>
            </a:pPr>
            <a:endParaRPr lang="de-DE" sz="2000" i="1" dirty="0">
              <a:latin typeface="Times New Roman"/>
              <a:cs typeface="Arial" charset="0"/>
            </a:endParaRPr>
          </a:p>
        </p:txBody>
      </p:sp>
      <p:grpSp>
        <p:nvGrpSpPr>
          <p:cNvPr id="9219" name="Group 3"/>
          <p:cNvGrpSpPr>
            <a:grpSpLocks/>
          </p:cNvGrpSpPr>
          <p:nvPr/>
        </p:nvGrpSpPr>
        <p:grpSpPr bwMode="auto">
          <a:xfrm>
            <a:off x="1279525" y="1458913"/>
            <a:ext cx="7681913" cy="1400175"/>
            <a:chOff x="1569701" y="1459125"/>
            <a:chExt cx="8146434" cy="1399752"/>
          </a:xfrm>
        </p:grpSpPr>
        <p:pic>
          <p:nvPicPr>
            <p:cNvPr id="9220" name="Picture 4"/>
            <p:cNvPicPr>
              <a:picLocks noChangeAspect="1" noChangeArrowheads="1"/>
            </p:cNvPicPr>
            <p:nvPr/>
          </p:nvPicPr>
          <p:blipFill>
            <a:blip r:embed="rId3" cstate="print"/>
            <a:srcRect/>
            <a:stretch>
              <a:fillRect/>
            </a:stretch>
          </p:blipFill>
          <p:spPr bwMode="auto">
            <a:xfrm>
              <a:off x="1569701" y="1460924"/>
              <a:ext cx="2457891" cy="1241425"/>
            </a:xfrm>
            <a:prstGeom prst="rect">
              <a:avLst/>
            </a:prstGeom>
            <a:noFill/>
          </p:spPr>
        </p:pic>
        <p:pic>
          <p:nvPicPr>
            <p:cNvPr id="9221" name="Picture 5"/>
            <p:cNvPicPr>
              <a:picLocks noChangeAspect="1" noChangeArrowheads="1"/>
            </p:cNvPicPr>
            <p:nvPr/>
          </p:nvPicPr>
          <p:blipFill>
            <a:blip r:embed="rId4" cstate="print"/>
            <a:srcRect/>
            <a:stretch>
              <a:fillRect/>
            </a:stretch>
          </p:blipFill>
          <p:spPr bwMode="gray">
            <a:xfrm>
              <a:off x="6646056" y="1459125"/>
              <a:ext cx="3070079" cy="1240116"/>
            </a:xfrm>
            <a:prstGeom prst="rect">
              <a:avLst/>
            </a:prstGeom>
            <a:noFill/>
          </p:spPr>
        </p:pic>
        <p:pic>
          <p:nvPicPr>
            <p:cNvPr id="9222" name="Picture 6"/>
            <p:cNvPicPr>
              <a:picLocks noChangeAspect="1" noChangeArrowheads="1"/>
            </p:cNvPicPr>
            <p:nvPr/>
          </p:nvPicPr>
          <p:blipFill>
            <a:blip r:embed="rId5" cstate="print"/>
            <a:srcRect/>
            <a:stretch>
              <a:fillRect/>
            </a:stretch>
          </p:blipFill>
          <p:spPr bwMode="gray">
            <a:xfrm>
              <a:off x="4008729" y="1459125"/>
              <a:ext cx="2637327" cy="1243224"/>
            </a:xfrm>
            <a:prstGeom prst="rect">
              <a:avLst/>
            </a:prstGeom>
            <a:noFill/>
          </p:spPr>
        </p:pic>
        <p:sp>
          <p:nvSpPr>
            <p:cNvPr id="9223" name="Rectangle 7"/>
            <p:cNvSpPr>
              <a:spLocks noChangeArrowheads="1"/>
            </p:cNvSpPr>
            <p:nvPr/>
          </p:nvSpPr>
          <p:spPr bwMode="gray">
            <a:xfrm>
              <a:off x="1569701" y="2686157"/>
              <a:ext cx="8146434" cy="172720"/>
            </a:xfrm>
            <a:prstGeom prst="rect">
              <a:avLst/>
            </a:prstGeom>
            <a:solidFill>
              <a:srgbClr val="FE7402"/>
            </a:solidFill>
            <a:ln w="9525">
              <a:noFill/>
              <a:miter lim="800000"/>
              <a:headEnd/>
              <a:tailEnd/>
            </a:ln>
          </p:spPr>
          <p:txBody>
            <a:bodyPr wrap="none" anchor="ctr"/>
            <a:lstStyle/>
            <a:p>
              <a:pPr algn="ctr" defTabSz="1017588" fontAlgn="base">
                <a:spcBef>
                  <a:spcPct val="0"/>
                </a:spcBef>
                <a:spcAft>
                  <a:spcPct val="0"/>
                </a:spcAft>
              </a:pPr>
              <a:endParaRPr lang="de-DE" sz="2000">
                <a:solidFill>
                  <a:srgbClr val="FF0000"/>
                </a:solidFill>
                <a:latin typeface="Times New Roman"/>
                <a:cs typeface="Arial" charset="0"/>
              </a:endParaRPr>
            </a:p>
          </p:txBody>
        </p:sp>
      </p:gr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idx="4294967295"/>
          </p:nvPr>
        </p:nvSpPr>
        <p:spPr bwMode="auto">
          <a:xfrm>
            <a:off x="639763" y="1143000"/>
            <a:ext cx="8915400" cy="5029200"/>
          </a:xfrm>
          <a:prstGeom prst="rect">
            <a:avLst/>
          </a:prstGeom>
          <a:noFill/>
          <a:ln>
            <a:miter lim="800000"/>
            <a:headEnd/>
            <a:tailEnd/>
          </a:ln>
        </p:spPr>
        <p:txBody>
          <a:bodyPr/>
          <a:lstStyle/>
          <a:p>
            <a:pPr defTabSz="1017588">
              <a:buClr>
                <a:srgbClr val="E46C0A"/>
              </a:buClr>
              <a:buFontTx/>
              <a:buChar char="•"/>
            </a:pPr>
            <a:r>
              <a:rPr lang="en-US" sz="2400" b="1" dirty="0" smtClean="0">
                <a:latin typeface="+mj-lt"/>
                <a:cs typeface="Arial" charset="0"/>
              </a:rPr>
              <a:t>Purpose:</a:t>
            </a:r>
          </a:p>
          <a:p>
            <a:pPr lvl="1" defTabSz="1017588">
              <a:buClr>
                <a:srgbClr val="E46C0A"/>
              </a:buClr>
              <a:buFontTx/>
              <a:buChar char="–"/>
            </a:pPr>
            <a:r>
              <a:rPr lang="en-US" sz="1800" dirty="0" smtClean="0">
                <a:latin typeface="+mj-lt"/>
                <a:cs typeface="Arial" charset="0"/>
              </a:rPr>
              <a:t>Up-scaling CDM</a:t>
            </a:r>
          </a:p>
          <a:p>
            <a:pPr lvl="1" defTabSz="1017588">
              <a:buClr>
                <a:srgbClr val="E46C0A"/>
              </a:buClr>
              <a:buFontTx/>
              <a:buChar char="–"/>
            </a:pPr>
            <a:r>
              <a:rPr lang="en-US" sz="1800" dirty="0" smtClean="0">
                <a:latin typeface="+mj-lt"/>
                <a:cs typeface="Arial" charset="0"/>
              </a:rPr>
              <a:t>Better access  to countries, regions and project types</a:t>
            </a:r>
          </a:p>
          <a:p>
            <a:pPr lvl="1" defTabSz="1017588">
              <a:buClr>
                <a:srgbClr val="E46C0A"/>
              </a:buClr>
              <a:buFontTx/>
              <a:buChar char="–"/>
            </a:pPr>
            <a:r>
              <a:rPr lang="en-US" sz="1800" dirty="0" smtClean="0">
                <a:latin typeface="+mj-lt"/>
                <a:cs typeface="Arial" charset="0"/>
              </a:rPr>
              <a:t>Broadening the scope of CDM to new sectors, incentive schemes</a:t>
            </a:r>
          </a:p>
          <a:p>
            <a:pPr lvl="1" defTabSz="1017588">
              <a:buClr>
                <a:srgbClr val="E46C0A"/>
              </a:buClr>
              <a:buFontTx/>
              <a:buChar char="–"/>
            </a:pPr>
            <a:r>
              <a:rPr lang="en-US" sz="1800" dirty="0" smtClean="0">
                <a:latin typeface="+mj-lt"/>
                <a:cs typeface="Arial" charset="0"/>
              </a:rPr>
              <a:t>Improve efficiency of the CDM </a:t>
            </a:r>
          </a:p>
          <a:p>
            <a:pPr lvl="1" defTabSz="1017588">
              <a:buClr>
                <a:srgbClr val="E46C0A"/>
              </a:buClr>
              <a:buFontTx/>
              <a:buChar char="–"/>
            </a:pPr>
            <a:endParaRPr lang="en-US" sz="800" b="1" dirty="0" smtClean="0">
              <a:latin typeface="+mj-lt"/>
              <a:cs typeface="Arial" charset="0"/>
            </a:endParaRPr>
          </a:p>
          <a:p>
            <a:pPr defTabSz="1017588">
              <a:buClr>
                <a:srgbClr val="E46C0A"/>
              </a:buClr>
              <a:buFontTx/>
              <a:buChar char="•"/>
            </a:pPr>
            <a:r>
              <a:rPr lang="en-US" sz="2400" b="1" dirty="0" smtClean="0">
                <a:latin typeface="+mj-lt"/>
                <a:cs typeface="Arial" charset="0"/>
              </a:rPr>
              <a:t>Core idea: </a:t>
            </a:r>
          </a:p>
          <a:p>
            <a:pPr lvl="1" defTabSz="1017588">
              <a:buClr>
                <a:srgbClr val="E46C0A"/>
              </a:buClr>
              <a:buFontTx/>
              <a:buChar char="–"/>
            </a:pPr>
            <a:r>
              <a:rPr lang="en-US" sz="1800" dirty="0" smtClean="0">
                <a:cs typeface="Arial" charset="0"/>
              </a:rPr>
              <a:t>Move away from project-by-project paradigm</a:t>
            </a:r>
          </a:p>
          <a:p>
            <a:pPr lvl="1" defTabSz="1017588">
              <a:buClr>
                <a:srgbClr val="E46C0A"/>
              </a:buClr>
              <a:buFontTx/>
              <a:buChar char="–"/>
            </a:pPr>
            <a:r>
              <a:rPr lang="en-US" sz="1800" dirty="0" smtClean="0">
                <a:cs typeface="Arial" charset="0"/>
              </a:rPr>
              <a:t>Country owned (submitted by DNA)</a:t>
            </a:r>
          </a:p>
          <a:p>
            <a:pPr lvl="1" defTabSz="1017588">
              <a:buClr>
                <a:srgbClr val="E46C0A"/>
              </a:buClr>
              <a:buFontTx/>
              <a:buChar char="–"/>
            </a:pPr>
            <a:r>
              <a:rPr lang="en-US" sz="1800" dirty="0" smtClean="0">
                <a:cs typeface="Arial" charset="0"/>
              </a:rPr>
              <a:t>Defines Emission </a:t>
            </a:r>
            <a:r>
              <a:rPr lang="en-US" sz="1800" dirty="0" smtClean="0">
                <a:cs typeface="Arial" charset="0"/>
              </a:rPr>
              <a:t>factor : sector or technology specific</a:t>
            </a:r>
          </a:p>
          <a:p>
            <a:pPr lvl="1" defTabSz="1017588">
              <a:buClr>
                <a:srgbClr val="E46C0A"/>
              </a:buClr>
              <a:buFontTx/>
              <a:buChar char="–"/>
            </a:pPr>
            <a:r>
              <a:rPr lang="en-US" sz="1800" dirty="0" smtClean="0">
                <a:latin typeface="+mj-lt"/>
                <a:cs typeface="Arial" charset="0"/>
              </a:rPr>
              <a:t>Not financially attractive technologies with EF less than </a:t>
            </a:r>
            <a:r>
              <a:rPr lang="en-US" sz="1800" dirty="0" smtClean="0">
                <a:latin typeface="+mj-lt"/>
                <a:cs typeface="Arial" charset="0"/>
              </a:rPr>
              <a:t>BAT technology in baselines</a:t>
            </a:r>
            <a:r>
              <a:rPr lang="en-US" sz="1800" dirty="0" smtClean="0">
                <a:latin typeface="+mj-lt"/>
                <a:cs typeface="Arial" charset="0"/>
              </a:rPr>
              <a:t> </a:t>
            </a:r>
            <a:r>
              <a:rPr lang="en-US" sz="1800" dirty="0" smtClean="0">
                <a:latin typeface="+mj-lt"/>
                <a:cs typeface="Arial" charset="0"/>
              </a:rPr>
              <a:t>(i.e. positive list</a:t>
            </a:r>
            <a:r>
              <a:rPr lang="en-US" sz="1800" dirty="0" smtClean="0">
                <a:latin typeface="+mj-lt"/>
                <a:cs typeface="Arial" charset="0"/>
              </a:rPr>
              <a:t>)</a:t>
            </a:r>
          </a:p>
          <a:p>
            <a:pPr lvl="1" defTabSz="1017588">
              <a:buClr>
                <a:srgbClr val="E46C0A"/>
              </a:buClr>
              <a:buFontTx/>
              <a:buChar char="–"/>
            </a:pPr>
            <a:r>
              <a:rPr lang="en-US" sz="1800" dirty="0" smtClean="0">
                <a:latin typeface="+mj-lt"/>
                <a:cs typeface="Arial" charset="0"/>
              </a:rPr>
              <a:t>Baseline Technology is that with lowest EF contributing X% to output. </a:t>
            </a:r>
            <a:endParaRPr lang="en-US" sz="1800" dirty="0" smtClean="0">
              <a:latin typeface="+mj-lt"/>
              <a:cs typeface="Arial" charset="0"/>
            </a:endParaRPr>
          </a:p>
          <a:p>
            <a:pPr lvl="1" defTabSz="1017588">
              <a:buClr>
                <a:srgbClr val="E46C0A"/>
              </a:buClr>
              <a:buFontTx/>
              <a:buChar char="–"/>
            </a:pPr>
            <a:r>
              <a:rPr lang="en-US" sz="1800" dirty="0" smtClean="0">
                <a:latin typeface="+mj-lt"/>
                <a:cs typeface="Arial" charset="0"/>
              </a:rPr>
              <a:t>Partial crediting (due to conservative threshold)</a:t>
            </a:r>
          </a:p>
          <a:p>
            <a:pPr marL="800100" lvl="3" defTabSz="1017588">
              <a:buClr>
                <a:srgbClr val="E46C0A"/>
              </a:buClr>
              <a:buFontTx/>
              <a:buChar char="–"/>
            </a:pPr>
            <a:endParaRPr lang="en-US" sz="800" b="1" dirty="0" smtClean="0">
              <a:latin typeface="+mj-lt"/>
              <a:cs typeface="Arial" charset="0"/>
            </a:endParaRPr>
          </a:p>
          <a:p>
            <a:pPr defTabSz="1017588">
              <a:buClr>
                <a:srgbClr val="E46C0A"/>
              </a:buClr>
              <a:buFontTx/>
              <a:buChar char="•"/>
            </a:pPr>
            <a:r>
              <a:rPr lang="en-US" sz="2400" b="1" dirty="0" smtClean="0">
                <a:latin typeface="+mj-lt"/>
                <a:cs typeface="Arial" charset="0"/>
              </a:rPr>
              <a:t>General </a:t>
            </a:r>
          </a:p>
          <a:p>
            <a:pPr lvl="1" defTabSz="1017588">
              <a:buClr>
                <a:srgbClr val="E46C0A"/>
              </a:buClr>
              <a:buFontTx/>
              <a:buChar char="–"/>
            </a:pPr>
            <a:r>
              <a:rPr lang="en-US" sz="1800" dirty="0" smtClean="0">
                <a:latin typeface="+mj-lt"/>
                <a:cs typeface="Arial" charset="0"/>
              </a:rPr>
              <a:t>Many features of new market mechanisms</a:t>
            </a:r>
          </a:p>
          <a:p>
            <a:pPr lvl="1" defTabSz="1017588">
              <a:buClr>
                <a:srgbClr val="E46C0A"/>
              </a:buClr>
              <a:buFont typeface="Arial" charset="0"/>
              <a:buNone/>
            </a:pPr>
            <a:endParaRPr lang="en-US" sz="1500" b="1" dirty="0" smtClean="0">
              <a:latin typeface="+mj-lt"/>
            </a:endParaRPr>
          </a:p>
          <a:p>
            <a:pPr defTabSz="1017588">
              <a:buClr>
                <a:srgbClr val="E46C0A"/>
              </a:buClr>
            </a:pPr>
            <a:endParaRPr lang="en-US" sz="1500" dirty="0">
              <a:solidFill>
                <a:schemeClr val="tx2"/>
              </a:solidFill>
              <a:latin typeface="+mj-lt"/>
            </a:endParaRPr>
          </a:p>
        </p:txBody>
      </p:sp>
      <p:sp>
        <p:nvSpPr>
          <p:cNvPr id="11267" name="Rectangle 3"/>
          <p:cNvSpPr>
            <a:spLocks noGrp="1"/>
          </p:cNvSpPr>
          <p:nvPr>
            <p:ph type="title" idx="4294967295"/>
          </p:nvPr>
        </p:nvSpPr>
        <p:spPr>
          <a:xfrm>
            <a:off x="639763" y="533400"/>
            <a:ext cx="9190037" cy="533400"/>
          </a:xfrm>
        </p:spPr>
        <p:txBody>
          <a:bodyPr/>
          <a:lstStyle/>
          <a:p>
            <a:r>
              <a:rPr lang="en-US" b="1" smtClean="0"/>
              <a:t> </a:t>
            </a:r>
            <a:r>
              <a:rPr lang="en-US" b="1" smtClean="0">
                <a:solidFill>
                  <a:srgbClr val="2B5757"/>
                </a:solidFill>
              </a:rPr>
              <a:t>Summary of the Standardised Baseline (SB) Framework </a:t>
            </a:r>
            <a:endParaRPr lang="en-US" b="1">
              <a:solidFill>
                <a:srgbClr val="2B5757"/>
              </a:solidFill>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idx="4294967295"/>
          </p:nvPr>
        </p:nvSpPr>
        <p:spPr bwMode="auto">
          <a:xfrm>
            <a:off x="92075" y="1325853"/>
            <a:ext cx="9874250" cy="5029200"/>
          </a:xfrm>
          <a:prstGeom prst="rect">
            <a:avLst/>
          </a:prstGeom>
          <a:noFill/>
          <a:ln>
            <a:miter lim="800000"/>
            <a:headEnd/>
            <a:tailEnd/>
          </a:ln>
        </p:spPr>
        <p:txBody>
          <a:bodyPr/>
          <a:lstStyle/>
          <a:p>
            <a:pPr defTabSz="1017588">
              <a:buClr>
                <a:srgbClr val="E46C0A"/>
              </a:buClr>
            </a:pPr>
            <a:r>
              <a:rPr lang="en-US" sz="2400" b="1" dirty="0" smtClean="0"/>
              <a:t>Demand Side Consideration:</a:t>
            </a:r>
          </a:p>
          <a:p>
            <a:pPr lvl="1" defTabSz="1017588">
              <a:buClr>
                <a:srgbClr val="E46C0A"/>
              </a:buClr>
            </a:pPr>
            <a:r>
              <a:rPr lang="en-US" sz="2000" dirty="0" smtClean="0"/>
              <a:t>Concerns expressed about the voluntary use of standardized baselines within a sector (i.e. concerns about cherry picking). Different buyers may have different demands.</a:t>
            </a:r>
          </a:p>
          <a:p>
            <a:pPr lvl="1" defTabSz="1017588">
              <a:buClr>
                <a:srgbClr val="E46C0A"/>
              </a:buClr>
            </a:pPr>
            <a:r>
              <a:rPr lang="en-US" sz="2000" dirty="0" smtClean="0"/>
              <a:t>Flexibility to correct mistake should be considered.</a:t>
            </a:r>
          </a:p>
          <a:p>
            <a:pPr lvl="1" defTabSz="1017588">
              <a:buClr>
                <a:srgbClr val="E46C0A"/>
              </a:buClr>
            </a:pPr>
            <a:r>
              <a:rPr lang="en-US" sz="2000" dirty="0" smtClean="0"/>
              <a:t>Environmental integrity (EI) must be ensured:</a:t>
            </a:r>
          </a:p>
          <a:p>
            <a:pPr defTabSz="1017588">
              <a:buClr>
                <a:srgbClr val="E46C0A"/>
              </a:buClr>
            </a:pPr>
            <a:endParaRPr lang="en-US" sz="2000" b="1" dirty="0" smtClean="0"/>
          </a:p>
          <a:p>
            <a:pPr defTabSz="1017588">
              <a:buClr>
                <a:srgbClr val="E46C0A"/>
              </a:buClr>
            </a:pPr>
            <a:r>
              <a:rPr lang="en-US" sz="2400" b="1" dirty="0" smtClean="0"/>
              <a:t>Supply Side Consideration</a:t>
            </a:r>
          </a:p>
          <a:p>
            <a:pPr lvl="1" defTabSz="1017588">
              <a:buClr>
                <a:srgbClr val="E46C0A"/>
              </a:buClr>
            </a:pPr>
            <a:r>
              <a:rPr lang="en-US" sz="2000" dirty="0" smtClean="0"/>
              <a:t>Costs for establishing standardized baselines are unclear but public funding is in place to support early movers (</a:t>
            </a:r>
            <a:r>
              <a:rPr lang="en-US" sz="2000" dirty="0" err="1" smtClean="0"/>
              <a:t>e.g</a:t>
            </a:r>
            <a:r>
              <a:rPr lang="en-US" sz="2000" dirty="0" smtClean="0"/>
              <a:t> </a:t>
            </a:r>
            <a:r>
              <a:rPr lang="en-US" sz="2000" dirty="0" smtClean="0"/>
              <a:t>UNFCCC, </a:t>
            </a:r>
            <a:r>
              <a:rPr lang="en-US" sz="2000" dirty="0" smtClean="0"/>
              <a:t>International Development Banks).  </a:t>
            </a:r>
          </a:p>
          <a:p>
            <a:pPr lvl="1" defTabSz="1017588">
              <a:buClr>
                <a:srgbClr val="E46C0A"/>
              </a:buClr>
            </a:pPr>
            <a:r>
              <a:rPr lang="en-US" sz="2000" dirty="0" smtClean="0"/>
              <a:t>If supplier chooses voluntary implementation of SB instead of mandatory, the impact on the value of credits is unclear.  </a:t>
            </a:r>
          </a:p>
          <a:p>
            <a:pPr lvl="1" defTabSz="1017588">
              <a:buClr>
                <a:srgbClr val="E46C0A"/>
              </a:buClr>
            </a:pPr>
            <a:r>
              <a:rPr lang="en-US" sz="2000" dirty="0" smtClean="0"/>
              <a:t>In setting thresholds values, the average rate of return (IRR) for a sector could be used as a proxy. (where level of performance correlates with costs of technologies).</a:t>
            </a:r>
            <a:endParaRPr lang="en-US" sz="2000" dirty="0"/>
          </a:p>
        </p:txBody>
      </p:sp>
      <p:sp>
        <p:nvSpPr>
          <p:cNvPr id="13315" name="Rectangle 3"/>
          <p:cNvSpPr>
            <a:spLocks noGrp="1"/>
          </p:cNvSpPr>
          <p:nvPr>
            <p:ph type="title" idx="4294967295"/>
          </p:nvPr>
        </p:nvSpPr>
        <p:spPr>
          <a:xfrm>
            <a:off x="503238" y="533400"/>
            <a:ext cx="9097962" cy="533400"/>
          </a:xfrm>
        </p:spPr>
        <p:txBody>
          <a:bodyPr/>
          <a:lstStyle/>
          <a:p>
            <a:r>
              <a:rPr lang="de-DE" b="1" dirty="0" smtClean="0">
                <a:solidFill>
                  <a:srgbClr val="2B5757"/>
                </a:solidFill>
              </a:rPr>
              <a:t>Perceived Risks &amp; Market Perspectives </a:t>
            </a:r>
            <a:r>
              <a:rPr lang="de-DE" b="1" dirty="0" err="1" smtClean="0">
                <a:solidFill>
                  <a:srgbClr val="2B5757"/>
                </a:solidFill>
              </a:rPr>
              <a:t>for</a:t>
            </a:r>
            <a:r>
              <a:rPr lang="de-DE" b="1" dirty="0" smtClean="0">
                <a:solidFill>
                  <a:srgbClr val="2B5757"/>
                </a:solidFill>
              </a:rPr>
              <a:t> </a:t>
            </a:r>
            <a:r>
              <a:rPr lang="en-US" b="1" dirty="0" smtClean="0">
                <a:solidFill>
                  <a:srgbClr val="2B5757"/>
                </a:solidFill>
              </a:rPr>
              <a:t>credits developed</a:t>
            </a:r>
            <a:r>
              <a:rPr lang="de-DE" b="1" dirty="0" smtClean="0">
                <a:solidFill>
                  <a:srgbClr val="2B5757"/>
                </a:solidFill>
              </a:rPr>
              <a:t> under SB framework</a:t>
            </a:r>
            <a:endParaRPr lang="de-DE" dirty="0">
              <a:solidFill>
                <a:srgbClr val="2B5757"/>
              </a:solidFill>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txBox="1">
            <a:spLocks noGrp="1"/>
          </p:cNvSpPr>
          <p:nvPr/>
        </p:nvSpPr>
        <p:spPr>
          <a:xfrm>
            <a:off x="10393680" y="9850439"/>
            <a:ext cx="1173480" cy="413808"/>
          </a:xfrm>
          <a:prstGeom prst="rect">
            <a:avLst/>
          </a:prstGeom>
          <a:noFill/>
        </p:spPr>
        <p:txBody>
          <a:bodyPr lIns="101882" tIns="50941" rIns="101882" bIns="50941" anchor="ctr"/>
          <a:lstStyle/>
          <a:p>
            <a:pPr algn="r">
              <a:defRPr/>
            </a:pPr>
            <a:fld id="{2576AAA9-A0CB-45F4-B88F-31110888907E}" type="slidenum">
              <a:rPr lang="en-US" sz="1300" b="1">
                <a:solidFill>
                  <a:schemeClr val="tx1">
                    <a:tint val="75000"/>
                  </a:schemeClr>
                </a:solidFill>
                <a:latin typeface="Arial" pitchFamily="34" charset="0"/>
                <a:cs typeface="Arial" pitchFamily="34" charset="0"/>
              </a:rPr>
              <a:pPr algn="r">
                <a:defRPr/>
              </a:pPr>
              <a:t>4</a:t>
            </a:fld>
            <a:endParaRPr lang="en-US" sz="1300" b="1" dirty="0">
              <a:solidFill>
                <a:schemeClr val="tx1">
                  <a:tint val="75000"/>
                </a:schemeClr>
              </a:solidFill>
              <a:latin typeface="Arial" pitchFamily="34" charset="0"/>
              <a:cs typeface="Arial" pitchFamily="34" charset="0"/>
            </a:endParaRPr>
          </a:p>
        </p:txBody>
      </p:sp>
      <p:sp>
        <p:nvSpPr>
          <p:cNvPr id="5123" name="Title 1"/>
          <p:cNvSpPr txBox="1">
            <a:spLocks/>
          </p:cNvSpPr>
          <p:nvPr/>
        </p:nvSpPr>
        <p:spPr bwMode="auto">
          <a:xfrm>
            <a:off x="2720658" y="2368874"/>
            <a:ext cx="7421563" cy="1430967"/>
          </a:xfrm>
          <a:prstGeom prst="rect">
            <a:avLst/>
          </a:prstGeom>
          <a:noFill/>
          <a:ln w="9525">
            <a:noFill/>
            <a:miter lim="800000"/>
            <a:headEnd/>
            <a:tailEnd/>
          </a:ln>
        </p:spPr>
        <p:txBody>
          <a:bodyPr lIns="101882" tIns="50941" rIns="101882" bIns="50941" anchor="ctr"/>
          <a:lstStyle/>
          <a:p>
            <a:endParaRPr lang="de-DE" i="1">
              <a:solidFill>
                <a:srgbClr val="FF0000"/>
              </a:solidFill>
            </a:endParaRPr>
          </a:p>
        </p:txBody>
      </p:sp>
      <p:sp>
        <p:nvSpPr>
          <p:cNvPr id="5127" name="Rectangle 13"/>
          <p:cNvSpPr>
            <a:spLocks noChangeArrowheads="1"/>
          </p:cNvSpPr>
          <p:nvPr/>
        </p:nvSpPr>
        <p:spPr bwMode="auto">
          <a:xfrm>
            <a:off x="335280" y="147532"/>
            <a:ext cx="9387840" cy="1180095"/>
          </a:xfrm>
          <a:prstGeom prst="rect">
            <a:avLst/>
          </a:prstGeom>
          <a:noFill/>
          <a:ln w="9525">
            <a:noFill/>
            <a:miter lim="800000"/>
            <a:headEnd/>
            <a:tailEnd/>
          </a:ln>
        </p:spPr>
        <p:txBody>
          <a:bodyPr wrap="square" lIns="101882" tIns="50941" rIns="101882" bIns="50941">
            <a:spAutoFit/>
          </a:bodyPr>
          <a:lstStyle/>
          <a:p>
            <a:pPr lvl="0" defTabSz="1017588" eaLnBrk="0" fontAlgn="base" hangingPunct="0">
              <a:spcBef>
                <a:spcPct val="0"/>
              </a:spcBef>
              <a:spcAft>
                <a:spcPct val="0"/>
              </a:spcAft>
              <a:defRPr/>
            </a:pPr>
            <a:r>
              <a:rPr lang="en-US" sz="2400" b="1" dirty="0" smtClean="0">
                <a:solidFill>
                  <a:srgbClr val="2B5757"/>
                </a:solidFill>
                <a:cs typeface="Arial" charset="0"/>
              </a:rPr>
              <a:t>Recommendation 1a: Development of standardized registration process for activities applying standardized baselines (SBs).</a:t>
            </a:r>
          </a:p>
          <a:p>
            <a:endParaRPr lang="en-US" sz="2200" b="1" dirty="0" smtClean="0">
              <a:solidFill>
                <a:schemeClr val="hlink"/>
              </a:solidFill>
              <a:effectLst>
                <a:outerShdw blurRad="38100" dist="38100" dir="2700000" algn="tl">
                  <a:srgbClr val="000000"/>
                </a:outerShdw>
              </a:effectLst>
              <a:latin typeface="Segoe Print" pitchFamily="2" charset="0"/>
            </a:endParaRPr>
          </a:p>
        </p:txBody>
      </p:sp>
      <p:sp>
        <p:nvSpPr>
          <p:cNvPr id="47108" name="Rectangle 4"/>
          <p:cNvSpPr>
            <a:spLocks noChangeArrowheads="1"/>
          </p:cNvSpPr>
          <p:nvPr/>
        </p:nvSpPr>
        <p:spPr bwMode="auto">
          <a:xfrm>
            <a:off x="1844040" y="2487222"/>
            <a:ext cx="205819" cy="379876"/>
          </a:xfrm>
          <a:prstGeom prst="rect">
            <a:avLst/>
          </a:prstGeom>
          <a:noFill/>
          <a:ln w="9525">
            <a:noFill/>
            <a:miter lim="800000"/>
            <a:headEnd/>
            <a:tailEnd/>
          </a:ln>
          <a:effectLst/>
        </p:spPr>
        <p:txBody>
          <a:bodyPr vert="horz" wrap="none" lIns="101882" tIns="50941" rIns="101882" bIns="50941" numCol="1" anchor="ctr" anchorCtr="0" compatLnSpc="1">
            <a:prstTxWarp prst="textNoShape">
              <a:avLst/>
            </a:prstTxWarp>
            <a:spAutoFit/>
          </a:bodyPr>
          <a:lstStyle/>
          <a:p>
            <a:endParaRPr lang="en-US"/>
          </a:p>
        </p:txBody>
      </p:sp>
      <p:graphicFrame>
        <p:nvGraphicFramePr>
          <p:cNvPr id="7" name="Inhaltsplatzhalter 10"/>
          <p:cNvGraphicFramePr>
            <a:graphicFrameLocks noGrp="1"/>
          </p:cNvGraphicFramePr>
          <p:nvPr/>
        </p:nvGraphicFramePr>
        <p:xfrm>
          <a:off x="-548579" y="1126138"/>
          <a:ext cx="6118860" cy="5868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feld 12"/>
          <p:cNvSpPr txBox="1"/>
          <p:nvPr/>
        </p:nvSpPr>
        <p:spPr>
          <a:xfrm>
            <a:off x="4663443" y="1260832"/>
            <a:ext cx="4846267" cy="4811858"/>
          </a:xfrm>
          <a:prstGeom prst="rect">
            <a:avLst/>
          </a:prstGeom>
          <a:solidFill>
            <a:schemeClr val="bg1">
              <a:lumMod val="85000"/>
            </a:schemeClr>
          </a:solidFill>
        </p:spPr>
        <p:txBody>
          <a:bodyPr wrap="square" lIns="101882" tIns="50941" rIns="101882" bIns="50941">
            <a:spAutoFit/>
          </a:bodyPr>
          <a:lstStyle>
            <a:defPPr>
              <a:defRPr lang="en-US"/>
            </a:defPPr>
            <a:lvl1pPr algn="l" defTabSz="1016000" rtl="0" fontAlgn="base">
              <a:spcBef>
                <a:spcPct val="0"/>
              </a:spcBef>
              <a:spcAft>
                <a:spcPct val="0"/>
              </a:spcAft>
              <a:defRPr sz="2000" kern="1200">
                <a:solidFill>
                  <a:schemeClr val="tx1"/>
                </a:solidFill>
                <a:latin typeface="Arial" charset="0"/>
                <a:ea typeface="+mn-ea"/>
                <a:cs typeface="Arial" charset="0"/>
              </a:defRPr>
            </a:lvl1pPr>
            <a:lvl2pPr marL="506413" indent="-49213" algn="l" defTabSz="1016000" rtl="0" fontAlgn="base">
              <a:spcBef>
                <a:spcPct val="0"/>
              </a:spcBef>
              <a:spcAft>
                <a:spcPct val="0"/>
              </a:spcAft>
              <a:defRPr sz="2000" kern="1200">
                <a:solidFill>
                  <a:schemeClr val="tx1"/>
                </a:solidFill>
                <a:latin typeface="Arial" charset="0"/>
                <a:ea typeface="+mn-ea"/>
                <a:cs typeface="Arial" charset="0"/>
              </a:defRPr>
            </a:lvl2pPr>
            <a:lvl3pPr marL="1016000" indent="-101600" algn="l" defTabSz="1016000" rtl="0" fontAlgn="base">
              <a:spcBef>
                <a:spcPct val="0"/>
              </a:spcBef>
              <a:spcAft>
                <a:spcPct val="0"/>
              </a:spcAft>
              <a:defRPr sz="2000" kern="1200">
                <a:solidFill>
                  <a:schemeClr val="tx1"/>
                </a:solidFill>
                <a:latin typeface="Arial" charset="0"/>
                <a:ea typeface="+mn-ea"/>
                <a:cs typeface="Arial" charset="0"/>
              </a:defRPr>
            </a:lvl3pPr>
            <a:lvl4pPr marL="1525588" indent="-153988" algn="l" defTabSz="1016000" rtl="0" fontAlgn="base">
              <a:spcBef>
                <a:spcPct val="0"/>
              </a:spcBef>
              <a:spcAft>
                <a:spcPct val="0"/>
              </a:spcAft>
              <a:defRPr sz="2000" kern="1200">
                <a:solidFill>
                  <a:schemeClr val="tx1"/>
                </a:solidFill>
                <a:latin typeface="Arial" charset="0"/>
                <a:ea typeface="+mn-ea"/>
                <a:cs typeface="Arial" charset="0"/>
              </a:defRPr>
            </a:lvl4pPr>
            <a:lvl5pPr marL="2035175" indent="-206375" algn="l" defTabSz="1016000"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a:lstStyle>
          <a:p>
            <a:pPr>
              <a:defRPr/>
            </a:pPr>
            <a:r>
              <a:rPr lang="en-US" sz="1800" b="1" u="sng" dirty="0" smtClean="0">
                <a:latin typeface="+mj-lt"/>
                <a:cs typeface="Arial" pitchFamily="34" charset="0"/>
              </a:rPr>
              <a:t>The issue: </a:t>
            </a:r>
          </a:p>
          <a:p>
            <a:pPr>
              <a:defRPr/>
            </a:pPr>
            <a:r>
              <a:rPr lang="en-US" sz="1800" dirty="0" smtClean="0">
                <a:latin typeface="+mj-lt"/>
                <a:cs typeface="Arial" pitchFamily="34" charset="0"/>
              </a:rPr>
              <a:t>How to register projects/activities that are using the SB</a:t>
            </a:r>
            <a:r>
              <a:rPr lang="en-US" sz="1800" dirty="0" smtClean="0">
                <a:latin typeface="+mj-lt"/>
                <a:cs typeface="Arial" pitchFamily="34" charset="0"/>
              </a:rPr>
              <a:t>?. </a:t>
            </a:r>
            <a:r>
              <a:rPr lang="en-US" sz="1800" dirty="0" smtClean="0">
                <a:latin typeface="+mj-lt"/>
                <a:cs typeface="Arial" pitchFamily="34" charset="0"/>
              </a:rPr>
              <a:t>Need simple and cost effective approach. </a:t>
            </a:r>
          </a:p>
          <a:p>
            <a:pPr>
              <a:defRPr/>
            </a:pPr>
            <a:endParaRPr lang="en-US" sz="1800" dirty="0" smtClean="0">
              <a:latin typeface="+mj-lt"/>
              <a:cs typeface="Arial" pitchFamily="34" charset="0"/>
            </a:endParaRPr>
          </a:p>
          <a:p>
            <a:pPr>
              <a:defRPr/>
            </a:pPr>
            <a:r>
              <a:rPr lang="en-US" sz="1800" b="1" u="sng" dirty="0" smtClean="0">
                <a:latin typeface="+mj-lt"/>
                <a:cs typeface="Arial" pitchFamily="34" charset="0"/>
              </a:rPr>
              <a:t>Fast track CDM projects</a:t>
            </a:r>
            <a:endParaRPr lang="en-US" sz="1800" u="sng" dirty="0">
              <a:latin typeface="+mj-lt"/>
              <a:cs typeface="Arial" pitchFamily="34" charset="0"/>
            </a:endParaRPr>
          </a:p>
          <a:p>
            <a:pPr>
              <a:defRPr/>
            </a:pPr>
            <a:endParaRPr lang="en-US" sz="1800" u="sng" dirty="0">
              <a:latin typeface="+mj-lt"/>
              <a:cs typeface="Arial" pitchFamily="34" charset="0"/>
            </a:endParaRPr>
          </a:p>
          <a:p>
            <a:pPr marL="509412" indent="-509412">
              <a:buFont typeface="+mj-lt"/>
              <a:buAutoNum type="arabicPeriod"/>
              <a:defRPr/>
            </a:pPr>
            <a:r>
              <a:rPr lang="en-US" sz="1800" dirty="0" smtClean="0">
                <a:latin typeface="+mj-lt"/>
                <a:cs typeface="Arial" pitchFamily="34" charset="0"/>
              </a:rPr>
              <a:t>Only check list for specific </a:t>
            </a:r>
            <a:r>
              <a:rPr lang="en-US" sz="1800" dirty="0" smtClean="0">
                <a:latin typeface="+mj-lt"/>
                <a:cs typeface="Arial" pitchFamily="34" charset="0"/>
              </a:rPr>
              <a:t>technologies</a:t>
            </a:r>
            <a:endParaRPr lang="en-US" sz="1800" dirty="0">
              <a:latin typeface="+mj-lt"/>
              <a:cs typeface="Arial" pitchFamily="34" charset="0"/>
            </a:endParaRPr>
          </a:p>
          <a:p>
            <a:pPr marL="509412" indent="-509412">
              <a:buFont typeface="+mj-lt"/>
              <a:buAutoNum type="arabicPeriod"/>
              <a:defRPr/>
            </a:pPr>
            <a:r>
              <a:rPr lang="en-US" sz="1800" dirty="0" smtClean="0">
                <a:latin typeface="+mj-lt"/>
                <a:cs typeface="Arial" pitchFamily="34" charset="0"/>
              </a:rPr>
              <a:t>Automatic registration if project complies with criteria in check list.</a:t>
            </a:r>
          </a:p>
          <a:p>
            <a:pPr marL="509412" indent="-509412">
              <a:buFont typeface="+mj-lt"/>
              <a:buAutoNum type="arabicPeriod"/>
              <a:defRPr/>
            </a:pPr>
            <a:r>
              <a:rPr lang="en-US" sz="1800" dirty="0" smtClean="0">
                <a:latin typeface="+mj-lt"/>
                <a:cs typeface="Arial" pitchFamily="34" charset="0"/>
              </a:rPr>
              <a:t>Verification by DOE of 1) key criteria  and 2) monitored parameters</a:t>
            </a:r>
            <a:r>
              <a:rPr lang="en-US" sz="1800" dirty="0" smtClean="0">
                <a:latin typeface="+mj-lt"/>
                <a:cs typeface="Arial" pitchFamily="34" charset="0"/>
              </a:rPr>
              <a:t>. </a:t>
            </a:r>
            <a:endParaRPr lang="en-US" sz="1800" dirty="0" smtClean="0">
              <a:latin typeface="+mj-lt"/>
              <a:cs typeface="Arial" pitchFamily="34" charset="0"/>
            </a:endParaRPr>
          </a:p>
          <a:p>
            <a:pPr marL="509412" indent="-509412">
              <a:buFont typeface="+mj-lt"/>
              <a:buAutoNum type="arabicPeriod"/>
              <a:defRPr/>
            </a:pPr>
            <a:endParaRPr lang="en-US" sz="1800" dirty="0" smtClean="0">
              <a:latin typeface="+mj-lt"/>
              <a:cs typeface="Arial" pitchFamily="34" charset="0"/>
            </a:endParaRPr>
          </a:p>
          <a:p>
            <a:pPr marL="509412" indent="-509412">
              <a:defRPr/>
            </a:pPr>
            <a:r>
              <a:rPr lang="en-US" sz="1800" b="1" u="sng" dirty="0" smtClean="0">
                <a:latin typeface="+mj-lt"/>
                <a:cs typeface="Arial" pitchFamily="34" charset="0"/>
              </a:rPr>
              <a:t>Proposal , to be developed along with the </a:t>
            </a:r>
          </a:p>
          <a:p>
            <a:pPr marL="509412" indent="-509412">
              <a:defRPr/>
            </a:pPr>
            <a:r>
              <a:rPr lang="en-US" sz="1800" b="1" u="sng" dirty="0" smtClean="0">
                <a:latin typeface="+mj-lt"/>
                <a:cs typeface="Arial" pitchFamily="34" charset="0"/>
              </a:rPr>
              <a:t>principles:</a:t>
            </a:r>
          </a:p>
          <a:p>
            <a:pPr marL="509412" indent="-509412">
              <a:buFontTx/>
              <a:buChar char="-"/>
              <a:defRPr/>
            </a:pPr>
            <a:r>
              <a:rPr lang="en-US" sz="1800" dirty="0" smtClean="0">
                <a:latin typeface="+mj-lt"/>
                <a:cs typeface="Arial" pitchFamily="34" charset="0"/>
              </a:rPr>
              <a:t>Environmental integrity/ Conservativeness</a:t>
            </a:r>
          </a:p>
          <a:p>
            <a:pPr marL="509412" indent="-509412">
              <a:buFontTx/>
              <a:buChar char="-"/>
              <a:defRPr/>
            </a:pPr>
            <a:r>
              <a:rPr lang="en-US" sz="1800" dirty="0" smtClean="0">
                <a:latin typeface="+mj-lt"/>
                <a:cs typeface="Arial" pitchFamily="34" charset="0"/>
              </a:rPr>
              <a:t>Safeguards  for implementation  defined in eligibility criteria (e.g. high efficiency LED)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txBox="1">
            <a:spLocks noGrp="1"/>
          </p:cNvSpPr>
          <p:nvPr/>
        </p:nvSpPr>
        <p:spPr>
          <a:xfrm>
            <a:off x="10393680" y="9850439"/>
            <a:ext cx="1173480" cy="413808"/>
          </a:xfrm>
          <a:prstGeom prst="rect">
            <a:avLst/>
          </a:prstGeom>
          <a:noFill/>
        </p:spPr>
        <p:txBody>
          <a:bodyPr lIns="101882" tIns="50941" rIns="101882" bIns="50941" anchor="ctr"/>
          <a:lstStyle/>
          <a:p>
            <a:pPr algn="r">
              <a:defRPr/>
            </a:pPr>
            <a:fld id="{2576AAA9-A0CB-45F4-B88F-31110888907E}" type="slidenum">
              <a:rPr lang="en-US" sz="1300" b="1">
                <a:solidFill>
                  <a:schemeClr val="tx1">
                    <a:tint val="75000"/>
                  </a:schemeClr>
                </a:solidFill>
                <a:latin typeface="Arial" pitchFamily="34" charset="0"/>
                <a:cs typeface="Arial" pitchFamily="34" charset="0"/>
              </a:rPr>
              <a:pPr algn="r">
                <a:defRPr/>
              </a:pPr>
              <a:t>5</a:t>
            </a:fld>
            <a:endParaRPr lang="en-US" sz="1300" b="1" dirty="0">
              <a:solidFill>
                <a:schemeClr val="tx1">
                  <a:tint val="75000"/>
                </a:schemeClr>
              </a:solidFill>
              <a:latin typeface="Arial" pitchFamily="34" charset="0"/>
              <a:cs typeface="Arial" pitchFamily="34" charset="0"/>
            </a:endParaRPr>
          </a:p>
        </p:txBody>
      </p:sp>
      <p:sp>
        <p:nvSpPr>
          <p:cNvPr id="5123" name="Title 1"/>
          <p:cNvSpPr txBox="1">
            <a:spLocks/>
          </p:cNvSpPr>
          <p:nvPr/>
        </p:nvSpPr>
        <p:spPr bwMode="auto">
          <a:xfrm>
            <a:off x="2720658" y="2368874"/>
            <a:ext cx="7421563" cy="1430967"/>
          </a:xfrm>
          <a:prstGeom prst="rect">
            <a:avLst/>
          </a:prstGeom>
          <a:noFill/>
          <a:ln w="9525">
            <a:noFill/>
            <a:miter lim="800000"/>
            <a:headEnd/>
            <a:tailEnd/>
          </a:ln>
        </p:spPr>
        <p:txBody>
          <a:bodyPr lIns="101882" tIns="50941" rIns="101882" bIns="50941" anchor="ctr"/>
          <a:lstStyle/>
          <a:p>
            <a:endParaRPr lang="de-DE" i="1">
              <a:solidFill>
                <a:srgbClr val="FF0000"/>
              </a:solidFill>
            </a:endParaRPr>
          </a:p>
        </p:txBody>
      </p:sp>
      <p:sp>
        <p:nvSpPr>
          <p:cNvPr id="5127" name="Rectangle 13"/>
          <p:cNvSpPr>
            <a:spLocks noChangeArrowheads="1"/>
          </p:cNvSpPr>
          <p:nvPr/>
        </p:nvSpPr>
        <p:spPr bwMode="auto">
          <a:xfrm>
            <a:off x="335280" y="147532"/>
            <a:ext cx="9387840" cy="1180095"/>
          </a:xfrm>
          <a:prstGeom prst="rect">
            <a:avLst/>
          </a:prstGeom>
          <a:noFill/>
          <a:ln w="9525">
            <a:noFill/>
            <a:miter lim="800000"/>
            <a:headEnd/>
            <a:tailEnd/>
          </a:ln>
        </p:spPr>
        <p:txBody>
          <a:bodyPr wrap="square" lIns="101882" tIns="50941" rIns="101882" bIns="50941">
            <a:spAutoFit/>
          </a:bodyPr>
          <a:lstStyle/>
          <a:p>
            <a:pPr lvl="0" defTabSz="1017588" eaLnBrk="0" fontAlgn="base" hangingPunct="0">
              <a:spcBef>
                <a:spcPct val="0"/>
              </a:spcBef>
              <a:spcAft>
                <a:spcPct val="0"/>
              </a:spcAft>
              <a:defRPr/>
            </a:pPr>
            <a:r>
              <a:rPr lang="en-US" sz="2400" b="1" dirty="0" smtClean="0">
                <a:solidFill>
                  <a:srgbClr val="2B5757"/>
                </a:solidFill>
                <a:cs typeface="Arial" charset="0"/>
              </a:rPr>
              <a:t>Recommendation 1b: Development of standardized registration process for micro scale </a:t>
            </a:r>
            <a:r>
              <a:rPr lang="en-US" sz="2400" b="1" dirty="0" err="1" smtClean="0">
                <a:solidFill>
                  <a:srgbClr val="2B5757"/>
                </a:solidFill>
                <a:cs typeface="Arial" charset="0"/>
              </a:rPr>
              <a:t>PoAs</a:t>
            </a:r>
            <a:r>
              <a:rPr lang="en-US" sz="2400" b="1" dirty="0" smtClean="0">
                <a:solidFill>
                  <a:srgbClr val="2B5757"/>
                </a:solidFill>
                <a:cs typeface="Arial" charset="0"/>
              </a:rPr>
              <a:t> applying standardized baselines (SBs).</a:t>
            </a:r>
          </a:p>
          <a:p>
            <a:endParaRPr lang="en-US" sz="2200" b="1" dirty="0" smtClean="0">
              <a:solidFill>
                <a:schemeClr val="hlink"/>
              </a:solidFill>
              <a:effectLst>
                <a:outerShdw blurRad="38100" dist="38100" dir="2700000" algn="tl">
                  <a:srgbClr val="000000"/>
                </a:outerShdw>
              </a:effectLst>
              <a:latin typeface="Segoe Print" pitchFamily="2" charset="0"/>
            </a:endParaRPr>
          </a:p>
        </p:txBody>
      </p:sp>
      <p:sp>
        <p:nvSpPr>
          <p:cNvPr id="47108" name="Rectangle 4"/>
          <p:cNvSpPr>
            <a:spLocks noChangeArrowheads="1"/>
          </p:cNvSpPr>
          <p:nvPr/>
        </p:nvSpPr>
        <p:spPr bwMode="auto">
          <a:xfrm>
            <a:off x="1844040" y="2487222"/>
            <a:ext cx="205819" cy="379876"/>
          </a:xfrm>
          <a:prstGeom prst="rect">
            <a:avLst/>
          </a:prstGeom>
          <a:noFill/>
          <a:ln w="9525">
            <a:noFill/>
            <a:miter lim="800000"/>
            <a:headEnd/>
            <a:tailEnd/>
          </a:ln>
          <a:effectLst/>
        </p:spPr>
        <p:txBody>
          <a:bodyPr vert="horz" wrap="none" lIns="101882" tIns="50941" rIns="101882" bIns="50941" numCol="1" anchor="ctr" anchorCtr="0" compatLnSpc="1">
            <a:prstTxWarp prst="textNoShape">
              <a:avLst/>
            </a:prstTxWarp>
            <a:spAutoFit/>
          </a:bodyPr>
          <a:lstStyle/>
          <a:p>
            <a:endParaRPr lang="en-US"/>
          </a:p>
        </p:txBody>
      </p:sp>
      <p:pic>
        <p:nvPicPr>
          <p:cNvPr id="8" name="Picture 3"/>
          <p:cNvPicPr>
            <a:picLocks noChangeArrowheads="1"/>
          </p:cNvPicPr>
          <p:nvPr/>
        </p:nvPicPr>
        <p:blipFill>
          <a:blip r:embed="rId3" cstate="print"/>
          <a:srcRect/>
          <a:stretch>
            <a:fillRect/>
          </a:stretch>
        </p:blipFill>
        <p:spPr bwMode="auto">
          <a:xfrm>
            <a:off x="-828675" y="1085850"/>
            <a:ext cx="5772150" cy="5911850"/>
          </a:xfrm>
          <a:prstGeom prst="rect">
            <a:avLst/>
          </a:prstGeom>
          <a:noFill/>
        </p:spPr>
      </p:pic>
      <p:sp>
        <p:nvSpPr>
          <p:cNvPr id="9" name="Text Box 4"/>
          <p:cNvSpPr txBox="1"/>
          <p:nvPr/>
        </p:nvSpPr>
        <p:spPr>
          <a:xfrm>
            <a:off x="4023371" y="1146174"/>
            <a:ext cx="5669903" cy="5940088"/>
          </a:xfrm>
          <a:prstGeom prst="rect">
            <a:avLst/>
          </a:prstGeom>
          <a:solidFill>
            <a:schemeClr val="bg1">
              <a:lumMod val="85000"/>
            </a:schemeClr>
          </a:solidFill>
        </p:spPr>
        <p:txBody>
          <a:bodyPr wrap="square">
            <a:spAutoFit/>
          </a:bodyPr>
          <a:lstStyle/>
          <a:p>
            <a:pPr defTabSz="1017588" fontAlgn="base">
              <a:spcBef>
                <a:spcPct val="0"/>
              </a:spcBef>
              <a:spcAft>
                <a:spcPct val="0"/>
              </a:spcAft>
            </a:pPr>
            <a:r>
              <a:rPr lang="en-US" sz="2000" b="1" u="sng" dirty="0" smtClean="0">
                <a:latin typeface="Times New Roman"/>
                <a:cs typeface="Arial" charset="0"/>
              </a:rPr>
              <a:t>The issue: </a:t>
            </a:r>
            <a:r>
              <a:rPr lang="en-US" sz="2000" u="sng" dirty="0" smtClean="0">
                <a:latin typeface="Times New Roman"/>
                <a:cs typeface="Arial" charset="0"/>
              </a:rPr>
              <a:t> </a:t>
            </a:r>
            <a:r>
              <a:rPr lang="en-US" sz="2000" dirty="0" smtClean="0">
                <a:latin typeface="Times New Roman"/>
                <a:cs typeface="Arial" charset="0"/>
              </a:rPr>
              <a:t>transaction costs still too high for many activities. </a:t>
            </a:r>
          </a:p>
          <a:p>
            <a:pPr defTabSz="1017588" fontAlgn="base">
              <a:spcBef>
                <a:spcPct val="0"/>
              </a:spcBef>
              <a:spcAft>
                <a:spcPct val="0"/>
              </a:spcAft>
            </a:pPr>
            <a:endParaRPr lang="en-US" sz="2000" b="1" u="sng" dirty="0" smtClean="0">
              <a:latin typeface="Times New Roman"/>
              <a:cs typeface="Arial" charset="0"/>
            </a:endParaRPr>
          </a:p>
          <a:p>
            <a:pPr defTabSz="1017588" fontAlgn="base">
              <a:spcBef>
                <a:spcPct val="0"/>
              </a:spcBef>
              <a:spcAft>
                <a:spcPct val="0"/>
              </a:spcAft>
            </a:pPr>
            <a:r>
              <a:rPr lang="en-US" sz="2000" b="1" u="sng" dirty="0" smtClean="0">
                <a:latin typeface="Times New Roman"/>
                <a:cs typeface="Arial" charset="0"/>
              </a:rPr>
              <a:t>Solution for micro scale </a:t>
            </a:r>
            <a:r>
              <a:rPr lang="en-US" sz="2000" b="1" u="sng" dirty="0" err="1" smtClean="0">
                <a:latin typeface="Times New Roman"/>
                <a:cs typeface="Arial" charset="0"/>
              </a:rPr>
              <a:t>PoA</a:t>
            </a:r>
            <a:r>
              <a:rPr lang="en-US" sz="2000" b="1" u="sng" dirty="0" smtClean="0">
                <a:solidFill>
                  <a:schemeClr val="tx2"/>
                </a:solidFill>
                <a:latin typeface="Times New Roman"/>
                <a:cs typeface="Arial" charset="0"/>
              </a:rPr>
              <a:t>:</a:t>
            </a:r>
            <a:r>
              <a:rPr lang="en-US" sz="2000" u="sng" dirty="0" smtClean="0">
                <a:solidFill>
                  <a:schemeClr val="tx2"/>
                </a:solidFill>
                <a:latin typeface="Times New Roman"/>
                <a:cs typeface="Arial" charset="0"/>
              </a:rPr>
              <a:t> </a:t>
            </a:r>
          </a:p>
          <a:p>
            <a:pPr defTabSz="1017588" fontAlgn="base">
              <a:spcBef>
                <a:spcPct val="0"/>
              </a:spcBef>
              <a:spcAft>
                <a:spcPct val="0"/>
              </a:spcAft>
              <a:buFontTx/>
              <a:buAutoNum type="arabicPeriod"/>
            </a:pPr>
            <a:r>
              <a:rPr lang="en-US" sz="2000" dirty="0" smtClean="0">
                <a:latin typeface="Times New Roman"/>
                <a:cs typeface="Arial" charset="0"/>
              </a:rPr>
              <a:t>Only </a:t>
            </a:r>
            <a:r>
              <a:rPr lang="en-US" sz="2000" dirty="0" err="1" smtClean="0">
                <a:latin typeface="Times New Roman"/>
                <a:cs typeface="Arial" charset="0"/>
              </a:rPr>
              <a:t>PoA</a:t>
            </a:r>
            <a:r>
              <a:rPr lang="en-US" sz="2000" dirty="0" smtClean="0">
                <a:latin typeface="Times New Roman"/>
                <a:cs typeface="Arial" charset="0"/>
              </a:rPr>
              <a:t> PDD (i.e. not CPA-DD) to be prepared for registration. CPAs do not need to be validated at inclusion.</a:t>
            </a:r>
          </a:p>
          <a:p>
            <a:pPr defTabSz="1017588" fontAlgn="base">
              <a:spcBef>
                <a:spcPct val="0"/>
              </a:spcBef>
              <a:spcAft>
                <a:spcPct val="0"/>
              </a:spcAft>
              <a:buFontTx/>
              <a:buAutoNum type="arabicPeriod"/>
            </a:pPr>
            <a:r>
              <a:rPr lang="en-US" sz="2000" dirty="0" err="1" smtClean="0">
                <a:latin typeface="Times New Roman"/>
                <a:cs typeface="Arial" charset="0"/>
              </a:rPr>
              <a:t>PoA</a:t>
            </a:r>
            <a:r>
              <a:rPr lang="en-US" sz="2000" dirty="0" smtClean="0">
                <a:latin typeface="Times New Roman"/>
                <a:cs typeface="Arial" charset="0"/>
              </a:rPr>
              <a:t> PDD validated by DOE. Should contain check list of eligibility requirements  and must comply with </a:t>
            </a:r>
            <a:r>
              <a:rPr lang="en-US" sz="2000" dirty="0" err="1" smtClean="0">
                <a:latin typeface="Times New Roman"/>
                <a:cs typeface="Arial" charset="0"/>
              </a:rPr>
              <a:t>additionality</a:t>
            </a:r>
            <a:r>
              <a:rPr lang="en-US" sz="2000" dirty="0" smtClean="0">
                <a:latin typeface="Times New Roman"/>
                <a:cs typeface="Arial" charset="0"/>
              </a:rPr>
              <a:t> requirements for micro scale CDM projects</a:t>
            </a:r>
          </a:p>
          <a:p>
            <a:pPr defTabSz="1017588" fontAlgn="base">
              <a:spcBef>
                <a:spcPct val="0"/>
              </a:spcBef>
              <a:spcAft>
                <a:spcPct val="0"/>
              </a:spcAft>
              <a:buFontTx/>
              <a:buAutoNum type="arabicPeriod"/>
            </a:pPr>
            <a:r>
              <a:rPr lang="en-US" sz="2000" dirty="0" smtClean="0">
                <a:latin typeface="Times New Roman"/>
                <a:cs typeface="Arial" charset="0"/>
              </a:rPr>
              <a:t>Monitoring periodically undertaken for representative sample of stock of all included units.</a:t>
            </a:r>
          </a:p>
          <a:p>
            <a:pPr defTabSz="1017588" fontAlgn="base">
              <a:spcBef>
                <a:spcPct val="0"/>
              </a:spcBef>
              <a:spcAft>
                <a:spcPct val="0"/>
              </a:spcAft>
              <a:buFontTx/>
              <a:buAutoNum type="arabicPeriod"/>
            </a:pPr>
            <a:r>
              <a:rPr lang="en-US" sz="2000" dirty="0" smtClean="0">
                <a:latin typeface="Times New Roman"/>
                <a:cs typeface="Arial" charset="0"/>
              </a:rPr>
              <a:t>Verification - DOE ensure units comply with eligibility criteria i.e. verification = “quasi validation”.  </a:t>
            </a:r>
            <a:r>
              <a:rPr lang="en-US" sz="2000" i="1" dirty="0" smtClean="0">
                <a:latin typeface="Times New Roman"/>
                <a:cs typeface="Arial" charset="0"/>
              </a:rPr>
              <a:t>Risk of liability much less than at point of registration. </a:t>
            </a:r>
          </a:p>
          <a:p>
            <a:pPr defTabSz="1017588" fontAlgn="base">
              <a:spcBef>
                <a:spcPct val="0"/>
              </a:spcBef>
              <a:spcAft>
                <a:spcPct val="0"/>
              </a:spcAft>
              <a:buFontTx/>
              <a:buAutoNum type="arabicPeriod"/>
            </a:pPr>
            <a:r>
              <a:rPr lang="en-US" sz="2000" dirty="0" smtClean="0">
                <a:latin typeface="Times New Roman"/>
                <a:cs typeface="Arial" charset="0"/>
              </a:rPr>
              <a:t>Issuance of CERs with verification report once approved by EB. </a:t>
            </a:r>
            <a:endParaRPr lang="en-US" sz="2000" dirty="0">
              <a:latin typeface="Times New Roman"/>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idx="4294967295"/>
          </p:nvPr>
        </p:nvSpPr>
        <p:spPr bwMode="auto">
          <a:xfrm>
            <a:off x="365125" y="1249363"/>
            <a:ext cx="9328150" cy="5029200"/>
          </a:xfrm>
          <a:prstGeom prst="rect">
            <a:avLst/>
          </a:prstGeom>
          <a:noFill/>
          <a:ln>
            <a:miter lim="800000"/>
            <a:headEnd/>
            <a:tailEnd/>
          </a:ln>
        </p:spPr>
        <p:txBody>
          <a:bodyPr/>
          <a:lstStyle/>
          <a:p>
            <a:pPr lvl="1" defTabSz="1017588">
              <a:buClr>
                <a:srgbClr val="E46C0A"/>
              </a:buClr>
            </a:pPr>
            <a:r>
              <a:rPr lang="en-US" sz="2400" smtClean="0"/>
              <a:t>Currently monitoring is not addressed under the standardized baseline framework. Need to refer to monitoring rules under existing CDM methodologies.  </a:t>
            </a:r>
          </a:p>
          <a:p>
            <a:pPr lvl="1" defTabSz="1017588">
              <a:buClr>
                <a:srgbClr val="E46C0A"/>
              </a:buClr>
            </a:pPr>
            <a:r>
              <a:rPr lang="en-US" sz="2400" smtClean="0"/>
              <a:t>CMP decision required to standardize monitoring. </a:t>
            </a:r>
          </a:p>
          <a:p>
            <a:pPr lvl="1" defTabSz="1017588">
              <a:buClr>
                <a:srgbClr val="E46C0A"/>
              </a:buClr>
            </a:pPr>
            <a:r>
              <a:rPr lang="en-US" sz="2400" smtClean="0"/>
              <a:t>Issues to be explored as move towards standardisation of monitoring: </a:t>
            </a:r>
          </a:p>
          <a:p>
            <a:pPr lvl="2" defTabSz="1017588">
              <a:buClr>
                <a:srgbClr val="E46C0A"/>
              </a:buClr>
            </a:pPr>
            <a:r>
              <a:rPr lang="en-US" sz="2000" smtClean="0"/>
              <a:t>How far can monitoring be standardized across technologies/countries without jeopardizing environmental integrity? It is expected that it will be different for different types of technologies and even different in different country circumstances. </a:t>
            </a:r>
          </a:p>
          <a:p>
            <a:pPr lvl="2" defTabSz="1017588">
              <a:buClr>
                <a:srgbClr val="E46C0A"/>
              </a:buClr>
            </a:pPr>
            <a:r>
              <a:rPr lang="en-US" sz="2000" smtClean="0"/>
              <a:t>How far can standardization of monitoring and verification requirements reduce costs? How conservative will standardization have  to be? If it is overly conservative it could result in less projects being viable.  </a:t>
            </a:r>
          </a:p>
          <a:p>
            <a:pPr lvl="1" defTabSz="1017588">
              <a:buClr>
                <a:srgbClr val="E46C0A"/>
              </a:buClr>
            </a:pPr>
            <a:endParaRPr lang="en-US" sz="1900" smtClean="0"/>
          </a:p>
          <a:p>
            <a:pPr lvl="1" defTabSz="1017588">
              <a:buClr>
                <a:srgbClr val="E46C0A"/>
              </a:buClr>
            </a:pPr>
            <a:endParaRPr lang="en-US" sz="1900" smtClean="0"/>
          </a:p>
          <a:p>
            <a:pPr lvl="1" defTabSz="1017588">
              <a:buClr>
                <a:srgbClr val="E46C0A"/>
              </a:buClr>
            </a:pPr>
            <a:endParaRPr lang="en-US" sz="1900" smtClean="0"/>
          </a:p>
          <a:p>
            <a:pPr defTabSz="1017588">
              <a:buClr>
                <a:srgbClr val="E46C0A"/>
              </a:buClr>
            </a:pPr>
            <a:endParaRPr lang="en-US"/>
          </a:p>
        </p:txBody>
      </p:sp>
      <p:sp>
        <p:nvSpPr>
          <p:cNvPr id="15363" name="Rectangle 3"/>
          <p:cNvSpPr>
            <a:spLocks noGrp="1"/>
          </p:cNvSpPr>
          <p:nvPr>
            <p:ph type="title" idx="4294967295"/>
          </p:nvPr>
        </p:nvSpPr>
        <p:spPr>
          <a:xfrm>
            <a:off x="365125" y="533400"/>
            <a:ext cx="9328150" cy="533400"/>
          </a:xfrm>
        </p:spPr>
        <p:txBody>
          <a:bodyPr/>
          <a:lstStyle/>
          <a:p>
            <a:pPr lvl="0"/>
            <a:r>
              <a:rPr lang="en-US" sz="2400" b="1" dirty="0" smtClean="0">
                <a:solidFill>
                  <a:srgbClr val="2B5757"/>
                </a:solidFill>
              </a:rPr>
              <a:t>Recommendation 2: Extension of standardization to monitoring &amp; verification</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idx="4294967295"/>
          </p:nvPr>
        </p:nvSpPr>
        <p:spPr bwMode="auto">
          <a:xfrm>
            <a:off x="685800" y="1143030"/>
            <a:ext cx="8686800" cy="5029200"/>
          </a:xfrm>
          <a:prstGeom prst="rect">
            <a:avLst/>
          </a:prstGeom>
          <a:noFill/>
          <a:ln>
            <a:miter lim="800000"/>
            <a:headEnd/>
            <a:tailEnd/>
          </a:ln>
        </p:spPr>
        <p:txBody>
          <a:bodyPr/>
          <a:lstStyle/>
          <a:p>
            <a:pPr marL="92075" lvl="1" indent="3175" defTabSz="1017588">
              <a:buClr>
                <a:srgbClr val="E46C0A"/>
              </a:buClr>
            </a:pPr>
            <a:endParaRPr lang="en-US" sz="2000" b="1" dirty="0" smtClean="0"/>
          </a:p>
          <a:p>
            <a:pPr marL="92075" lvl="1" indent="3175" defTabSz="1017588">
              <a:buClr>
                <a:srgbClr val="E46C0A"/>
              </a:buClr>
            </a:pPr>
            <a:r>
              <a:rPr lang="en-US" sz="2000" b="1" dirty="0" smtClean="0"/>
              <a:t> How to support policy driven mitigation activities? </a:t>
            </a:r>
          </a:p>
          <a:p>
            <a:pPr marL="538162" lvl="2" indent="3175" defTabSz="1017588">
              <a:buClr>
                <a:srgbClr val="E46C0A"/>
              </a:buClr>
            </a:pPr>
            <a:r>
              <a:rPr lang="en-US" sz="2000" b="1" dirty="0" smtClean="0"/>
              <a:t>   </a:t>
            </a:r>
            <a:r>
              <a:rPr lang="en-US" sz="2000" dirty="0" smtClean="0"/>
              <a:t>How can policy driven CDM projects be monitored? </a:t>
            </a:r>
          </a:p>
          <a:p>
            <a:pPr marL="1047750" lvl="3" indent="3175" defTabSz="1017588">
              <a:buClr>
                <a:srgbClr val="E46C0A"/>
              </a:buClr>
            </a:pPr>
            <a:r>
              <a:rPr lang="en-US" sz="1500" dirty="0" smtClean="0"/>
              <a:t> </a:t>
            </a:r>
            <a:r>
              <a:rPr lang="en-US" sz="2000" dirty="0" smtClean="0"/>
              <a:t>1) to determine how to translate policy measures into mitigation impact (in CO2eq) ;</a:t>
            </a:r>
          </a:p>
          <a:p>
            <a:pPr marL="1047750" lvl="3" indent="3175" defTabSz="1017588">
              <a:buClr>
                <a:srgbClr val="E46C0A"/>
              </a:buClr>
            </a:pPr>
            <a:r>
              <a:rPr lang="en-US" sz="2000" dirty="0" smtClean="0"/>
              <a:t> 2) to ensure there is no cherry picking through opt outs of compliance with policies could apply ambitious crediting level (Under crediting )</a:t>
            </a:r>
          </a:p>
          <a:p>
            <a:pPr marL="1047750" lvl="3" indent="3175" defTabSz="1017588">
              <a:buClr>
                <a:srgbClr val="E46C0A"/>
              </a:buClr>
            </a:pPr>
            <a:r>
              <a:rPr lang="en-US" sz="2000" dirty="0" smtClean="0"/>
              <a:t> 3) How to incentivize private sector participation?</a:t>
            </a:r>
          </a:p>
          <a:p>
            <a:pPr marL="358775" lvl="1" indent="-254000" defTabSz="1017588">
              <a:buClr>
                <a:srgbClr val="E46C0A"/>
              </a:buClr>
              <a:buFont typeface="Arial" charset="0"/>
              <a:buNone/>
            </a:pPr>
            <a:endParaRPr lang="en-US" sz="2000" dirty="0" smtClean="0"/>
          </a:p>
          <a:p>
            <a:pPr marL="358775" lvl="1" indent="-254000" defTabSz="1017588">
              <a:buClr>
                <a:srgbClr val="E46C0A"/>
              </a:buClr>
            </a:pPr>
            <a:r>
              <a:rPr lang="en-US" sz="2000" b="1" dirty="0" smtClean="0"/>
              <a:t>New business models will require the blending of different sources of financing </a:t>
            </a:r>
          </a:p>
          <a:p>
            <a:pPr marL="358775" lvl="1" indent="-254000" defTabSz="1017588">
              <a:buClr>
                <a:srgbClr val="E46C0A"/>
              </a:buClr>
              <a:buFont typeface="Wingdings" pitchFamily="2" charset="2"/>
              <a:buChar char="§"/>
            </a:pPr>
            <a:r>
              <a:rPr lang="en-US" sz="2000" dirty="0" smtClean="0"/>
              <a:t>How to facilitate blending? Need clarity on regulations to provide clarity on how to use different sources of finance e.g. public procurement, assisted borrowing or a grant subsidies.</a:t>
            </a:r>
          </a:p>
          <a:p>
            <a:pPr marL="358775" lvl="1" indent="-254000" defTabSz="1017588">
              <a:buClr>
                <a:srgbClr val="E46C0A"/>
              </a:buClr>
              <a:buFont typeface="Wingdings" pitchFamily="2" charset="2"/>
              <a:buChar char="§"/>
            </a:pPr>
            <a:r>
              <a:rPr lang="en-US" sz="2000" dirty="0" smtClean="0"/>
              <a:t>What options are there for blending given legal requirements of different countries? </a:t>
            </a:r>
          </a:p>
          <a:p>
            <a:pPr marL="358775" lvl="1" indent="-254000" defTabSz="1017588">
              <a:buClr>
                <a:srgbClr val="E46C0A"/>
              </a:buClr>
              <a:buFont typeface="Wingdings" pitchFamily="2" charset="2"/>
              <a:buChar char="§"/>
            </a:pPr>
            <a:endParaRPr lang="en-US" sz="2000" dirty="0" smtClean="0"/>
          </a:p>
          <a:p>
            <a:pPr marL="358775" indent="-254000" defTabSz="1017588">
              <a:buClr>
                <a:srgbClr val="E46C0A"/>
              </a:buClr>
              <a:buNone/>
            </a:pPr>
            <a:endParaRPr lang="en-US" sz="2000" dirty="0"/>
          </a:p>
        </p:txBody>
      </p:sp>
      <p:sp>
        <p:nvSpPr>
          <p:cNvPr id="16387" name="Rectangle 3"/>
          <p:cNvSpPr>
            <a:spLocks noGrp="1"/>
          </p:cNvSpPr>
          <p:nvPr>
            <p:ph type="title" idx="4294967295"/>
          </p:nvPr>
        </p:nvSpPr>
        <p:spPr/>
        <p:txBody>
          <a:bodyPr/>
          <a:lstStyle/>
          <a:p>
            <a:r>
              <a:rPr lang="en-US" sz="2400" b="1" smtClean="0">
                <a:solidFill>
                  <a:srgbClr val="2B5757"/>
                </a:solidFill>
              </a:rPr>
              <a:t>Recommendation 3. Expand  baseline standardization  framework to non-energy sectors</a:t>
            </a:r>
            <a:endParaRPr lang="en-US" sz="2400" b="1">
              <a:solidFill>
                <a:srgbClr val="2B5757"/>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idx="4294967295"/>
          </p:nvPr>
        </p:nvSpPr>
        <p:spPr bwMode="auto">
          <a:xfrm>
            <a:off x="136525" y="777875"/>
            <a:ext cx="9236075" cy="5029200"/>
          </a:xfrm>
          <a:prstGeom prst="rect">
            <a:avLst/>
          </a:prstGeom>
          <a:noFill/>
          <a:ln>
            <a:miter lim="800000"/>
            <a:headEnd/>
            <a:tailEnd/>
          </a:ln>
        </p:spPr>
        <p:txBody>
          <a:bodyPr/>
          <a:lstStyle/>
          <a:p>
            <a:pPr defTabSz="1017588">
              <a:buClr>
                <a:srgbClr val="E46C0A"/>
              </a:buClr>
              <a:buFont typeface="Arial" pitchFamily="34" charset="0"/>
              <a:buNone/>
              <a:defRPr/>
            </a:pPr>
            <a:endParaRPr lang="en-US" sz="2400" dirty="0">
              <a:latin typeface="+mn-lt"/>
            </a:endParaRPr>
          </a:p>
          <a:p>
            <a:pPr defTabSz="1017588">
              <a:buClr>
                <a:srgbClr val="E46C0A"/>
              </a:buClr>
              <a:buFont typeface="Arial" pitchFamily="34" charset="0"/>
              <a:buChar char="•"/>
              <a:defRPr/>
            </a:pPr>
            <a:endParaRPr lang="en-US" sz="2400" b="1" dirty="0">
              <a:solidFill>
                <a:schemeClr val="bg1">
                  <a:lumMod val="50000"/>
                </a:schemeClr>
              </a:solidFill>
              <a:latin typeface="+mn-lt"/>
            </a:endParaRPr>
          </a:p>
          <a:p>
            <a:pPr defTabSz="1017588">
              <a:buClr>
                <a:srgbClr val="E46C0A"/>
              </a:buClr>
              <a:buFont typeface="Arial" pitchFamily="34" charset="0"/>
              <a:buChar char="•"/>
              <a:defRPr/>
            </a:pPr>
            <a:endParaRPr lang="en-US" sz="2400" dirty="0">
              <a:solidFill>
                <a:schemeClr val="bg1">
                  <a:lumMod val="50000"/>
                </a:schemeClr>
              </a:solidFill>
              <a:latin typeface="+mn-lt"/>
            </a:endParaRPr>
          </a:p>
          <a:p>
            <a:pPr defTabSz="1017588">
              <a:buClr>
                <a:srgbClr val="E46C0A"/>
              </a:buClr>
              <a:buFont typeface="Arial" pitchFamily="34" charset="0"/>
              <a:buChar char="•"/>
              <a:defRPr/>
            </a:pPr>
            <a:endParaRPr lang="en-US" sz="2400" dirty="0">
              <a:latin typeface="+mn-lt"/>
            </a:endParaRPr>
          </a:p>
          <a:p>
            <a:pPr defTabSz="1017588">
              <a:buClr>
                <a:srgbClr val="E46C0A"/>
              </a:buClr>
              <a:buFont typeface="Arial" pitchFamily="34" charset="0"/>
              <a:buChar char="•"/>
              <a:defRPr/>
            </a:pPr>
            <a:endParaRPr lang="en-US" sz="2400" dirty="0">
              <a:latin typeface="+mn-lt"/>
            </a:endParaRPr>
          </a:p>
        </p:txBody>
      </p:sp>
      <p:sp>
        <p:nvSpPr>
          <p:cNvPr id="12291" name="Rectangle 3"/>
          <p:cNvSpPr>
            <a:spLocks noGrp="1"/>
          </p:cNvSpPr>
          <p:nvPr>
            <p:ph type="title" idx="4294967295"/>
          </p:nvPr>
        </p:nvSpPr>
        <p:spPr/>
        <p:txBody>
          <a:bodyPr/>
          <a:lstStyle/>
          <a:p>
            <a:r>
              <a:rPr lang="en-US" b="1" smtClean="0">
                <a:solidFill>
                  <a:srgbClr val="2B5757"/>
                </a:solidFill>
              </a:rPr>
              <a:t>3 Areas to improve standardised baselines framework</a:t>
            </a:r>
            <a:endParaRPr lang="en-US" b="1">
              <a:solidFill>
                <a:srgbClr val="2B5757"/>
              </a:solidFill>
            </a:endParaRPr>
          </a:p>
        </p:txBody>
      </p:sp>
      <p:graphicFrame>
        <p:nvGraphicFramePr>
          <p:cNvPr id="5" name="Diagramm 4"/>
          <p:cNvGraphicFramePr/>
          <p:nvPr/>
        </p:nvGraphicFramePr>
        <p:xfrm>
          <a:off x="274267" y="1143031"/>
          <a:ext cx="9601200" cy="6034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idx="4294967295"/>
          </p:nvPr>
        </p:nvSpPr>
        <p:spPr bwMode="auto">
          <a:xfrm>
            <a:off x="685800" y="1249363"/>
            <a:ext cx="8686800" cy="5029200"/>
          </a:xfrm>
          <a:prstGeom prst="rect">
            <a:avLst/>
          </a:prstGeom>
          <a:noFill/>
          <a:ln>
            <a:miter lim="800000"/>
            <a:headEnd/>
            <a:tailEnd/>
          </a:ln>
        </p:spPr>
        <p:txBody>
          <a:bodyPr/>
          <a:lstStyle/>
          <a:p>
            <a:pPr defTabSz="1017588">
              <a:buClr>
                <a:srgbClr val="E46C0A"/>
              </a:buClr>
              <a:buNone/>
              <a:defRPr/>
            </a:pPr>
            <a:endParaRPr lang="en-US" sz="2400" b="1" dirty="0" smtClean="0">
              <a:latin typeface="+mn-lt"/>
            </a:endParaRPr>
          </a:p>
          <a:p>
            <a:pPr algn="ctr" defTabSz="1017588">
              <a:buClr>
                <a:srgbClr val="E46C0A"/>
              </a:buClr>
              <a:buNone/>
              <a:defRPr/>
            </a:pPr>
            <a:r>
              <a:rPr lang="en-US" sz="2400" b="1" dirty="0" smtClean="0">
                <a:latin typeface="+mn-lt"/>
              </a:rPr>
              <a:t>Felicity </a:t>
            </a:r>
            <a:r>
              <a:rPr lang="en-US" sz="2400" b="1" dirty="0" err="1" smtClean="0">
                <a:latin typeface="+mn-lt"/>
              </a:rPr>
              <a:t>Spors</a:t>
            </a:r>
            <a:r>
              <a:rPr lang="en-US" sz="2400" b="1" dirty="0" smtClean="0"/>
              <a:t>: </a:t>
            </a:r>
            <a:r>
              <a:rPr lang="en-US" sz="2400" b="1" dirty="0" smtClean="0">
                <a:hlinkClick r:id="rId3"/>
              </a:rPr>
              <a:t>fspors@worldbank.org</a:t>
            </a:r>
            <a:r>
              <a:rPr lang="en-US" sz="2400" b="1" dirty="0" smtClean="0"/>
              <a:t> </a:t>
            </a:r>
          </a:p>
          <a:p>
            <a:pPr defTabSz="1017588">
              <a:buClr>
                <a:srgbClr val="E46C0A"/>
              </a:buClr>
              <a:buNone/>
              <a:defRPr/>
            </a:pPr>
            <a:endParaRPr lang="en-US" sz="2400" b="1" dirty="0" smtClean="0">
              <a:latin typeface="+mn-lt"/>
            </a:endParaRPr>
          </a:p>
          <a:p>
            <a:pPr defTabSz="1017588">
              <a:buClr>
                <a:srgbClr val="E46C0A"/>
              </a:buClr>
              <a:defRPr/>
            </a:pPr>
            <a:endParaRPr lang="en-US" sz="2400" dirty="0">
              <a:latin typeface="+mn-lt"/>
            </a:endParaRPr>
          </a:p>
          <a:p>
            <a:pPr marL="895350" lvl="2" indent="-450850" defTabSz="1017588">
              <a:buClr>
                <a:srgbClr val="E46C0A"/>
              </a:buClr>
              <a:buFont typeface="Symbol" pitchFamily="18" charset="2"/>
              <a:buChar char="-"/>
              <a:defRPr/>
            </a:pPr>
            <a:endParaRPr lang="en-US" sz="2000" dirty="0">
              <a:latin typeface="+mn-lt"/>
            </a:endParaRPr>
          </a:p>
          <a:p>
            <a:pPr lvl="1" defTabSz="1017588">
              <a:buClr>
                <a:srgbClr val="E46C0A"/>
              </a:buClr>
              <a:buNone/>
              <a:defRPr/>
            </a:pPr>
            <a:r>
              <a:rPr lang="en-US" sz="1900" dirty="0" smtClean="0">
                <a:latin typeface="+mn-lt"/>
              </a:rPr>
              <a:t> </a:t>
            </a:r>
            <a:endParaRPr lang="en-US" sz="1900" dirty="0">
              <a:latin typeface="+mn-lt"/>
            </a:endParaRPr>
          </a:p>
          <a:p>
            <a:pPr defTabSz="1017588">
              <a:buClr>
                <a:srgbClr val="E46C0A"/>
              </a:buClr>
              <a:defRPr/>
            </a:pPr>
            <a:endParaRPr lang="de-DE" dirty="0">
              <a:latin typeface="+mn-lt"/>
            </a:endParaRPr>
          </a:p>
        </p:txBody>
      </p:sp>
      <p:sp>
        <p:nvSpPr>
          <p:cNvPr id="17411" name="Rectangle 3"/>
          <p:cNvSpPr>
            <a:spLocks noGrp="1"/>
          </p:cNvSpPr>
          <p:nvPr>
            <p:ph type="title" idx="4294967295"/>
          </p:nvPr>
        </p:nvSpPr>
        <p:spPr/>
        <p:txBody>
          <a:bodyPr/>
          <a:lstStyle/>
          <a:p>
            <a:r>
              <a:rPr lang="en-US" b="1" smtClean="0">
                <a:solidFill>
                  <a:srgbClr val="2B5757"/>
                </a:solidFill>
              </a:rPr>
              <a:t>Thank you for your attention</a:t>
            </a:r>
            <a:endParaRPr lang="en-US" b="1">
              <a:solidFill>
                <a:srgbClr val="2B5757"/>
              </a:solidFill>
            </a:endParaRPr>
          </a:p>
        </p:txBody>
      </p:sp>
    </p:spTree>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ENAME" val="NOTMANAGED"/>
</p:tagLst>
</file>

<file path=ppt/tags/tag2.xml><?xml version="1.0" encoding="utf-8"?>
<p:tagLst xmlns:a="http://schemas.openxmlformats.org/drawingml/2006/main" xmlns:r="http://schemas.openxmlformats.org/officeDocument/2006/relationships" xmlns:p="http://schemas.openxmlformats.org/presentationml/2006/main">
  <p:tag name="ENAME" val="NOTMANAGED"/>
</p:tagLst>
</file>

<file path=ppt/tags/tag3.xml><?xml version="1.0" encoding="utf-8"?>
<p:tagLst xmlns:a="http://schemas.openxmlformats.org/drawingml/2006/main" xmlns:r="http://schemas.openxmlformats.org/officeDocument/2006/relationships" xmlns:p="http://schemas.openxmlformats.org/presentationml/2006/main">
  <p:tag name="ENAME" val="NOTMANAGED"/>
</p:tagLst>
</file>

<file path=ppt/tags/tag4.xml><?xml version="1.0" encoding="utf-8"?>
<p:tagLst xmlns:a="http://schemas.openxmlformats.org/drawingml/2006/main" xmlns:r="http://schemas.openxmlformats.org/officeDocument/2006/relationships" xmlns:p="http://schemas.openxmlformats.org/presentationml/2006/main">
  <p:tag name="ENAME" val="NOTMANAGED"/>
</p:tagLst>
</file>

<file path=ppt/tags/tag5.xml><?xml version="1.0" encoding="utf-8"?>
<p:tagLst xmlns:a="http://schemas.openxmlformats.org/drawingml/2006/main" xmlns:r="http://schemas.openxmlformats.org/officeDocument/2006/relationships" xmlns:p="http://schemas.openxmlformats.org/presentationml/2006/main">
  <p:tag name="ENAME" val="SLIDENUMBER"/>
  <p:tag name="IGNOREFONTNONCOMPLIANCE" val="0"/>
  <p:tag name="FONTNAME" val="Times New Roman"/>
  <p:tag name="FONTSIZE" val="14"/>
  <p:tag name="FONTBOLD" val="0"/>
  <p:tag name="FONTITALIC" val="0"/>
  <p:tag name="FONTULINE" val="0"/>
  <p:tag name="FONTSHADOW" val="0"/>
  <p:tag name="FONTALIGNMENT" val="2"/>
  <p:tag name="IGNORECOLORLINESNONCOMPLIANCE" val="0"/>
  <p:tag name="FONTCOLOR" val="0"/>
  <p:tag name="FILLVISIBLE" val="0"/>
  <p:tag name="FONTCOLORING" val="Text"/>
  <p:tag name="FILLCOLOR" val="3951360"/>
  <p:tag name="LINEVISIBLE" val="0"/>
  <p:tag name="LINECOLOR" val="3951360"/>
  <p:tag name="FILLCOLORING" val="No Fill"/>
  <p:tag name="LINECOLORING" val="No Line"/>
  <p:tag name="FONT_COLOR_SCHEME_INDEX" val="7"/>
  <p:tag name="FONT_COLOR_TYPE" val="2"/>
  <p:tag name="FILL_COLOR_SCHEME_INDEX" val="5"/>
  <p:tag name="FILL_COLOR_TYPE" val="2"/>
  <p:tag name="LINE_COLOR_SCHEME_INDEX" val="2"/>
  <p:tag name="LINE_COLOR_TYPE" val="2"/>
  <p:tag name="IGNOREPOSITIONNONCOMPLIANCE" val="0"/>
  <p:tag name="POSITIONTOP" val="571.125"/>
  <p:tag name="POSITIONLEFT" val="316"/>
  <p:tag name="IGNORESIZENONCOMPLIANCE" val="0"/>
  <p:tag name="SIZEWIDTH" val="162"/>
  <p:tag name="SIZEHEIGHT" val="31.875"/>
</p:tagLst>
</file>

<file path=ppt/tags/tag6.xml><?xml version="1.0" encoding="utf-8"?>
<p:tagLst xmlns:a="http://schemas.openxmlformats.org/drawingml/2006/main" xmlns:r="http://schemas.openxmlformats.org/officeDocument/2006/relationships" xmlns:p="http://schemas.openxmlformats.org/presentationml/2006/main">
  <p:tag name="ENAME" val="NOTMANAGED"/>
</p:tagLst>
</file>

<file path=ppt/tags/tag7.xml><?xml version="1.0" encoding="utf-8"?>
<p:tagLst xmlns:a="http://schemas.openxmlformats.org/drawingml/2006/main" xmlns:r="http://schemas.openxmlformats.org/officeDocument/2006/relationships" xmlns:p="http://schemas.openxmlformats.org/presentationml/2006/main">
  <p:tag name="ENAME" val="NOTMANAGED"/>
</p:tagLst>
</file>

<file path=ppt/tags/tag8.xml><?xml version="1.0" encoding="utf-8"?>
<p:tagLst xmlns:a="http://schemas.openxmlformats.org/drawingml/2006/main" xmlns:r="http://schemas.openxmlformats.org/officeDocument/2006/relationships" xmlns:p="http://schemas.openxmlformats.org/presentationml/2006/main">
  <p:tag name="ENAME" val="NOTMANAGED"/>
</p:tagLst>
</file>

<file path=ppt/tags/tag9.xml><?xml version="1.0" encoding="utf-8"?>
<p:tagLst xmlns:a="http://schemas.openxmlformats.org/drawingml/2006/main" xmlns:r="http://schemas.openxmlformats.org/officeDocument/2006/relationships" xmlns:p="http://schemas.openxmlformats.org/presentationml/2006/main">
  <p:tag name="ENAME" val="NOTMANAGED"/>
</p:tagLst>
</file>

<file path=ppt/theme/theme1.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Larissa-Design">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4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5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6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Theme">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Larissa-Design">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2034</Words>
  <Application>Microsoft Office PowerPoint</Application>
  <PresentationFormat>Benutzerdefiniert</PresentationFormat>
  <Paragraphs>198</Paragraphs>
  <Slides>9</Slides>
  <Notes>9</Notes>
  <HiddenSlides>0</HiddenSlides>
  <MMClips>0</MMClips>
  <ScaleCrop>false</ScaleCrop>
  <HeadingPairs>
    <vt:vector size="4" baseType="variant">
      <vt:variant>
        <vt:lpstr>Design</vt:lpstr>
      </vt:variant>
      <vt:variant>
        <vt:i4>8</vt:i4>
      </vt:variant>
      <vt:variant>
        <vt:lpstr>Folientitel</vt:lpstr>
      </vt:variant>
      <vt:variant>
        <vt:i4>9</vt:i4>
      </vt:variant>
    </vt:vector>
  </HeadingPairs>
  <TitlesOfParts>
    <vt:vector size="17" baseType="lpstr">
      <vt:lpstr>Office Theme</vt:lpstr>
      <vt:lpstr>1_Office Theme</vt:lpstr>
      <vt:lpstr>2_Office Theme</vt:lpstr>
      <vt:lpstr>3_Office Theme</vt:lpstr>
      <vt:lpstr>4_Office Theme</vt:lpstr>
      <vt:lpstr>5_Office Theme</vt:lpstr>
      <vt:lpstr>6_Office Theme</vt:lpstr>
      <vt:lpstr>7_Office Theme</vt:lpstr>
      <vt:lpstr>Folie 1</vt:lpstr>
      <vt:lpstr> Summary of the Standardised Baseline (SB) Framework </vt:lpstr>
      <vt:lpstr>Perceived Risks &amp; Market Perspectives for credits developed under SB framework</vt:lpstr>
      <vt:lpstr>Folie 4</vt:lpstr>
      <vt:lpstr>Folie 5</vt:lpstr>
      <vt:lpstr>Recommendation 2: Extension of standardization to monitoring &amp; verification</vt:lpstr>
      <vt:lpstr>Recommendation 3. Expand  baseline standardization  framework to non-energy sectors</vt:lpstr>
      <vt:lpstr>3 Areas to improve standardised baselines framework</vt:lpstr>
      <vt:lpstr>Thank you for your attention</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 Cantor</dc:creator>
  <cp:lastModifiedBy>Felicity Spors</cp:lastModifiedBy>
  <cp:revision>885</cp:revision>
  <dcterms:created xsi:type="dcterms:W3CDTF">2010-02-01T19:09:54Z</dcterms:created>
  <dcterms:modified xsi:type="dcterms:W3CDTF">2012-03-23T11:11:31Z</dcterms:modified>
</cp:coreProperties>
</file>