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359" r:id="rId3"/>
    <p:sldId id="345" r:id="rId4"/>
    <p:sldId id="369" r:id="rId5"/>
    <p:sldId id="375" r:id="rId6"/>
    <p:sldId id="371" r:id="rId7"/>
    <p:sldId id="379" r:id="rId8"/>
    <p:sldId id="377" r:id="rId9"/>
    <p:sldId id="378" r:id="rId10"/>
    <p:sldId id="372" r:id="rId11"/>
    <p:sldId id="374" r:id="rId12"/>
    <p:sldId id="381" r:id="rId13"/>
    <p:sldId id="382" r:id="rId14"/>
    <p:sldId id="384" r:id="rId15"/>
    <p:sldId id="387" r:id="rId16"/>
    <p:sldId id="385" r:id="rId17"/>
    <p:sldId id="356" r:id="rId18"/>
  </p:sldIdLst>
  <p:sldSz cx="9144000" cy="6858000" type="screen4x3"/>
  <p:notesSz cx="6858000" cy="9144000"/>
  <p:defaultTextStyle>
    <a:defPPr>
      <a:defRPr lang="en-US"/>
    </a:defPPr>
    <a:lvl1pPr algn="l" rtl="0" eaLnBrk="0" fontAlgn="base" hangingPunct="0">
      <a:spcBef>
        <a:spcPct val="50000"/>
      </a:spcBef>
      <a:spcAft>
        <a:spcPct val="0"/>
      </a:spcAft>
      <a:defRPr sz="1600" kern="1200">
        <a:solidFill>
          <a:srgbClr val="2367AE"/>
        </a:solidFill>
        <a:latin typeface="Arial Rounded MT Bold" pitchFamily="34" charset="0"/>
        <a:ea typeface="+mn-ea"/>
        <a:cs typeface="+mn-cs"/>
      </a:defRPr>
    </a:lvl1pPr>
    <a:lvl2pPr marL="457200" algn="l" rtl="0" eaLnBrk="0" fontAlgn="base" hangingPunct="0">
      <a:spcBef>
        <a:spcPct val="50000"/>
      </a:spcBef>
      <a:spcAft>
        <a:spcPct val="0"/>
      </a:spcAft>
      <a:defRPr sz="1600" kern="1200">
        <a:solidFill>
          <a:srgbClr val="2367AE"/>
        </a:solidFill>
        <a:latin typeface="Arial Rounded MT Bold" pitchFamily="34" charset="0"/>
        <a:ea typeface="+mn-ea"/>
        <a:cs typeface="+mn-cs"/>
      </a:defRPr>
    </a:lvl2pPr>
    <a:lvl3pPr marL="914400" algn="l" rtl="0" eaLnBrk="0" fontAlgn="base" hangingPunct="0">
      <a:spcBef>
        <a:spcPct val="50000"/>
      </a:spcBef>
      <a:spcAft>
        <a:spcPct val="0"/>
      </a:spcAft>
      <a:defRPr sz="1600" kern="1200">
        <a:solidFill>
          <a:srgbClr val="2367AE"/>
        </a:solidFill>
        <a:latin typeface="Arial Rounded MT Bold" pitchFamily="34" charset="0"/>
        <a:ea typeface="+mn-ea"/>
        <a:cs typeface="+mn-cs"/>
      </a:defRPr>
    </a:lvl3pPr>
    <a:lvl4pPr marL="1371600" algn="l" rtl="0" eaLnBrk="0" fontAlgn="base" hangingPunct="0">
      <a:spcBef>
        <a:spcPct val="50000"/>
      </a:spcBef>
      <a:spcAft>
        <a:spcPct val="0"/>
      </a:spcAft>
      <a:defRPr sz="1600" kern="1200">
        <a:solidFill>
          <a:srgbClr val="2367AE"/>
        </a:solidFill>
        <a:latin typeface="Arial Rounded MT Bold" pitchFamily="34" charset="0"/>
        <a:ea typeface="+mn-ea"/>
        <a:cs typeface="+mn-cs"/>
      </a:defRPr>
    </a:lvl4pPr>
    <a:lvl5pPr marL="1828800" algn="l" rtl="0" eaLnBrk="0" fontAlgn="base" hangingPunct="0">
      <a:spcBef>
        <a:spcPct val="50000"/>
      </a:spcBef>
      <a:spcAft>
        <a:spcPct val="0"/>
      </a:spcAft>
      <a:defRPr sz="1600" kern="1200">
        <a:solidFill>
          <a:srgbClr val="2367AE"/>
        </a:solidFill>
        <a:latin typeface="Arial Rounded MT Bold" pitchFamily="34" charset="0"/>
        <a:ea typeface="+mn-ea"/>
        <a:cs typeface="+mn-cs"/>
      </a:defRPr>
    </a:lvl5pPr>
    <a:lvl6pPr marL="2286000" algn="l" defTabSz="914400" rtl="0" eaLnBrk="1" latinLnBrk="0" hangingPunct="1">
      <a:defRPr sz="1600" kern="1200">
        <a:solidFill>
          <a:srgbClr val="2367AE"/>
        </a:solidFill>
        <a:latin typeface="Arial Rounded MT Bold" pitchFamily="34" charset="0"/>
        <a:ea typeface="+mn-ea"/>
        <a:cs typeface="+mn-cs"/>
      </a:defRPr>
    </a:lvl6pPr>
    <a:lvl7pPr marL="2743200" algn="l" defTabSz="914400" rtl="0" eaLnBrk="1" latinLnBrk="0" hangingPunct="1">
      <a:defRPr sz="1600" kern="1200">
        <a:solidFill>
          <a:srgbClr val="2367AE"/>
        </a:solidFill>
        <a:latin typeface="Arial Rounded MT Bold" pitchFamily="34" charset="0"/>
        <a:ea typeface="+mn-ea"/>
        <a:cs typeface="+mn-cs"/>
      </a:defRPr>
    </a:lvl7pPr>
    <a:lvl8pPr marL="3200400" algn="l" defTabSz="914400" rtl="0" eaLnBrk="1" latinLnBrk="0" hangingPunct="1">
      <a:defRPr sz="1600" kern="1200">
        <a:solidFill>
          <a:srgbClr val="2367AE"/>
        </a:solidFill>
        <a:latin typeface="Arial Rounded MT Bold" pitchFamily="34" charset="0"/>
        <a:ea typeface="+mn-ea"/>
        <a:cs typeface="+mn-cs"/>
      </a:defRPr>
    </a:lvl8pPr>
    <a:lvl9pPr marL="3657600" algn="l" defTabSz="914400" rtl="0" eaLnBrk="1" latinLnBrk="0" hangingPunct="1">
      <a:defRPr sz="1600" kern="1200">
        <a:solidFill>
          <a:srgbClr val="2367AE"/>
        </a:solidFill>
        <a:latin typeface="Arial Rounded MT Bold"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67AE"/>
    <a:srgbClr val="5B83F3"/>
    <a:srgbClr val="7070F8"/>
    <a:srgbClr val="3568DB"/>
    <a:srgbClr val="255AD1"/>
    <a:srgbClr val="FFCC00"/>
    <a:srgbClr val="770B2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600" autoAdjust="0"/>
    <p:restoredTop sz="94660"/>
  </p:normalViewPr>
  <p:slideViewPr>
    <p:cSldViewPr snapToGrid="0">
      <p:cViewPr>
        <p:scale>
          <a:sx n="75" d="100"/>
          <a:sy n="75" d="100"/>
        </p:scale>
        <p:origin x="-1734"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3" d="100"/>
          <a:sy n="83" d="100"/>
        </p:scale>
        <p:origin x="-19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7B30049-59D4-4A3F-AB47-94550B74A6A0}" type="datetimeFigureOut">
              <a:rPr lang="pt-BR" smtClean="0"/>
              <a:t>24/03/2012</a:t>
            </a:fld>
            <a:endParaRPr lang="pt-BR"/>
          </a:p>
        </p:txBody>
      </p:sp>
      <p:sp>
        <p:nvSpPr>
          <p:cNvPr id="4" name="Espaço Reservado para Rodap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67F6DB2-4177-4F8C-A815-78530F0FAE78}" type="slidenum">
              <a:rPr lang="pt-BR" smtClean="0"/>
              <a:t>‹nº›</a:t>
            </a:fld>
            <a:endParaRPr lang="pt-BR"/>
          </a:p>
        </p:txBody>
      </p:sp>
    </p:spTree>
    <p:extLst>
      <p:ext uri="{BB962C8B-B14F-4D97-AF65-F5344CB8AC3E}">
        <p14:creationId xmlns:p14="http://schemas.microsoft.com/office/powerpoint/2010/main" val="35620114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defRPr sz="1200" dirty="0">
                <a:solidFill>
                  <a:schemeClr val="tx1"/>
                </a:solidFill>
                <a:latin typeface="Arial" charset="0"/>
              </a:defRPr>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defRPr sz="1200" dirty="0">
                <a:solidFill>
                  <a:schemeClr val="tx1"/>
                </a:solidFill>
                <a:latin typeface="Arial" charset="0"/>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0"/>
              </a:spcBef>
              <a:defRPr sz="1200" dirty="0">
                <a:solidFill>
                  <a:schemeClr val="tx1"/>
                </a:solidFill>
                <a:latin typeface="Arial" charset="0"/>
              </a:defRPr>
            </a:lvl1pPr>
          </a:lstStyle>
          <a:p>
            <a:pPr>
              <a:defRPr/>
            </a:pPr>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defRPr sz="1200">
                <a:solidFill>
                  <a:schemeClr val="tx1"/>
                </a:solidFill>
                <a:latin typeface="Arial" charset="0"/>
              </a:defRPr>
            </a:lvl1pPr>
          </a:lstStyle>
          <a:p>
            <a:pPr>
              <a:defRPr/>
            </a:pPr>
            <a:fld id="{419A3281-CA6A-4930-AA99-84530650143E}" type="slidenum">
              <a:rPr lang="en-US"/>
              <a:pPr>
                <a:defRPr/>
              </a:pPr>
              <a:t>‹nº›</a:t>
            </a:fld>
            <a:endParaRPr lang="en-US" dirty="0"/>
          </a:p>
        </p:txBody>
      </p:sp>
    </p:spTree>
    <p:extLst>
      <p:ext uri="{BB962C8B-B14F-4D97-AF65-F5344CB8AC3E}">
        <p14:creationId xmlns:p14="http://schemas.microsoft.com/office/powerpoint/2010/main" val="11740885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11313497-F7A7-4879-91C0-A4B8E601A6D1}" type="slidenum">
              <a:rPr lang="en-US" smtClean="0"/>
              <a:pPr/>
              <a:t>1</a:t>
            </a:fld>
            <a:endParaRPr lang="en-US"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BBF9CACF-7B28-4CF5-88F9-8581A490E3CD}" type="slidenum">
              <a:rPr lang="en-US" smtClean="0"/>
              <a:pPr/>
              <a:t>3</a:t>
            </a:fld>
            <a:endParaRPr 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57147084-C464-47A1-81E4-F43E113E1B31}" type="slidenum">
              <a:rPr lang="en-US" smtClean="0"/>
              <a:pPr/>
              <a:t>17</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p:nvSpPr>
        <p:spPr bwMode="auto">
          <a:xfrm>
            <a:off x="5943600" y="6324600"/>
            <a:ext cx="3200400" cy="533400"/>
          </a:xfrm>
          <a:prstGeom prst="rect">
            <a:avLst/>
          </a:prstGeom>
          <a:noFill/>
          <a:ln w="9525">
            <a:noFill/>
            <a:miter lim="800000"/>
            <a:headEnd/>
            <a:tailEnd/>
          </a:ln>
          <a:effectLst/>
        </p:spPr>
        <p:txBody>
          <a:bodyPr wrap="none" anchor="ctr"/>
          <a:lstStyle/>
          <a:p>
            <a:pPr>
              <a:defRPr/>
            </a:pPr>
            <a:endParaRPr lang="en-US" dirty="0"/>
          </a:p>
        </p:txBody>
      </p:sp>
      <p:pic>
        <p:nvPicPr>
          <p:cNvPr id="5" name="Picture 14" descr="293logo"/>
          <p:cNvPicPr>
            <a:picLocks noChangeAspect="1" noChangeArrowheads="1"/>
          </p:cNvPicPr>
          <p:nvPr/>
        </p:nvPicPr>
        <p:blipFill>
          <a:blip r:embed="rId2" cstate="print"/>
          <a:srcRect/>
          <a:stretch>
            <a:fillRect/>
          </a:stretch>
        </p:blipFill>
        <p:spPr bwMode="auto">
          <a:xfrm>
            <a:off x="5648325" y="6208713"/>
            <a:ext cx="3419475" cy="573087"/>
          </a:xfrm>
          <a:prstGeom prst="rect">
            <a:avLst/>
          </a:prstGeom>
          <a:noFill/>
          <a:ln w="9525">
            <a:noFill/>
            <a:miter lim="800000"/>
            <a:headEnd/>
            <a:tailEnd/>
          </a:ln>
        </p:spPr>
      </p:pic>
      <p:sp>
        <p:nvSpPr>
          <p:cNvPr id="3074" name="Rectangle 2"/>
          <p:cNvSpPr>
            <a:spLocks noGrp="1" noChangeArrowheads="1"/>
          </p:cNvSpPr>
          <p:nvPr>
            <p:ph type="ctrTitle"/>
          </p:nvPr>
        </p:nvSpPr>
        <p:spPr>
          <a:xfrm>
            <a:off x="685800" y="1143000"/>
            <a:ext cx="7772400" cy="1470025"/>
          </a:xfrm>
        </p:spPr>
        <p:txBody>
          <a:bodyPr/>
          <a:lstStyle>
            <a:lvl1pPr>
              <a:defRPr b="1"/>
            </a:lvl1pPr>
          </a:lstStyle>
          <a:p>
            <a:r>
              <a:rPr lang="en-US"/>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sz="2000" b="1"/>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9E2C64F-3FF1-4A0C-B7C5-373E8E5ED415}" type="slidenum">
              <a:rPr lang="en-US"/>
              <a:pPr>
                <a:defRPr/>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205740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601980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586FAFF-F0E5-48CF-B0FF-A27509718055}" type="slidenum">
              <a:rPr lang="en-US"/>
              <a:pPr>
                <a:defRPr/>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0222E76-077E-4AC2-923F-428C1B0C352A}" type="slidenum">
              <a:rPr lang="en-US"/>
              <a:pPr>
                <a:defRPr/>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84D531F-8905-4C09-A2BC-370BA0D777EE}" type="slidenum">
              <a:rPr lang="en-US"/>
              <a:pPr>
                <a:defRPr/>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80A270F-B8A0-41EB-B2B4-631B8C90D67F}" type="slidenum">
              <a:rPr lang="en-US"/>
              <a:pPr>
                <a:defRPr/>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7FE9D8E-3D0F-4ADC-8A5D-B7B51BD84DFC}" type="slidenum">
              <a:rPr lang="en-US"/>
              <a:pPr>
                <a:defRPr/>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652A6FEA-D58B-4309-9318-690331CFC3B2}" type="slidenum">
              <a:rPr lang="en-US"/>
              <a:pPr>
                <a:defRPr/>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80964BA-EE0E-4074-8EFA-4FF8FD32D5D8}" type="slidenum">
              <a:rPr lang="en-US"/>
              <a:pPr>
                <a:defRPr/>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33965A8C-FF20-4308-8B74-3E6275908788}" type="slidenum">
              <a:rPr lang="en-US"/>
              <a:pPr>
                <a:defRPr/>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2034743-877E-4F64-8749-B149001BCB43}" type="slidenum">
              <a:rPr lang="en-US"/>
              <a:pPr>
                <a:defRPr/>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153400" cy="7921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533400" y="62293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defRPr sz="1400">
                <a:solidFill>
                  <a:schemeClr val="bg1"/>
                </a:solidFill>
                <a:latin typeface="Arial" charset="0"/>
              </a:defRPr>
            </a:lvl1pPr>
          </a:lstStyle>
          <a:p>
            <a:pPr>
              <a:defRPr/>
            </a:pPr>
            <a:fld id="{F708343A-5879-4E96-B6A6-A25384D718DC}" type="slidenum">
              <a:rPr lang="en-US"/>
              <a:pPr>
                <a:defRPr/>
              </a:pPr>
              <a:t>‹nº›</a:t>
            </a:fld>
            <a:endParaRPr lang="en-US" dirty="0"/>
          </a:p>
        </p:txBody>
      </p:sp>
      <p:sp>
        <p:nvSpPr>
          <p:cNvPr id="1031" name="Line 7"/>
          <p:cNvSpPr>
            <a:spLocks noChangeShapeType="1"/>
          </p:cNvSpPr>
          <p:nvPr/>
        </p:nvSpPr>
        <p:spPr bwMode="auto">
          <a:xfrm>
            <a:off x="0" y="1066800"/>
            <a:ext cx="9144000" cy="0"/>
          </a:xfrm>
          <a:prstGeom prst="line">
            <a:avLst/>
          </a:prstGeom>
          <a:noFill/>
          <a:ln w="50800">
            <a:solidFill>
              <a:srgbClr val="2367AE"/>
            </a:solidFill>
            <a:round/>
            <a:headEnd/>
            <a:tailEnd/>
          </a:ln>
          <a:effectLst/>
        </p:spPr>
        <p:txBody>
          <a:bodyPr/>
          <a:lstStyle/>
          <a:p>
            <a:pPr>
              <a:defRPr/>
            </a:pPr>
            <a:endParaRPr lang="en-US" dirty="0"/>
          </a:p>
        </p:txBody>
      </p:sp>
      <p:sp>
        <p:nvSpPr>
          <p:cNvPr id="1032" name="Rectangle 8"/>
          <p:cNvSpPr>
            <a:spLocks noChangeArrowheads="1"/>
          </p:cNvSpPr>
          <p:nvPr/>
        </p:nvSpPr>
        <p:spPr bwMode="auto">
          <a:xfrm>
            <a:off x="5943600" y="6324600"/>
            <a:ext cx="3200400" cy="533400"/>
          </a:xfrm>
          <a:prstGeom prst="rect">
            <a:avLst/>
          </a:prstGeom>
          <a:solidFill>
            <a:schemeClr val="bg1"/>
          </a:solidFill>
          <a:ln w="9525">
            <a:noFill/>
            <a:miter lim="800000"/>
            <a:headEnd/>
            <a:tailEnd/>
          </a:ln>
          <a:effectLst/>
        </p:spPr>
        <p:txBody>
          <a:bodyPr wrap="none" anchor="ctr"/>
          <a:lstStyle/>
          <a:p>
            <a:pPr>
              <a:defRPr/>
            </a:pPr>
            <a:endParaRPr lang="en-US" dirty="0"/>
          </a:p>
        </p:txBody>
      </p:sp>
      <p:sp>
        <p:nvSpPr>
          <p:cNvPr id="1035" name="Line 11"/>
          <p:cNvSpPr>
            <a:spLocks noChangeShapeType="1"/>
          </p:cNvSpPr>
          <p:nvPr/>
        </p:nvSpPr>
        <p:spPr bwMode="auto">
          <a:xfrm flipV="1">
            <a:off x="304800" y="0"/>
            <a:ext cx="0" cy="6858000"/>
          </a:xfrm>
          <a:prstGeom prst="line">
            <a:avLst/>
          </a:prstGeom>
          <a:noFill/>
          <a:ln w="50800">
            <a:solidFill>
              <a:srgbClr val="2367AE"/>
            </a:solidFill>
            <a:round/>
            <a:headEnd/>
            <a:tailEnd/>
          </a:ln>
          <a:effectLst/>
        </p:spPr>
        <p:txBody>
          <a:bodyPr/>
          <a:lstStyle/>
          <a:p>
            <a:pPr>
              <a:defRPr/>
            </a:pPr>
            <a:endParaRPr lang="en-US" dirty="0"/>
          </a:p>
        </p:txBody>
      </p:sp>
      <p:pic>
        <p:nvPicPr>
          <p:cNvPr id="2" name="Picture 14" descr="293logo"/>
          <p:cNvPicPr>
            <a:picLocks noChangeAspect="1" noChangeArrowheads="1"/>
          </p:cNvPicPr>
          <p:nvPr/>
        </p:nvPicPr>
        <p:blipFill>
          <a:blip r:embed="rId13" cstate="print"/>
          <a:srcRect/>
          <a:stretch>
            <a:fillRect/>
          </a:stretch>
        </p:blipFill>
        <p:spPr bwMode="auto">
          <a:xfrm>
            <a:off x="5648325" y="6208713"/>
            <a:ext cx="3419475" cy="5730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rtl="0" eaLnBrk="0" fontAlgn="base" hangingPunct="0">
        <a:spcBef>
          <a:spcPct val="0"/>
        </a:spcBef>
        <a:spcAft>
          <a:spcPct val="0"/>
        </a:spcAft>
        <a:defRPr sz="4000">
          <a:solidFill>
            <a:srgbClr val="2367AE"/>
          </a:solidFill>
          <a:latin typeface="+mj-lt"/>
          <a:ea typeface="+mj-ea"/>
          <a:cs typeface="+mj-cs"/>
        </a:defRPr>
      </a:lvl1pPr>
      <a:lvl2pPr algn="l" rtl="0" eaLnBrk="0" fontAlgn="base" hangingPunct="0">
        <a:spcBef>
          <a:spcPct val="0"/>
        </a:spcBef>
        <a:spcAft>
          <a:spcPct val="0"/>
        </a:spcAft>
        <a:defRPr sz="4000">
          <a:solidFill>
            <a:srgbClr val="2367AE"/>
          </a:solidFill>
          <a:latin typeface="Arial Rounded MT Bold" pitchFamily="34" charset="0"/>
        </a:defRPr>
      </a:lvl2pPr>
      <a:lvl3pPr algn="l" rtl="0" eaLnBrk="0" fontAlgn="base" hangingPunct="0">
        <a:spcBef>
          <a:spcPct val="0"/>
        </a:spcBef>
        <a:spcAft>
          <a:spcPct val="0"/>
        </a:spcAft>
        <a:defRPr sz="4000">
          <a:solidFill>
            <a:srgbClr val="2367AE"/>
          </a:solidFill>
          <a:latin typeface="Arial Rounded MT Bold" pitchFamily="34" charset="0"/>
        </a:defRPr>
      </a:lvl3pPr>
      <a:lvl4pPr algn="l" rtl="0" eaLnBrk="0" fontAlgn="base" hangingPunct="0">
        <a:spcBef>
          <a:spcPct val="0"/>
        </a:spcBef>
        <a:spcAft>
          <a:spcPct val="0"/>
        </a:spcAft>
        <a:defRPr sz="4000">
          <a:solidFill>
            <a:srgbClr val="2367AE"/>
          </a:solidFill>
          <a:latin typeface="Arial Rounded MT Bold" pitchFamily="34" charset="0"/>
        </a:defRPr>
      </a:lvl4pPr>
      <a:lvl5pPr algn="l" rtl="0" eaLnBrk="0" fontAlgn="base" hangingPunct="0">
        <a:spcBef>
          <a:spcPct val="0"/>
        </a:spcBef>
        <a:spcAft>
          <a:spcPct val="0"/>
        </a:spcAft>
        <a:defRPr sz="4000">
          <a:solidFill>
            <a:srgbClr val="2367AE"/>
          </a:solidFill>
          <a:latin typeface="Arial Rounded MT Bold" pitchFamily="34" charset="0"/>
        </a:defRPr>
      </a:lvl5pPr>
      <a:lvl6pPr marL="457200" algn="l" rtl="0" fontAlgn="base">
        <a:spcBef>
          <a:spcPct val="0"/>
        </a:spcBef>
        <a:spcAft>
          <a:spcPct val="0"/>
        </a:spcAft>
        <a:defRPr sz="4000">
          <a:solidFill>
            <a:srgbClr val="2367AE"/>
          </a:solidFill>
          <a:latin typeface="Arial Rounded MT Bold" pitchFamily="34" charset="0"/>
        </a:defRPr>
      </a:lvl6pPr>
      <a:lvl7pPr marL="914400" algn="l" rtl="0" fontAlgn="base">
        <a:spcBef>
          <a:spcPct val="0"/>
        </a:spcBef>
        <a:spcAft>
          <a:spcPct val="0"/>
        </a:spcAft>
        <a:defRPr sz="4000">
          <a:solidFill>
            <a:srgbClr val="2367AE"/>
          </a:solidFill>
          <a:latin typeface="Arial Rounded MT Bold" pitchFamily="34" charset="0"/>
        </a:defRPr>
      </a:lvl7pPr>
      <a:lvl8pPr marL="1371600" algn="l" rtl="0" fontAlgn="base">
        <a:spcBef>
          <a:spcPct val="0"/>
        </a:spcBef>
        <a:spcAft>
          <a:spcPct val="0"/>
        </a:spcAft>
        <a:defRPr sz="4000">
          <a:solidFill>
            <a:srgbClr val="2367AE"/>
          </a:solidFill>
          <a:latin typeface="Arial Rounded MT Bold" pitchFamily="34" charset="0"/>
        </a:defRPr>
      </a:lvl8pPr>
      <a:lvl9pPr marL="1828800" algn="l" rtl="0" fontAlgn="base">
        <a:spcBef>
          <a:spcPct val="0"/>
        </a:spcBef>
        <a:spcAft>
          <a:spcPct val="0"/>
        </a:spcAft>
        <a:defRPr sz="4000">
          <a:solidFill>
            <a:srgbClr val="2367AE"/>
          </a:solidFill>
          <a:latin typeface="Arial Rounded MT Bold" pitchFamily="34" charset="0"/>
        </a:defRPr>
      </a:lvl9pPr>
    </p:titleStyle>
    <p:bodyStyle>
      <a:lvl1pPr marL="342900" indent="-342900" algn="l" rtl="0" eaLnBrk="0" fontAlgn="base" hangingPunct="0">
        <a:spcBef>
          <a:spcPct val="20000"/>
        </a:spcBef>
        <a:spcAft>
          <a:spcPct val="0"/>
        </a:spcAft>
        <a:buChar char="•"/>
        <a:defRPr sz="2800">
          <a:solidFill>
            <a:srgbClr val="2367AE"/>
          </a:solidFill>
          <a:latin typeface="+mn-lt"/>
          <a:ea typeface="+mn-ea"/>
          <a:cs typeface="+mn-cs"/>
        </a:defRPr>
      </a:lvl1pPr>
      <a:lvl2pPr marL="742950" indent="-285750" algn="l" rtl="0" eaLnBrk="0" fontAlgn="base" hangingPunct="0">
        <a:spcBef>
          <a:spcPct val="20000"/>
        </a:spcBef>
        <a:spcAft>
          <a:spcPct val="0"/>
        </a:spcAft>
        <a:buChar char="–"/>
        <a:defRPr sz="2800">
          <a:solidFill>
            <a:srgbClr val="2367AE"/>
          </a:solidFill>
          <a:latin typeface="+mn-lt"/>
        </a:defRPr>
      </a:lvl2pPr>
      <a:lvl3pPr marL="1143000" indent="-228600" algn="l" rtl="0" eaLnBrk="0" fontAlgn="base" hangingPunct="0">
        <a:spcBef>
          <a:spcPct val="20000"/>
        </a:spcBef>
        <a:spcAft>
          <a:spcPct val="0"/>
        </a:spcAft>
        <a:buChar char="•"/>
        <a:defRPr sz="2800">
          <a:solidFill>
            <a:srgbClr val="2367AE"/>
          </a:solidFill>
          <a:latin typeface="+mn-lt"/>
        </a:defRPr>
      </a:lvl3pPr>
      <a:lvl4pPr marL="1600200" indent="-228600" algn="l" rtl="0" eaLnBrk="0" fontAlgn="base" hangingPunct="0">
        <a:spcBef>
          <a:spcPct val="20000"/>
        </a:spcBef>
        <a:spcAft>
          <a:spcPct val="0"/>
        </a:spcAft>
        <a:buChar char="–"/>
        <a:defRPr sz="2800">
          <a:solidFill>
            <a:srgbClr val="2367AE"/>
          </a:solidFill>
          <a:latin typeface="+mn-lt"/>
        </a:defRPr>
      </a:lvl4pPr>
      <a:lvl5pPr marL="2057400" indent="-228600" algn="l" rtl="0" eaLnBrk="0" fontAlgn="base" hangingPunct="0">
        <a:spcBef>
          <a:spcPct val="20000"/>
        </a:spcBef>
        <a:spcAft>
          <a:spcPct val="0"/>
        </a:spcAft>
        <a:buChar char="»"/>
        <a:defRPr sz="2800">
          <a:solidFill>
            <a:srgbClr val="2367AE"/>
          </a:solidFill>
          <a:latin typeface="+mn-lt"/>
        </a:defRPr>
      </a:lvl5pPr>
      <a:lvl6pPr marL="2514600" indent="-228600" algn="l" rtl="0" fontAlgn="base">
        <a:spcBef>
          <a:spcPct val="20000"/>
        </a:spcBef>
        <a:spcAft>
          <a:spcPct val="0"/>
        </a:spcAft>
        <a:buChar char="»"/>
        <a:defRPr sz="2800">
          <a:solidFill>
            <a:srgbClr val="2367AE"/>
          </a:solidFill>
          <a:latin typeface="+mn-lt"/>
        </a:defRPr>
      </a:lvl6pPr>
      <a:lvl7pPr marL="2971800" indent="-228600" algn="l" rtl="0" fontAlgn="base">
        <a:spcBef>
          <a:spcPct val="20000"/>
        </a:spcBef>
        <a:spcAft>
          <a:spcPct val="0"/>
        </a:spcAft>
        <a:buChar char="»"/>
        <a:defRPr sz="2800">
          <a:solidFill>
            <a:srgbClr val="2367AE"/>
          </a:solidFill>
          <a:latin typeface="+mn-lt"/>
        </a:defRPr>
      </a:lvl7pPr>
      <a:lvl8pPr marL="3429000" indent="-228600" algn="l" rtl="0" fontAlgn="base">
        <a:spcBef>
          <a:spcPct val="20000"/>
        </a:spcBef>
        <a:spcAft>
          <a:spcPct val="0"/>
        </a:spcAft>
        <a:buChar char="»"/>
        <a:defRPr sz="2800">
          <a:solidFill>
            <a:srgbClr val="2367AE"/>
          </a:solidFill>
          <a:latin typeface="+mn-lt"/>
        </a:defRPr>
      </a:lvl8pPr>
      <a:lvl9pPr marL="3886200" indent="-228600" algn="l" rtl="0" fontAlgn="base">
        <a:spcBef>
          <a:spcPct val="20000"/>
        </a:spcBef>
        <a:spcAft>
          <a:spcPct val="0"/>
        </a:spcAft>
        <a:buChar char="»"/>
        <a:defRPr sz="2800">
          <a:solidFill>
            <a:srgbClr val="2367A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5"/>
          <p:cNvSpPr txBox="1">
            <a:spLocks noChangeArrowheads="1"/>
          </p:cNvSpPr>
          <p:nvPr/>
        </p:nvSpPr>
        <p:spPr bwMode="auto">
          <a:xfrm>
            <a:off x="914400" y="6069013"/>
            <a:ext cx="2438400" cy="584775"/>
          </a:xfrm>
          <a:prstGeom prst="rect">
            <a:avLst/>
          </a:prstGeom>
          <a:noFill/>
          <a:ln w="9525">
            <a:noFill/>
            <a:miter lim="800000"/>
            <a:headEnd/>
            <a:tailEnd/>
          </a:ln>
        </p:spPr>
        <p:txBody>
          <a:bodyPr>
            <a:spAutoFit/>
          </a:bodyPr>
          <a:lstStyle/>
          <a:p>
            <a:pPr eaLnBrk="1" hangingPunct="1">
              <a:spcBef>
                <a:spcPct val="0"/>
              </a:spcBef>
            </a:pPr>
            <a:r>
              <a:rPr lang="en-US" i="1" dirty="0" smtClean="0">
                <a:solidFill>
                  <a:schemeClr val="tx1"/>
                </a:solidFill>
                <a:latin typeface="Arial" charset="0"/>
              </a:rPr>
              <a:t>Bonn, Germany</a:t>
            </a:r>
            <a:endParaRPr lang="en-US" i="1" dirty="0">
              <a:solidFill>
                <a:schemeClr val="tx1"/>
              </a:solidFill>
              <a:latin typeface="Arial" charset="0"/>
            </a:endParaRPr>
          </a:p>
          <a:p>
            <a:pPr eaLnBrk="1" hangingPunct="1">
              <a:spcBef>
                <a:spcPct val="0"/>
              </a:spcBef>
            </a:pPr>
            <a:r>
              <a:rPr lang="en-US" i="1" dirty="0" smtClean="0">
                <a:solidFill>
                  <a:schemeClr val="tx1"/>
                </a:solidFill>
                <a:latin typeface="Arial" charset="0"/>
              </a:rPr>
              <a:t>Sunday, 25 March 2012</a:t>
            </a:r>
            <a:endParaRPr lang="en-US" i="1" dirty="0">
              <a:solidFill>
                <a:schemeClr val="tx1"/>
              </a:solidFill>
              <a:latin typeface="Arial" charset="0"/>
            </a:endParaRPr>
          </a:p>
        </p:txBody>
      </p:sp>
      <p:sp>
        <p:nvSpPr>
          <p:cNvPr id="3075" name="Text Box 6"/>
          <p:cNvSpPr txBox="1">
            <a:spLocks noChangeArrowheads="1"/>
          </p:cNvSpPr>
          <p:nvPr/>
        </p:nvSpPr>
        <p:spPr bwMode="auto">
          <a:xfrm>
            <a:off x="1085849" y="747713"/>
            <a:ext cx="7850187" cy="1525587"/>
          </a:xfrm>
          <a:prstGeom prst="rect">
            <a:avLst/>
          </a:prstGeom>
          <a:noFill/>
          <a:ln w="9525">
            <a:noFill/>
            <a:miter lim="800000"/>
            <a:headEnd/>
            <a:tailEnd/>
          </a:ln>
        </p:spPr>
        <p:txBody>
          <a:bodyPr wrap="none"/>
          <a:lstStyle/>
          <a:p>
            <a:pPr eaLnBrk="1" hangingPunct="1">
              <a:spcBef>
                <a:spcPct val="0"/>
              </a:spcBef>
            </a:pPr>
            <a:r>
              <a:rPr lang="en-US" sz="2800" b="1" dirty="0" smtClean="0">
                <a:solidFill>
                  <a:srgbClr val="B61131"/>
                </a:solidFill>
                <a:latin typeface="Arial" charset="0"/>
              </a:rPr>
              <a:t>The Carbon dioxide </a:t>
            </a:r>
            <a:r>
              <a:rPr lang="en-US" sz="2800" b="1" dirty="0">
                <a:solidFill>
                  <a:srgbClr val="B61131"/>
                </a:solidFill>
                <a:latin typeface="Arial" charset="0"/>
              </a:rPr>
              <a:t>C</a:t>
            </a:r>
            <a:r>
              <a:rPr lang="en-US" sz="2800" b="1" dirty="0" smtClean="0">
                <a:solidFill>
                  <a:srgbClr val="B61131"/>
                </a:solidFill>
                <a:latin typeface="Arial" charset="0"/>
              </a:rPr>
              <a:t>apture and geological</a:t>
            </a:r>
          </a:p>
          <a:p>
            <a:pPr eaLnBrk="1" hangingPunct="1">
              <a:spcBef>
                <a:spcPct val="0"/>
              </a:spcBef>
            </a:pPr>
            <a:r>
              <a:rPr lang="en-US" sz="2800" b="1" dirty="0" smtClean="0">
                <a:solidFill>
                  <a:srgbClr val="B61131"/>
                </a:solidFill>
                <a:latin typeface="Arial" charset="0"/>
              </a:rPr>
              <a:t> Storage As project activities Under CDM – </a:t>
            </a:r>
          </a:p>
          <a:p>
            <a:pPr eaLnBrk="1" hangingPunct="1">
              <a:spcBef>
                <a:spcPct val="0"/>
              </a:spcBef>
            </a:pPr>
            <a:r>
              <a:rPr lang="en-US" sz="2800" b="1" dirty="0" smtClean="0">
                <a:solidFill>
                  <a:srgbClr val="B61131"/>
                </a:solidFill>
                <a:latin typeface="Arial" charset="0"/>
              </a:rPr>
              <a:t>The Durban Regulation</a:t>
            </a:r>
            <a:endParaRPr lang="en-US" sz="2800" b="1" dirty="0">
              <a:solidFill>
                <a:srgbClr val="B61131"/>
              </a:solidFill>
              <a:latin typeface="Arial" charset="0"/>
            </a:endParaRPr>
          </a:p>
          <a:p>
            <a:pPr eaLnBrk="1" hangingPunct="1">
              <a:spcBef>
                <a:spcPct val="0"/>
              </a:spcBef>
            </a:pPr>
            <a:endParaRPr lang="en-US" sz="2000" b="1" dirty="0" smtClean="0">
              <a:solidFill>
                <a:schemeClr val="tx1"/>
              </a:solidFill>
              <a:latin typeface="Arial" charset="0"/>
            </a:endParaRPr>
          </a:p>
          <a:p>
            <a:pPr eaLnBrk="1" hangingPunct="1">
              <a:spcBef>
                <a:spcPct val="0"/>
              </a:spcBef>
            </a:pPr>
            <a:endParaRPr lang="en-US" sz="2000" b="1" dirty="0">
              <a:solidFill>
                <a:schemeClr val="tx1"/>
              </a:solidFill>
              <a:latin typeface="Arial" charset="0"/>
            </a:endParaRPr>
          </a:p>
          <a:p>
            <a:pPr eaLnBrk="1" hangingPunct="1">
              <a:spcBef>
                <a:spcPct val="0"/>
              </a:spcBef>
            </a:pPr>
            <a:r>
              <a:rPr lang="en-US" sz="2000" b="1" dirty="0" smtClean="0">
                <a:solidFill>
                  <a:schemeClr val="tx1"/>
                </a:solidFill>
                <a:latin typeface="Arial" charset="0"/>
              </a:rPr>
              <a:t>First SDM Joint Coordination Workshop </a:t>
            </a:r>
          </a:p>
          <a:p>
            <a:pPr eaLnBrk="1" hangingPunct="1">
              <a:spcBef>
                <a:spcPct val="0"/>
              </a:spcBef>
            </a:pPr>
            <a:endParaRPr lang="en-US" sz="2000" b="1" dirty="0" smtClean="0">
              <a:solidFill>
                <a:schemeClr val="tx1"/>
              </a:solidFill>
              <a:latin typeface="Arial" charset="0"/>
            </a:endParaRPr>
          </a:p>
          <a:p>
            <a:pPr eaLnBrk="1" hangingPunct="1">
              <a:spcBef>
                <a:spcPct val="0"/>
              </a:spcBef>
            </a:pPr>
            <a:r>
              <a:rPr lang="en-US" sz="2400" b="1" dirty="0" smtClean="0">
                <a:solidFill>
                  <a:schemeClr val="tx1"/>
                </a:solidFill>
                <a:latin typeface="Arial" charset="0"/>
              </a:rPr>
              <a:t>How the M&amp;P for CCS can effectively </a:t>
            </a:r>
            <a:r>
              <a:rPr lang="en-US" sz="2400" b="1" dirty="0">
                <a:solidFill>
                  <a:schemeClr val="tx1"/>
                </a:solidFill>
                <a:latin typeface="Arial" charset="0"/>
              </a:rPr>
              <a:t>b</a:t>
            </a:r>
            <a:r>
              <a:rPr lang="en-US" sz="2400" b="1" dirty="0" smtClean="0">
                <a:solidFill>
                  <a:schemeClr val="tx1"/>
                </a:solidFill>
                <a:latin typeface="Arial" charset="0"/>
              </a:rPr>
              <a:t>e implemented</a:t>
            </a:r>
          </a:p>
          <a:p>
            <a:pPr eaLnBrk="1" hangingPunct="1">
              <a:spcBef>
                <a:spcPct val="0"/>
              </a:spcBef>
            </a:pPr>
            <a:r>
              <a:rPr lang="en-US" sz="2400" b="1" dirty="0" smtClean="0">
                <a:solidFill>
                  <a:schemeClr val="tx1"/>
                </a:solidFill>
                <a:latin typeface="Arial" charset="0"/>
              </a:rPr>
              <a:t>By the CDM EB with due consideration of safeguards</a:t>
            </a:r>
            <a:endParaRPr lang="en-US" sz="2400" b="1" dirty="0">
              <a:solidFill>
                <a:schemeClr val="tx1"/>
              </a:solidFill>
              <a:latin typeface="Arial" charset="0"/>
            </a:endParaRPr>
          </a:p>
          <a:p>
            <a:pPr eaLnBrk="1" hangingPunct="1">
              <a:spcBef>
                <a:spcPct val="0"/>
              </a:spcBef>
            </a:pPr>
            <a:endParaRPr lang="en-US" sz="2800" b="1" dirty="0">
              <a:solidFill>
                <a:srgbClr val="B61131"/>
              </a:solidFill>
              <a:latin typeface="Arial" charset="0"/>
            </a:endParaRPr>
          </a:p>
        </p:txBody>
      </p:sp>
      <p:sp>
        <p:nvSpPr>
          <p:cNvPr id="3076" name="Text Box 7"/>
          <p:cNvSpPr txBox="1">
            <a:spLocks noChangeArrowheads="1"/>
          </p:cNvSpPr>
          <p:nvPr/>
        </p:nvSpPr>
        <p:spPr bwMode="auto">
          <a:xfrm>
            <a:off x="914400" y="5254764"/>
            <a:ext cx="4301177" cy="707886"/>
          </a:xfrm>
          <a:prstGeom prst="rect">
            <a:avLst/>
          </a:prstGeom>
          <a:noFill/>
          <a:ln w="9525">
            <a:noFill/>
            <a:miter lim="800000"/>
            <a:headEnd/>
            <a:tailEnd/>
          </a:ln>
        </p:spPr>
        <p:txBody>
          <a:bodyPr wrap="none" anchor="b">
            <a:spAutoFit/>
          </a:bodyPr>
          <a:lstStyle/>
          <a:p>
            <a:pPr eaLnBrk="1" hangingPunct="1">
              <a:spcBef>
                <a:spcPct val="0"/>
              </a:spcBef>
            </a:pPr>
            <a:r>
              <a:rPr lang="en-US" sz="2000" b="1" dirty="0" smtClean="0">
                <a:solidFill>
                  <a:schemeClr val="tx1"/>
                </a:solidFill>
                <a:latin typeface="Arial" charset="0"/>
              </a:rPr>
              <a:t> José </a:t>
            </a:r>
            <a:r>
              <a:rPr lang="en-US" sz="2000" b="1" dirty="0" err="1" smtClean="0">
                <a:solidFill>
                  <a:schemeClr val="tx1"/>
                </a:solidFill>
                <a:latin typeface="Arial" charset="0"/>
              </a:rPr>
              <a:t>Domingos</a:t>
            </a:r>
            <a:r>
              <a:rPr lang="en-US" sz="2000" b="1" dirty="0" smtClean="0">
                <a:solidFill>
                  <a:schemeClr val="tx1"/>
                </a:solidFill>
                <a:latin typeface="Arial" charset="0"/>
              </a:rPr>
              <a:t> Gonzalez </a:t>
            </a:r>
            <a:r>
              <a:rPr lang="en-US" sz="2000" b="1" dirty="0" err="1" smtClean="0">
                <a:solidFill>
                  <a:schemeClr val="tx1"/>
                </a:solidFill>
                <a:latin typeface="Arial" charset="0"/>
              </a:rPr>
              <a:t>Miguez</a:t>
            </a:r>
            <a:endParaRPr lang="en-US" sz="2000" b="1" dirty="0">
              <a:solidFill>
                <a:schemeClr val="tx1"/>
              </a:solidFill>
              <a:latin typeface="Arial" charset="0"/>
            </a:endParaRPr>
          </a:p>
          <a:p>
            <a:pPr eaLnBrk="1" hangingPunct="1">
              <a:spcBef>
                <a:spcPct val="0"/>
              </a:spcBef>
            </a:pPr>
            <a:endParaRPr lang="en-US" sz="2000" b="1" dirty="0">
              <a:solidFill>
                <a:schemeClr val="tx1"/>
              </a:solidFill>
              <a:latin typeface="Arial" charset="0"/>
            </a:endParaRPr>
          </a:p>
        </p:txBody>
      </p:sp>
      <p:sp>
        <p:nvSpPr>
          <p:cNvPr id="3077" name="Rectangle 13"/>
          <p:cNvSpPr>
            <a:spLocks noChangeArrowheads="1"/>
          </p:cNvSpPr>
          <p:nvPr/>
        </p:nvSpPr>
        <p:spPr bwMode="auto">
          <a:xfrm>
            <a:off x="5410200" y="6096000"/>
            <a:ext cx="3733800" cy="762000"/>
          </a:xfrm>
          <a:prstGeom prst="rect">
            <a:avLst/>
          </a:prstGeom>
          <a:solidFill>
            <a:schemeClr val="bg1"/>
          </a:solidFill>
          <a:ln w="9525">
            <a:noFill/>
            <a:miter lim="800000"/>
            <a:headEnd/>
            <a:tailEnd/>
          </a:ln>
        </p:spPr>
        <p:txBody>
          <a:bodyPr wrap="none" anchor="ctr"/>
          <a:lstStyle/>
          <a:p>
            <a:endParaRPr lang="en-US"/>
          </a:p>
        </p:txBody>
      </p:sp>
      <p:sp>
        <p:nvSpPr>
          <p:cNvPr id="3078" name="Line 14"/>
          <p:cNvSpPr>
            <a:spLocks noChangeShapeType="1"/>
          </p:cNvSpPr>
          <p:nvPr/>
        </p:nvSpPr>
        <p:spPr bwMode="auto">
          <a:xfrm>
            <a:off x="1317625" y="2463800"/>
            <a:ext cx="4502150" cy="0"/>
          </a:xfrm>
          <a:prstGeom prst="line">
            <a:avLst/>
          </a:prstGeom>
          <a:noFill/>
          <a:ln w="19050">
            <a:solidFill>
              <a:srgbClr val="376556"/>
            </a:solidFill>
            <a:round/>
            <a:headEnd/>
            <a:tailEnd/>
          </a:ln>
        </p:spPr>
        <p:txBody>
          <a:bodyPr/>
          <a:lstStyle/>
          <a:p>
            <a:endParaRPr lang="es-CO"/>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0200" y="152400"/>
            <a:ext cx="8813800" cy="792163"/>
          </a:xfrm>
        </p:spPr>
        <p:txBody>
          <a:bodyPr/>
          <a:lstStyle/>
          <a:p>
            <a:r>
              <a:rPr lang="en-US" sz="3200" dirty="0" smtClean="0"/>
              <a:t>4. Requirements for financial </a:t>
            </a:r>
            <a:r>
              <a:rPr lang="en-US" sz="3200" dirty="0" smtClean="0"/>
              <a:t>provisions</a:t>
            </a:r>
            <a:endParaRPr lang="en-US" sz="3200" dirty="0"/>
          </a:p>
        </p:txBody>
      </p:sp>
      <p:sp>
        <p:nvSpPr>
          <p:cNvPr id="4" name="Retângulo 3"/>
          <p:cNvSpPr/>
          <p:nvPr/>
        </p:nvSpPr>
        <p:spPr bwMode="auto">
          <a:xfrm>
            <a:off x="5283200" y="62103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
        <p:nvSpPr>
          <p:cNvPr id="3" name="Espaço Reservado para Conteúdo 2"/>
          <p:cNvSpPr>
            <a:spLocks noGrp="1"/>
          </p:cNvSpPr>
          <p:nvPr>
            <p:ph idx="1"/>
          </p:nvPr>
        </p:nvSpPr>
        <p:spPr>
          <a:xfrm>
            <a:off x="317500" y="977900"/>
            <a:ext cx="8826500" cy="4525963"/>
          </a:xfrm>
        </p:spPr>
        <p:txBody>
          <a:bodyPr/>
          <a:lstStyle/>
          <a:p>
            <a:r>
              <a:rPr lang="en-US" dirty="0" smtClean="0"/>
              <a:t>PPs shall establish financial provisions</a:t>
            </a:r>
          </a:p>
          <a:p>
            <a:pPr lvl="1"/>
            <a:r>
              <a:rPr lang="en-US" sz="2000" dirty="0" smtClean="0"/>
              <a:t>Meet all obligations</a:t>
            </a:r>
          </a:p>
          <a:p>
            <a:pPr lvl="1"/>
            <a:r>
              <a:rPr lang="en-US" sz="2000" dirty="0" smtClean="0"/>
              <a:t>To allow safe operation</a:t>
            </a:r>
          </a:p>
          <a:p>
            <a:pPr lvl="1"/>
            <a:r>
              <a:rPr lang="en-US" sz="2000" dirty="0" smtClean="0"/>
              <a:t>To address the risk of PPs insolvency</a:t>
            </a:r>
          </a:p>
          <a:p>
            <a:pPr lvl="1"/>
            <a:r>
              <a:rPr lang="en-US" sz="2000" dirty="0" smtClean="0"/>
              <a:t>To offer means of redress for affected communities and ecosystems in the event of seepage</a:t>
            </a:r>
          </a:p>
          <a:p>
            <a:pPr lvl="1"/>
            <a:r>
              <a:rPr lang="en-US" sz="2000" dirty="0" smtClean="0"/>
              <a:t>To enable the host Party to discharge its obligation arising in connection with transfer of </a:t>
            </a:r>
            <a:r>
              <a:rPr lang="en-US" sz="2000" dirty="0" smtClean="0"/>
              <a:t>liability</a:t>
            </a:r>
          </a:p>
          <a:p>
            <a:r>
              <a:rPr lang="en-US" sz="2330" dirty="0"/>
              <a:t>Financial provisions shall cover:</a:t>
            </a:r>
          </a:p>
          <a:p>
            <a:pPr lvl="1"/>
            <a:r>
              <a:rPr lang="en-US" sz="1800" dirty="0"/>
              <a:t>Cost of ongoing monitoring and of verification and certification by a DOE for at least 20 years after the end of the last crediting period or after the issuance of CERs has ceased, whichever occurs first</a:t>
            </a:r>
          </a:p>
          <a:p>
            <a:pPr lvl="1"/>
            <a:r>
              <a:rPr lang="en-US" sz="1800" dirty="0"/>
              <a:t>In the event of seepage, cost associated with obligations </a:t>
            </a:r>
          </a:p>
          <a:p>
            <a:pPr lvl="1"/>
            <a:r>
              <a:rPr lang="en-US" sz="1800" dirty="0"/>
              <a:t>The cost of remedial measures required by law and regulations of the host Party</a:t>
            </a:r>
          </a:p>
          <a:p>
            <a:pPr lvl="1"/>
            <a:r>
              <a:rPr lang="en-US" sz="1800" dirty="0"/>
              <a:t>Any other requirement by the host Party agreed by the time of host Party approval and described in the PDD</a:t>
            </a:r>
          </a:p>
          <a:p>
            <a:endParaRPr lang="en-US" sz="1800" dirty="0"/>
          </a:p>
        </p:txBody>
      </p:sp>
    </p:spTree>
    <p:extLst>
      <p:ext uri="{BB962C8B-B14F-4D97-AF65-F5344CB8AC3E}">
        <p14:creationId xmlns:p14="http://schemas.microsoft.com/office/powerpoint/2010/main" val="2316273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5. </a:t>
            </a:r>
            <a:r>
              <a:rPr lang="en-US" dirty="0" smtClean="0"/>
              <a:t>Liability</a:t>
            </a:r>
            <a:endParaRPr lang="en-US" dirty="0"/>
          </a:p>
        </p:txBody>
      </p:sp>
      <p:sp>
        <p:nvSpPr>
          <p:cNvPr id="3" name="Espaço Reservado para Conteúdo 2"/>
          <p:cNvSpPr>
            <a:spLocks noGrp="1"/>
          </p:cNvSpPr>
          <p:nvPr>
            <p:ph idx="1"/>
          </p:nvPr>
        </p:nvSpPr>
        <p:spPr>
          <a:xfrm>
            <a:off x="330200" y="1025868"/>
            <a:ext cx="8813800" cy="4455427"/>
          </a:xfrm>
        </p:spPr>
        <p:txBody>
          <a:bodyPr/>
          <a:lstStyle/>
          <a:p>
            <a:r>
              <a:rPr lang="en-US" sz="2400" dirty="0" smtClean="0"/>
              <a:t>PPs shall clearly document in the PDD how the liability obligations arising from a CCS project activity with exception of a net reversal of storage are allocated during the operational phase, closure phase and post-closure phase</a:t>
            </a:r>
          </a:p>
          <a:p>
            <a:r>
              <a:rPr lang="en-US" sz="2400" dirty="0" smtClean="0"/>
              <a:t>During the operational phase and any time thereafter until a transfer of liability to the host Party has been effected liability shall reside with PPS</a:t>
            </a:r>
          </a:p>
          <a:p>
            <a:r>
              <a:rPr lang="en-US" sz="2400" dirty="0" smtClean="0"/>
              <a:t>A transfer of liability from PPs to the host Party shall be effected after:</a:t>
            </a:r>
          </a:p>
          <a:p>
            <a:pPr lvl="1"/>
            <a:r>
              <a:rPr lang="en-US" sz="2000" dirty="0" smtClean="0"/>
              <a:t>The monitoring of geological storage site has been terminated</a:t>
            </a:r>
          </a:p>
          <a:p>
            <a:pPr lvl="1"/>
            <a:r>
              <a:rPr lang="en-US" sz="2000" dirty="0" smtClean="0"/>
              <a:t>The host Party has established the conditions set out by the DNA in its letter of approval and relevant laws and regulations applicable to the geological storage site have been complied with</a:t>
            </a:r>
            <a:endParaRPr lang="en-US" sz="2000" dirty="0"/>
          </a:p>
        </p:txBody>
      </p:sp>
      <p:sp>
        <p:nvSpPr>
          <p:cNvPr id="4" name="Retângulo 3"/>
          <p:cNvSpPr/>
          <p:nvPr/>
        </p:nvSpPr>
        <p:spPr bwMode="auto">
          <a:xfrm>
            <a:off x="5283200" y="62103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13350593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solidFill>
                  <a:srgbClr val="3239C4"/>
                </a:solidFill>
              </a:rPr>
              <a:t> </a:t>
            </a:r>
            <a:r>
              <a:rPr lang="en-US" sz="3600" dirty="0" smtClean="0">
                <a:solidFill>
                  <a:srgbClr val="3239C4"/>
                </a:solidFill>
              </a:rPr>
              <a:t>DOEs - Participation Requirements</a:t>
            </a:r>
            <a:endParaRPr lang="en-US" sz="3600" dirty="0"/>
          </a:p>
        </p:txBody>
      </p:sp>
      <p:sp>
        <p:nvSpPr>
          <p:cNvPr id="3" name="Espaço Reservado para Conteúdo 2"/>
          <p:cNvSpPr>
            <a:spLocks noGrp="1"/>
          </p:cNvSpPr>
          <p:nvPr>
            <p:ph idx="1"/>
          </p:nvPr>
        </p:nvSpPr>
        <p:spPr>
          <a:xfrm>
            <a:off x="279400" y="1054100"/>
            <a:ext cx="8991600" cy="4525963"/>
          </a:xfrm>
        </p:spPr>
        <p:txBody>
          <a:bodyPr/>
          <a:lstStyle/>
          <a:p>
            <a:pPr marL="0" indent="0">
              <a:buNone/>
            </a:pPr>
            <a:r>
              <a:rPr lang="en-US" sz="2400" dirty="0" smtClean="0"/>
              <a:t>A non-Annex I Party may only host a CCS project activity if:</a:t>
            </a:r>
          </a:p>
          <a:p>
            <a:r>
              <a:rPr lang="en-US" sz="2400" dirty="0" smtClean="0"/>
              <a:t>it has submitted an  expression of its agreement to allow the implementation in its territory and, </a:t>
            </a:r>
          </a:p>
          <a:p>
            <a:r>
              <a:rPr lang="en-US" sz="2400" dirty="0" smtClean="0"/>
              <a:t>provided that it has established law and regulations which:</a:t>
            </a:r>
          </a:p>
          <a:p>
            <a:pPr lvl="1"/>
            <a:r>
              <a:rPr lang="en-US" sz="1800" dirty="0" smtClean="0"/>
              <a:t>Set procedures for site selection, characterization and development;</a:t>
            </a:r>
          </a:p>
          <a:p>
            <a:pPr lvl="1"/>
            <a:r>
              <a:rPr lang="en-US" sz="1800" dirty="0" smtClean="0"/>
              <a:t>Define means to confer to PPs rights to store CO2;</a:t>
            </a:r>
          </a:p>
          <a:p>
            <a:pPr lvl="1"/>
            <a:r>
              <a:rPr lang="en-US" sz="1800" dirty="0" smtClean="0"/>
              <a:t>Provide for redress for any significant damage;</a:t>
            </a:r>
          </a:p>
          <a:p>
            <a:pPr lvl="1"/>
            <a:r>
              <a:rPr lang="en-US" sz="1800" dirty="0" smtClean="0"/>
              <a:t>Provide for remedial measures to stop and control any unintended seepage;</a:t>
            </a:r>
          </a:p>
          <a:p>
            <a:pPr lvl="1"/>
            <a:r>
              <a:rPr lang="en-US" sz="1800" dirty="0" smtClean="0"/>
              <a:t>Establish means for addressing liability arrangements for geological storage sites;</a:t>
            </a:r>
          </a:p>
          <a:p>
            <a:pPr lvl="1"/>
            <a:r>
              <a:rPr lang="en-US" sz="1800" dirty="0" smtClean="0"/>
              <a:t>Establish means for addressing a net reversal storage for a host Party that accepts the obligation;</a:t>
            </a:r>
          </a:p>
          <a:p>
            <a:pPr lvl="1"/>
            <a:endParaRPr lang="pt-BR" sz="2400" dirty="0" smtClean="0"/>
          </a:p>
        </p:txBody>
      </p:sp>
      <p:sp>
        <p:nvSpPr>
          <p:cNvPr id="4" name="Retângulo 3"/>
          <p:cNvSpPr/>
          <p:nvPr/>
        </p:nvSpPr>
        <p:spPr bwMode="auto">
          <a:xfrm>
            <a:off x="5359400" y="5994400"/>
            <a:ext cx="3784600" cy="7874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17895631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z="3200" dirty="0" smtClean="0"/>
              <a:t>DOEs - Validation and Registration (I)</a:t>
            </a:r>
            <a:endParaRPr lang="en-US" sz="3200" dirty="0"/>
          </a:p>
        </p:txBody>
      </p:sp>
      <p:sp>
        <p:nvSpPr>
          <p:cNvPr id="4" name="Retângulo 3"/>
          <p:cNvSpPr/>
          <p:nvPr/>
        </p:nvSpPr>
        <p:spPr bwMode="auto">
          <a:xfrm>
            <a:off x="5359400" y="5994400"/>
            <a:ext cx="3784600" cy="7874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
        <p:nvSpPr>
          <p:cNvPr id="3" name="Espaço Reservado para Conteúdo 2"/>
          <p:cNvSpPr>
            <a:spLocks noGrp="1"/>
          </p:cNvSpPr>
          <p:nvPr>
            <p:ph idx="1"/>
          </p:nvPr>
        </p:nvSpPr>
        <p:spPr>
          <a:xfrm>
            <a:off x="330200" y="1016000"/>
            <a:ext cx="9017000" cy="4525963"/>
          </a:xfrm>
        </p:spPr>
        <p:txBody>
          <a:bodyPr/>
          <a:lstStyle/>
          <a:p>
            <a:r>
              <a:rPr lang="en-US" sz="2000" dirty="0" smtClean="0"/>
              <a:t>DOEs shall confirm that these requirements are met:</a:t>
            </a:r>
          </a:p>
          <a:p>
            <a:pPr lvl="1"/>
            <a:r>
              <a:rPr lang="en-US" sz="1600" dirty="0" smtClean="0"/>
              <a:t>Participation requirements;</a:t>
            </a:r>
          </a:p>
          <a:p>
            <a:pPr lvl="1"/>
            <a:r>
              <a:rPr lang="en-US" sz="1600" dirty="0" smtClean="0"/>
              <a:t>Geological storage site has been characterized and selected;</a:t>
            </a:r>
          </a:p>
          <a:p>
            <a:pPr lvl="1"/>
            <a:r>
              <a:rPr lang="en-US" sz="1600" dirty="0" smtClean="0"/>
              <a:t>Risk and safety assessment has been carried out;</a:t>
            </a:r>
          </a:p>
          <a:p>
            <a:pPr lvl="1"/>
            <a:r>
              <a:rPr lang="en-US" sz="1600" dirty="0" smtClean="0"/>
              <a:t>Environment and socio-economic impact assessment have been carried out including </a:t>
            </a:r>
            <a:r>
              <a:rPr lang="en-US" sz="1600" dirty="0" err="1" smtClean="0"/>
              <a:t>transboundary</a:t>
            </a:r>
            <a:r>
              <a:rPr lang="en-US" sz="1600" dirty="0" smtClean="0"/>
              <a:t> impacts;</a:t>
            </a:r>
          </a:p>
          <a:p>
            <a:pPr lvl="1"/>
            <a:r>
              <a:rPr lang="en-US" sz="1600" dirty="0" smtClean="0"/>
              <a:t>Those assessment confirm the viability of the CCS project activity</a:t>
            </a:r>
          </a:p>
          <a:p>
            <a:pPr lvl="1"/>
            <a:r>
              <a:rPr lang="en-US" sz="1600" dirty="0" smtClean="0"/>
              <a:t>Provisions for liability have been agreed;</a:t>
            </a:r>
          </a:p>
          <a:p>
            <a:pPr lvl="1"/>
            <a:r>
              <a:rPr lang="en-US" sz="1600" dirty="0" smtClean="0"/>
              <a:t>Financial provisions have been put in place by PPs;</a:t>
            </a:r>
          </a:p>
          <a:p>
            <a:pPr lvl="1"/>
            <a:r>
              <a:rPr lang="en-US" sz="1600" dirty="0" smtClean="0"/>
              <a:t>PDD has provisions for monitoring;</a:t>
            </a:r>
          </a:p>
          <a:p>
            <a:pPr lvl="1"/>
            <a:r>
              <a:rPr lang="en-US" sz="1600" dirty="0" smtClean="0"/>
              <a:t>PPs provide an analysis of environmental conditions of the site prior to any storage</a:t>
            </a:r>
            <a:r>
              <a:rPr lang="en-US" sz="1600" dirty="0" smtClean="0"/>
              <a:t>;</a:t>
            </a:r>
          </a:p>
          <a:p>
            <a:r>
              <a:rPr lang="en-US" sz="2000" dirty="0"/>
              <a:t>The DOE has received from the PPs written confirmation from the DNA of the host Party that:</a:t>
            </a:r>
          </a:p>
          <a:p>
            <a:pPr lvl="1"/>
            <a:r>
              <a:rPr lang="en-US" sz="1600" dirty="0"/>
              <a:t>the right to store CO2 has been conferred to PPs;</a:t>
            </a:r>
          </a:p>
          <a:p>
            <a:pPr lvl="1"/>
            <a:r>
              <a:rPr lang="en-US" sz="1600" dirty="0"/>
              <a:t>The host Party agrees to the financial provisions described in the PDD;</a:t>
            </a:r>
          </a:p>
          <a:p>
            <a:pPr lvl="1"/>
            <a:r>
              <a:rPr lang="en-US" sz="1600" dirty="0"/>
              <a:t>The host Party accepts the allocation of liability as proposed in the PDD;</a:t>
            </a:r>
          </a:p>
          <a:p>
            <a:r>
              <a:rPr lang="en-US" sz="2000" dirty="0"/>
              <a:t>Whether or not the host Party accepts the obligation to address </a:t>
            </a:r>
            <a:r>
              <a:rPr lang="en-US" sz="2000" dirty="0" smtClean="0"/>
              <a:t>a</a:t>
            </a:r>
          </a:p>
          <a:p>
            <a:pPr marL="0" indent="0">
              <a:buNone/>
            </a:pPr>
            <a:r>
              <a:rPr lang="en-US" sz="2000" dirty="0" smtClean="0"/>
              <a:t>      net </a:t>
            </a:r>
            <a:r>
              <a:rPr lang="en-US" sz="2000" dirty="0"/>
              <a:t>reversal of storage</a:t>
            </a:r>
          </a:p>
          <a:p>
            <a:endParaRPr lang="en-US" sz="1800" dirty="0" smtClean="0"/>
          </a:p>
        </p:txBody>
      </p:sp>
    </p:spTree>
    <p:extLst>
      <p:ext uri="{BB962C8B-B14F-4D97-AF65-F5344CB8AC3E}">
        <p14:creationId xmlns:p14="http://schemas.microsoft.com/office/powerpoint/2010/main" val="2235195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z="3200" dirty="0" smtClean="0"/>
              <a:t>DOEs - Validation </a:t>
            </a:r>
            <a:r>
              <a:rPr lang="en-US" sz="3200" dirty="0"/>
              <a:t>and Registration (</a:t>
            </a:r>
            <a:r>
              <a:rPr lang="en-US" sz="3200" dirty="0" smtClean="0"/>
              <a:t>II)</a:t>
            </a:r>
            <a:endParaRPr lang="en-US" sz="3200" dirty="0"/>
          </a:p>
        </p:txBody>
      </p:sp>
      <p:sp>
        <p:nvSpPr>
          <p:cNvPr id="3" name="Espaço Reservado para Conteúdo 2"/>
          <p:cNvSpPr>
            <a:spLocks noGrp="1"/>
          </p:cNvSpPr>
          <p:nvPr>
            <p:ph idx="1"/>
          </p:nvPr>
        </p:nvSpPr>
        <p:spPr>
          <a:xfrm>
            <a:off x="457200" y="977900"/>
            <a:ext cx="8686800" cy="4525963"/>
          </a:xfrm>
        </p:spPr>
        <p:txBody>
          <a:bodyPr/>
          <a:lstStyle/>
          <a:p>
            <a:r>
              <a:rPr lang="en-US" sz="2400" dirty="0" smtClean="0"/>
              <a:t>Project boundary shall include all above ground components including:</a:t>
            </a:r>
          </a:p>
          <a:p>
            <a:pPr lvl="1"/>
            <a:r>
              <a:rPr lang="en-US" sz="2000" dirty="0" smtClean="0"/>
              <a:t>Installations where CO2 is captured;</a:t>
            </a:r>
          </a:p>
          <a:p>
            <a:pPr lvl="1"/>
            <a:r>
              <a:rPr lang="en-US" sz="2000" dirty="0" smtClean="0"/>
              <a:t>Treatment facilities;</a:t>
            </a:r>
          </a:p>
          <a:p>
            <a:pPr lvl="1"/>
            <a:r>
              <a:rPr lang="en-US" sz="2000" dirty="0" smtClean="0"/>
              <a:t>Transportation equipment;</a:t>
            </a:r>
          </a:p>
          <a:p>
            <a:pPr lvl="1"/>
            <a:r>
              <a:rPr lang="en-US" sz="2000" dirty="0" smtClean="0"/>
              <a:t>Reception facilities or holding tanks at the injection site;</a:t>
            </a:r>
          </a:p>
          <a:p>
            <a:pPr lvl="1"/>
            <a:r>
              <a:rPr lang="en-US" sz="2000" dirty="0" smtClean="0"/>
              <a:t>Injection facilities</a:t>
            </a:r>
          </a:p>
          <a:p>
            <a:pPr lvl="1"/>
            <a:r>
              <a:rPr lang="en-US" sz="2000" dirty="0" smtClean="0"/>
              <a:t>Subsurface components of geological storage site and all potential sources of seepage</a:t>
            </a:r>
          </a:p>
          <a:p>
            <a:r>
              <a:rPr lang="en-US" sz="2400" dirty="0" smtClean="0"/>
              <a:t>Project boundary shall encompass the vertical and lateral limits of CO2 geological storage site that are expected when the CO2 plume stabilizes over the long term</a:t>
            </a:r>
            <a:endParaRPr lang="en-US" sz="2400" dirty="0"/>
          </a:p>
        </p:txBody>
      </p:sp>
      <p:sp>
        <p:nvSpPr>
          <p:cNvPr id="4" name="Retângulo 3"/>
          <p:cNvSpPr/>
          <p:nvPr/>
        </p:nvSpPr>
        <p:spPr bwMode="auto">
          <a:xfrm>
            <a:off x="5359400" y="5994400"/>
            <a:ext cx="3784600" cy="7874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2212731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52400"/>
            <a:ext cx="8686800" cy="792163"/>
          </a:xfrm>
        </p:spPr>
        <p:txBody>
          <a:bodyPr/>
          <a:lstStyle/>
          <a:p>
            <a:r>
              <a:rPr lang="en-US" sz="3200" dirty="0" smtClean="0"/>
              <a:t>DOEs - Verification </a:t>
            </a:r>
            <a:r>
              <a:rPr lang="en-US" sz="3200" dirty="0"/>
              <a:t>and Certification (</a:t>
            </a:r>
            <a:r>
              <a:rPr lang="en-US" sz="3200" dirty="0" smtClean="0"/>
              <a:t>I)</a:t>
            </a:r>
            <a:endParaRPr lang="en-US" sz="3200" dirty="0"/>
          </a:p>
        </p:txBody>
      </p:sp>
      <p:sp>
        <p:nvSpPr>
          <p:cNvPr id="3" name="Espaço Reservado para Conteúdo 2"/>
          <p:cNvSpPr>
            <a:spLocks noGrp="1"/>
          </p:cNvSpPr>
          <p:nvPr>
            <p:ph idx="1"/>
          </p:nvPr>
        </p:nvSpPr>
        <p:spPr/>
        <p:txBody>
          <a:bodyPr/>
          <a:lstStyle/>
          <a:p>
            <a:r>
              <a:rPr lang="en-US" dirty="0" smtClean="0"/>
              <a:t>The initial verification and certification may be undertaken at a time selected by the PPs</a:t>
            </a:r>
          </a:p>
          <a:p>
            <a:r>
              <a:rPr lang="en-US" dirty="0" smtClean="0"/>
              <a:t>Subsequent verification and certification shall be submitted no later than 5 years after the end of previous verification period;</a:t>
            </a:r>
          </a:p>
          <a:p>
            <a:r>
              <a:rPr lang="en-US" dirty="0" smtClean="0"/>
              <a:t>Verification and certification shall continue beyond the end of the last crediting period and shall only cease after the monitoring of the geological storage site has been terminated;</a:t>
            </a:r>
            <a:endParaRPr lang="en-US" dirty="0"/>
          </a:p>
        </p:txBody>
      </p:sp>
      <p:sp>
        <p:nvSpPr>
          <p:cNvPr id="4" name="Retângulo 3"/>
          <p:cNvSpPr/>
          <p:nvPr/>
        </p:nvSpPr>
        <p:spPr bwMode="auto">
          <a:xfrm>
            <a:off x="5359400" y="5994400"/>
            <a:ext cx="3784600" cy="7874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5562377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14300"/>
            <a:ext cx="8153400" cy="792163"/>
          </a:xfrm>
        </p:spPr>
        <p:txBody>
          <a:bodyPr/>
          <a:lstStyle/>
          <a:p>
            <a:r>
              <a:rPr lang="en-US" sz="3200" dirty="0" smtClean="0"/>
              <a:t>DOEs - Verification and Certification (</a:t>
            </a:r>
            <a:r>
              <a:rPr lang="en-US" sz="3200" dirty="0" smtClean="0"/>
              <a:t>II)</a:t>
            </a:r>
            <a:endParaRPr lang="en-US" sz="3200" dirty="0"/>
          </a:p>
        </p:txBody>
      </p:sp>
      <p:sp>
        <p:nvSpPr>
          <p:cNvPr id="4" name="Retângulo 3"/>
          <p:cNvSpPr/>
          <p:nvPr/>
        </p:nvSpPr>
        <p:spPr bwMode="auto">
          <a:xfrm>
            <a:off x="5359400" y="5994400"/>
            <a:ext cx="3784600" cy="7874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
        <p:nvSpPr>
          <p:cNvPr id="3" name="Espaço Reservado para Conteúdo 2"/>
          <p:cNvSpPr>
            <a:spLocks noGrp="1"/>
          </p:cNvSpPr>
          <p:nvPr>
            <p:ph idx="1"/>
          </p:nvPr>
        </p:nvSpPr>
        <p:spPr>
          <a:xfrm>
            <a:off x="304800" y="1168400"/>
            <a:ext cx="8839200" cy="4525963"/>
          </a:xfrm>
        </p:spPr>
        <p:txBody>
          <a:bodyPr/>
          <a:lstStyle/>
          <a:p>
            <a:r>
              <a:rPr lang="en-US" sz="1800" dirty="0" smtClean="0"/>
              <a:t>The verifying DOE shall:</a:t>
            </a:r>
          </a:p>
          <a:p>
            <a:pPr lvl="1"/>
            <a:r>
              <a:rPr lang="en-US" sz="1800" dirty="0" smtClean="0"/>
              <a:t>Determine whether monitoring was conducted in accordance with monitoring plan;</a:t>
            </a:r>
          </a:p>
          <a:p>
            <a:pPr lvl="1"/>
            <a:r>
              <a:rPr lang="en-US" sz="1800" dirty="0" smtClean="0"/>
              <a:t>Determine site development and management plan is being adhered to;</a:t>
            </a:r>
          </a:p>
          <a:p>
            <a:pPr lvl="1"/>
            <a:r>
              <a:rPr lang="en-US" sz="1800" dirty="0" smtClean="0"/>
              <a:t>Determine whether significant deviation were observed during history matching and in such case </a:t>
            </a:r>
            <a:r>
              <a:rPr lang="en-US" sz="1800" dirty="0" err="1" smtClean="0"/>
              <a:t>recharacterization</a:t>
            </a:r>
            <a:r>
              <a:rPr lang="en-US" sz="1800" dirty="0" smtClean="0"/>
              <a:t> of the site, update of assessment and revision of project boundary and monitoring plan have been conducted;</a:t>
            </a:r>
          </a:p>
          <a:p>
            <a:pPr lvl="1"/>
            <a:r>
              <a:rPr lang="en-US" sz="1800" dirty="0" smtClean="0"/>
              <a:t>Whether seepage occurred during verification period;</a:t>
            </a:r>
          </a:p>
          <a:p>
            <a:pPr lvl="1"/>
            <a:r>
              <a:rPr lang="en-US" sz="1800" dirty="0" smtClean="0"/>
              <a:t>In case seepage occurred, determine:</a:t>
            </a:r>
          </a:p>
          <a:p>
            <a:pPr lvl="2"/>
            <a:r>
              <a:rPr lang="en-US" sz="1800" dirty="0" smtClean="0"/>
              <a:t>whether remedial measures and plans in the R&amp;S assessment were implemented and effective;</a:t>
            </a:r>
          </a:p>
          <a:p>
            <a:pPr lvl="2"/>
            <a:r>
              <a:rPr lang="en-US" sz="1800" dirty="0" smtClean="0"/>
              <a:t>whether a net reversal of storage occurred</a:t>
            </a:r>
            <a:r>
              <a:rPr lang="en-US" sz="1800" dirty="0" smtClean="0"/>
              <a:t>;</a:t>
            </a:r>
            <a:endParaRPr lang="en-US" sz="1800" dirty="0"/>
          </a:p>
          <a:p>
            <a:pPr lvl="3"/>
            <a:r>
              <a:rPr lang="en-US" sz="1800" dirty="0"/>
              <a:t>Quantify the amount that occurred as a result of seepage</a:t>
            </a:r>
          </a:p>
          <a:p>
            <a:pPr lvl="3"/>
            <a:r>
              <a:rPr lang="en-US" sz="1800" dirty="0"/>
              <a:t>Determine whether there have been any unintentional </a:t>
            </a:r>
            <a:r>
              <a:rPr lang="en-US" sz="1800" dirty="0" err="1"/>
              <a:t>transboundary</a:t>
            </a:r>
            <a:r>
              <a:rPr lang="en-US" sz="1800" dirty="0"/>
              <a:t> effect;</a:t>
            </a:r>
          </a:p>
          <a:p>
            <a:pPr lvl="3"/>
            <a:r>
              <a:rPr lang="en-US" sz="1800" dirty="0"/>
              <a:t>Determine, where applicable, whether geological storage site has been successfully closed</a:t>
            </a:r>
          </a:p>
          <a:p>
            <a:pPr lvl="2"/>
            <a:endParaRPr lang="en-US" sz="2000" dirty="0"/>
          </a:p>
        </p:txBody>
      </p:sp>
    </p:spTree>
    <p:extLst>
      <p:ext uri="{BB962C8B-B14F-4D97-AF65-F5344CB8AC3E}">
        <p14:creationId xmlns:p14="http://schemas.microsoft.com/office/powerpoint/2010/main" val="2186700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7"/>
          <p:cNvSpPr>
            <a:spLocks noGrp="1" noChangeArrowheads="1"/>
          </p:cNvSpPr>
          <p:nvPr>
            <p:ph type="title"/>
          </p:nvPr>
        </p:nvSpPr>
        <p:spPr>
          <a:xfrm>
            <a:off x="615950" y="2514600"/>
            <a:ext cx="8096250" cy="846138"/>
          </a:xfrm>
          <a:noFill/>
        </p:spPr>
        <p:txBody>
          <a:bodyPr/>
          <a:lstStyle/>
          <a:p>
            <a:pPr algn="ctr" eaLnBrk="1" hangingPunct="1"/>
            <a:r>
              <a:rPr lang="es-AR" smtClean="0"/>
              <a:t>THANKS</a:t>
            </a:r>
            <a:br>
              <a:rPr lang="es-AR" smtClean="0"/>
            </a:br>
            <a:r>
              <a:rPr lang="es-AR" smtClean="0"/>
              <a:t/>
            </a:r>
            <a:br>
              <a:rPr lang="es-AR" smtClean="0"/>
            </a:br>
            <a:r>
              <a:rPr lang="es-AR" smtClean="0"/>
              <a:t>QUESTIONS?</a:t>
            </a:r>
            <a:endParaRPr lang="en-US" smtClean="0"/>
          </a:p>
        </p:txBody>
      </p:sp>
      <p:sp>
        <p:nvSpPr>
          <p:cNvPr id="3" name="Retângulo 2"/>
          <p:cNvSpPr/>
          <p:nvPr/>
        </p:nvSpPr>
        <p:spPr bwMode="auto">
          <a:xfrm>
            <a:off x="5283200" y="62103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CDM Executive Board</a:t>
            </a:r>
            <a:endParaRPr lang="en-US" dirty="0"/>
          </a:p>
        </p:txBody>
      </p:sp>
      <p:sp>
        <p:nvSpPr>
          <p:cNvPr id="3" name="Espaço Reservado para Conteúdo 2"/>
          <p:cNvSpPr>
            <a:spLocks noGrp="1"/>
          </p:cNvSpPr>
          <p:nvPr>
            <p:ph idx="1"/>
          </p:nvPr>
        </p:nvSpPr>
        <p:spPr>
          <a:xfrm>
            <a:off x="396341" y="1397000"/>
            <a:ext cx="8887359" cy="4525963"/>
          </a:xfrm>
        </p:spPr>
        <p:txBody>
          <a:bodyPr/>
          <a:lstStyle/>
          <a:p>
            <a:r>
              <a:rPr lang="en-US" sz="2400" dirty="0" smtClean="0"/>
              <a:t>Shall adopt relevant documents with regard to:</a:t>
            </a:r>
          </a:p>
          <a:p>
            <a:pPr lvl="1"/>
            <a:r>
              <a:rPr lang="en-US" sz="2400" dirty="0" smtClean="0"/>
              <a:t>PDD</a:t>
            </a:r>
          </a:p>
          <a:p>
            <a:pPr lvl="1"/>
            <a:r>
              <a:rPr lang="en-US" sz="2400" dirty="0" smtClean="0"/>
              <a:t>Selection and characterization of geological storage site </a:t>
            </a:r>
          </a:p>
          <a:p>
            <a:pPr lvl="1"/>
            <a:r>
              <a:rPr lang="en-US" sz="2400" dirty="0" smtClean="0"/>
              <a:t>Risk and safety assessment</a:t>
            </a:r>
          </a:p>
          <a:p>
            <a:pPr lvl="1"/>
            <a:r>
              <a:rPr lang="en-US" sz="2400" dirty="0" smtClean="0"/>
              <a:t>Environment and socio-economic impact assessment</a:t>
            </a:r>
          </a:p>
          <a:p>
            <a:pPr lvl="1"/>
            <a:r>
              <a:rPr lang="en-US" sz="2400" dirty="0" smtClean="0"/>
              <a:t>Monitoring requirements</a:t>
            </a:r>
          </a:p>
          <a:p>
            <a:pPr lvl="1"/>
            <a:r>
              <a:rPr lang="en-US" sz="2400" dirty="0" smtClean="0"/>
              <a:t>Requirements for financial provisions</a:t>
            </a:r>
          </a:p>
          <a:p>
            <a:pPr lvl="1"/>
            <a:r>
              <a:rPr lang="en-US" sz="2400" dirty="0" smtClean="0"/>
              <a:t>Site development and management plan</a:t>
            </a:r>
          </a:p>
          <a:p>
            <a:pPr lvl="1"/>
            <a:r>
              <a:rPr lang="en-US" sz="2400" dirty="0" smtClean="0"/>
              <a:t>Specific criteria for accreditation of DOEs</a:t>
            </a:r>
            <a:endParaRPr lang="en-US" sz="2400" dirty="0"/>
          </a:p>
        </p:txBody>
      </p:sp>
      <p:sp>
        <p:nvSpPr>
          <p:cNvPr id="5" name="Retângulo 4"/>
          <p:cNvSpPr/>
          <p:nvPr/>
        </p:nvSpPr>
        <p:spPr bwMode="auto">
          <a:xfrm>
            <a:off x="5359400" y="5994400"/>
            <a:ext cx="3784600" cy="7874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2006032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4500" y="101600"/>
            <a:ext cx="8839200" cy="792163"/>
          </a:xfrm>
        </p:spPr>
        <p:txBody>
          <a:bodyPr/>
          <a:lstStyle/>
          <a:p>
            <a:r>
              <a:rPr lang="en-US" sz="3200" dirty="0"/>
              <a:t>1. Selection and characterization of </a:t>
            </a:r>
            <a:r>
              <a:rPr lang="en-US" sz="3200" dirty="0" smtClean="0"/>
              <a:t/>
            </a:r>
            <a:br>
              <a:rPr lang="en-US" sz="3200" dirty="0" smtClean="0"/>
            </a:br>
            <a:r>
              <a:rPr lang="en-US" sz="3200" dirty="0" smtClean="0"/>
              <a:t>geological </a:t>
            </a:r>
            <a:r>
              <a:rPr lang="en-US" sz="3200" dirty="0"/>
              <a:t>storage </a:t>
            </a:r>
            <a:r>
              <a:rPr lang="en-US" sz="3200" dirty="0" smtClean="0"/>
              <a:t>site </a:t>
            </a:r>
            <a:endParaRPr lang="en-US" sz="2800" dirty="0"/>
          </a:p>
        </p:txBody>
      </p:sp>
      <p:sp>
        <p:nvSpPr>
          <p:cNvPr id="5" name="Retângulo 4"/>
          <p:cNvSpPr/>
          <p:nvPr/>
        </p:nvSpPr>
        <p:spPr bwMode="auto">
          <a:xfrm>
            <a:off x="5283200" y="61341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
        <p:nvSpPr>
          <p:cNvPr id="4" name="Espaço Reservado para Conteúdo 2"/>
          <p:cNvSpPr>
            <a:spLocks noGrp="1"/>
          </p:cNvSpPr>
          <p:nvPr>
            <p:ph idx="1"/>
          </p:nvPr>
        </p:nvSpPr>
        <p:spPr>
          <a:xfrm>
            <a:off x="393700" y="1193800"/>
            <a:ext cx="8229600" cy="4525963"/>
          </a:xfrm>
        </p:spPr>
        <p:txBody>
          <a:bodyPr/>
          <a:lstStyle/>
          <a:p>
            <a:r>
              <a:rPr lang="en-US" sz="2400" dirty="0" smtClean="0"/>
              <a:t>Geological storage sites shall only be used if there is no significant risk of seepage, no significant environment or health risk and site will comply with laws and regulations of the host Party</a:t>
            </a:r>
          </a:p>
          <a:p>
            <a:r>
              <a:rPr lang="en-US" sz="2400" dirty="0" smtClean="0"/>
              <a:t>Site is not located in international </a:t>
            </a:r>
            <a:r>
              <a:rPr lang="en-US" sz="2400" dirty="0" smtClean="0"/>
              <a:t>waters</a:t>
            </a:r>
            <a:endParaRPr lang="en-US" sz="2400" dirty="0"/>
          </a:p>
          <a:p>
            <a:r>
              <a:rPr lang="en-US" sz="2300" dirty="0"/>
              <a:t>Steps to characterize the proposed geological storage site:</a:t>
            </a:r>
          </a:p>
          <a:p>
            <a:pPr marL="1314450" lvl="2" indent="-514350">
              <a:buFont typeface="+mj-lt"/>
              <a:buAutoNum type="arabicPeriod"/>
            </a:pPr>
            <a:r>
              <a:rPr lang="en-US" sz="2000" dirty="0"/>
              <a:t>Data and information collection, compilation and evaluation</a:t>
            </a:r>
          </a:p>
          <a:p>
            <a:pPr marL="1314450" lvl="2" indent="-514350">
              <a:buFont typeface="+mj-lt"/>
              <a:buAutoNum type="arabicPeriod"/>
            </a:pPr>
            <a:r>
              <a:rPr lang="en-US" sz="2000" dirty="0"/>
              <a:t>Characterization of the geological storage site architecture and surrounding domains</a:t>
            </a:r>
          </a:p>
          <a:p>
            <a:pPr marL="1314450" lvl="2" indent="-514350">
              <a:buFont typeface="+mj-lt"/>
              <a:buAutoNum type="arabicPeriod"/>
            </a:pPr>
            <a:r>
              <a:rPr lang="en-US" sz="2000" dirty="0"/>
              <a:t>Characterization of dynamic behavior and risk assessment</a:t>
            </a:r>
          </a:p>
          <a:p>
            <a:pPr marL="1314450" lvl="2" indent="-514350">
              <a:buFont typeface="+mj-lt"/>
              <a:buAutoNum type="arabicPeriod"/>
            </a:pPr>
            <a:r>
              <a:rPr lang="en-US" sz="2000" dirty="0"/>
              <a:t>Establishment of a site development and management plan</a:t>
            </a:r>
          </a:p>
          <a:p>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52400"/>
            <a:ext cx="8597900" cy="792163"/>
          </a:xfrm>
        </p:spPr>
        <p:txBody>
          <a:bodyPr/>
          <a:lstStyle/>
          <a:p>
            <a:r>
              <a:rPr lang="pt-BR" dirty="0" smtClean="0"/>
              <a:t>2. </a:t>
            </a:r>
            <a:r>
              <a:rPr lang="en-US" dirty="0" smtClean="0"/>
              <a:t>Risk and safety assessment </a:t>
            </a:r>
            <a:endParaRPr lang="en-US" dirty="0"/>
          </a:p>
        </p:txBody>
      </p:sp>
      <p:sp>
        <p:nvSpPr>
          <p:cNvPr id="4" name="Retângulo 3"/>
          <p:cNvSpPr/>
          <p:nvPr/>
        </p:nvSpPr>
        <p:spPr bwMode="auto">
          <a:xfrm>
            <a:off x="5283200" y="61341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
        <p:nvSpPr>
          <p:cNvPr id="3" name="Espaço Reservado para Conteúdo 2"/>
          <p:cNvSpPr>
            <a:spLocks noGrp="1"/>
          </p:cNvSpPr>
          <p:nvPr>
            <p:ph idx="1"/>
          </p:nvPr>
        </p:nvSpPr>
        <p:spPr>
          <a:xfrm>
            <a:off x="431800" y="1104900"/>
            <a:ext cx="8597900" cy="4525963"/>
          </a:xfrm>
        </p:spPr>
        <p:txBody>
          <a:bodyPr/>
          <a:lstStyle/>
          <a:p>
            <a:r>
              <a:rPr lang="en-US" sz="2400" dirty="0" smtClean="0"/>
              <a:t>Risk and safety assessment shall be carried out to assess the integrity of the site and potential impacts on human health and ecosystems and to inform environment and socio-economic impact assessment</a:t>
            </a:r>
          </a:p>
          <a:p>
            <a:pPr lvl="1"/>
            <a:r>
              <a:rPr lang="en-US" sz="2000" dirty="0" smtClean="0"/>
              <a:t>Consider specific risks associated with containment failure</a:t>
            </a:r>
          </a:p>
          <a:p>
            <a:pPr lvl="1"/>
            <a:r>
              <a:rPr lang="en-US" sz="2000" dirty="0" smtClean="0"/>
              <a:t>Risk of continuous slow seepage</a:t>
            </a:r>
          </a:p>
          <a:p>
            <a:pPr lvl="1"/>
            <a:r>
              <a:rPr lang="en-US" sz="2000" dirty="0" smtClean="0"/>
              <a:t>Risk of sudden mass release of CO2 from surface installations  (e.g. pipeline rupture</a:t>
            </a:r>
            <a:r>
              <a:rPr lang="en-US" sz="2000" dirty="0" smtClean="0"/>
              <a:t>)</a:t>
            </a:r>
            <a:endParaRPr lang="en-US" sz="2400" dirty="0"/>
          </a:p>
          <a:p>
            <a:r>
              <a:rPr lang="en-US" sz="2400" dirty="0"/>
              <a:t>Assess potential risks</a:t>
            </a:r>
          </a:p>
          <a:p>
            <a:pPr marL="1314450" lvl="2" indent="-514350">
              <a:buFont typeface="+mj-lt"/>
              <a:buAutoNum type="arabicPeriod"/>
            </a:pPr>
            <a:r>
              <a:rPr lang="en-US" sz="2000" dirty="0"/>
              <a:t>Hazard characterization</a:t>
            </a:r>
          </a:p>
          <a:p>
            <a:pPr marL="1314450" lvl="2" indent="-514350">
              <a:buFont typeface="+mj-lt"/>
              <a:buAutoNum type="arabicPeriod"/>
            </a:pPr>
            <a:r>
              <a:rPr lang="en-US" sz="2000" dirty="0"/>
              <a:t>Exposure assessment</a:t>
            </a:r>
          </a:p>
          <a:p>
            <a:pPr marL="1314450" lvl="2" indent="-514350">
              <a:buFont typeface="+mj-lt"/>
              <a:buAutoNum type="arabicPeriod"/>
            </a:pPr>
            <a:r>
              <a:rPr lang="en-US" sz="2000" dirty="0"/>
              <a:t>Effects assessment</a:t>
            </a:r>
          </a:p>
          <a:p>
            <a:pPr marL="1314450" lvl="2" indent="-514350">
              <a:buFont typeface="+mj-lt"/>
              <a:buAutoNum type="arabicPeriod"/>
            </a:pPr>
            <a:r>
              <a:rPr lang="en-US" sz="2000" dirty="0"/>
              <a:t>Risk characterization</a:t>
            </a:r>
          </a:p>
          <a:p>
            <a:pPr marL="1314450" lvl="2" indent="-514350">
              <a:buFont typeface="+mj-lt"/>
              <a:buAutoNum type="arabicPeriod"/>
            </a:pPr>
            <a:r>
              <a:rPr lang="en-US" sz="2000" dirty="0"/>
              <a:t>Contingency plan for large incidents</a:t>
            </a:r>
          </a:p>
          <a:p>
            <a:endParaRPr lang="en-US" sz="2400" dirty="0"/>
          </a:p>
        </p:txBody>
      </p:sp>
    </p:spTree>
    <p:extLst>
      <p:ext uri="{BB962C8B-B14F-4D97-AF65-F5344CB8AC3E}">
        <p14:creationId xmlns:p14="http://schemas.microsoft.com/office/powerpoint/2010/main" val="24738894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5600" y="152400"/>
            <a:ext cx="8788400" cy="792163"/>
          </a:xfrm>
        </p:spPr>
        <p:txBody>
          <a:bodyPr/>
          <a:lstStyle/>
          <a:p>
            <a:r>
              <a:rPr lang="pt-BR" sz="2800" dirty="0" smtClean="0"/>
              <a:t>6. </a:t>
            </a:r>
            <a:r>
              <a:rPr lang="en-US" sz="2800" dirty="0" smtClean="0"/>
              <a:t>Environment and socio-economic assessment</a:t>
            </a:r>
            <a:endParaRPr lang="en-US" sz="2800" dirty="0"/>
          </a:p>
        </p:txBody>
      </p:sp>
      <p:sp>
        <p:nvSpPr>
          <p:cNvPr id="3" name="Espaço Reservado para Conteúdo 2"/>
          <p:cNvSpPr>
            <a:spLocks noGrp="1"/>
          </p:cNvSpPr>
          <p:nvPr>
            <p:ph idx="1"/>
          </p:nvPr>
        </p:nvSpPr>
        <p:spPr>
          <a:xfrm>
            <a:off x="355600" y="1104900"/>
            <a:ext cx="8788400" cy="4525963"/>
          </a:xfrm>
        </p:spPr>
        <p:txBody>
          <a:bodyPr/>
          <a:lstStyle/>
          <a:p>
            <a:r>
              <a:rPr lang="en-US" sz="2400" dirty="0" smtClean="0"/>
              <a:t>Environment and socio-economic impact assessment shall analyze thoroughly and exhaustively air emissions, solid waste generation and water use associated with current CCS technologies</a:t>
            </a:r>
          </a:p>
          <a:p>
            <a:r>
              <a:rPr lang="en-US" sz="2400" dirty="0" smtClean="0"/>
              <a:t>Best available techniques will be applied</a:t>
            </a:r>
          </a:p>
          <a:p>
            <a:r>
              <a:rPr lang="en-US" sz="2400" dirty="0" smtClean="0"/>
              <a:t>Shall include at least a comprehensive analysis of the environment and socio-economic impacts</a:t>
            </a:r>
          </a:p>
          <a:p>
            <a:r>
              <a:rPr lang="en-US" sz="2400" dirty="0" smtClean="0"/>
              <a:t>DOE selected to validate shall review the PDD and any supporting documentation to confirm that comments from local stake holders have been invited, a summary of the comments received has been provided and a report to the DOE on how due account was taken of any comment has been received</a:t>
            </a:r>
            <a:endParaRPr lang="en-US" sz="2400" dirty="0"/>
          </a:p>
        </p:txBody>
      </p:sp>
      <p:sp>
        <p:nvSpPr>
          <p:cNvPr id="4" name="Retângulo 3"/>
          <p:cNvSpPr/>
          <p:nvPr/>
        </p:nvSpPr>
        <p:spPr bwMode="auto">
          <a:xfrm>
            <a:off x="5283200" y="62230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944231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3. </a:t>
            </a:r>
            <a:r>
              <a:rPr lang="en-US" dirty="0" smtClean="0"/>
              <a:t>Monitoring (I)</a:t>
            </a:r>
            <a:endParaRPr lang="en-US" dirty="0"/>
          </a:p>
        </p:txBody>
      </p:sp>
      <p:sp>
        <p:nvSpPr>
          <p:cNvPr id="3" name="Espaço Reservado para Conteúdo 2"/>
          <p:cNvSpPr>
            <a:spLocks noGrp="1"/>
          </p:cNvSpPr>
          <p:nvPr>
            <p:ph idx="1"/>
          </p:nvPr>
        </p:nvSpPr>
        <p:spPr>
          <a:xfrm>
            <a:off x="393700" y="1130300"/>
            <a:ext cx="8686800" cy="4525963"/>
          </a:xfrm>
        </p:spPr>
        <p:txBody>
          <a:bodyPr/>
          <a:lstStyle/>
          <a:p>
            <a:r>
              <a:rPr lang="en-US" sz="2200" dirty="0" smtClean="0"/>
              <a:t>To meet the following objectives:</a:t>
            </a:r>
          </a:p>
          <a:p>
            <a:pPr lvl="1"/>
            <a:r>
              <a:rPr lang="en-US" sz="2200" dirty="0" smtClean="0"/>
              <a:t>Assurance of environmental integrity and safety of the site</a:t>
            </a:r>
          </a:p>
          <a:p>
            <a:pPr lvl="1"/>
            <a:r>
              <a:rPr lang="en-US" sz="2200" dirty="0" smtClean="0"/>
              <a:t>Confirm that the injected CO2 is contained within the geological storage site and project boundary</a:t>
            </a:r>
          </a:p>
          <a:p>
            <a:pPr lvl="1"/>
            <a:r>
              <a:rPr lang="en-US" sz="2200" dirty="0" smtClean="0"/>
              <a:t>Injected CO2 is behaving as predicted</a:t>
            </a:r>
          </a:p>
          <a:p>
            <a:pPr lvl="1"/>
            <a:r>
              <a:rPr lang="en-US" sz="2200" dirty="0" smtClean="0"/>
              <a:t>Ensure that good site management is taking place</a:t>
            </a:r>
          </a:p>
          <a:p>
            <a:pPr lvl="1"/>
            <a:r>
              <a:rPr lang="en-US" sz="2200" dirty="0" smtClean="0"/>
              <a:t>To detect and estimate flux rate and total mass of CO2 from any seepage</a:t>
            </a:r>
          </a:p>
          <a:p>
            <a:pPr lvl="1"/>
            <a:r>
              <a:rPr lang="en-US" sz="2200" dirty="0" smtClean="0"/>
              <a:t>To determine whether remedial measures have been carried out in the event of seepage</a:t>
            </a:r>
          </a:p>
          <a:p>
            <a:pPr lvl="1"/>
            <a:r>
              <a:rPr lang="en-US" sz="2200" dirty="0" smtClean="0"/>
              <a:t>To determine the reduction in anthropogenic emissions by sources have occurred</a:t>
            </a:r>
            <a:endParaRPr lang="en-US" sz="2200" dirty="0"/>
          </a:p>
        </p:txBody>
      </p:sp>
      <p:sp>
        <p:nvSpPr>
          <p:cNvPr id="4" name="Retângulo 3"/>
          <p:cNvSpPr/>
          <p:nvPr/>
        </p:nvSpPr>
        <p:spPr bwMode="auto">
          <a:xfrm>
            <a:off x="5283200" y="62103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37561739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3. </a:t>
            </a:r>
            <a:r>
              <a:rPr lang="en-US" dirty="0"/>
              <a:t>Monitoring </a:t>
            </a:r>
            <a:r>
              <a:rPr lang="en-US" dirty="0" smtClean="0"/>
              <a:t>(</a:t>
            </a:r>
            <a:r>
              <a:rPr lang="en-US" dirty="0" smtClean="0"/>
              <a:t>II</a:t>
            </a:r>
            <a:r>
              <a:rPr lang="en-US" dirty="0" smtClean="0"/>
              <a:t>)</a:t>
            </a:r>
            <a:endParaRPr lang="en-US" dirty="0"/>
          </a:p>
        </p:txBody>
      </p:sp>
      <p:sp>
        <p:nvSpPr>
          <p:cNvPr id="3" name="Espaço Reservado para Conteúdo 2"/>
          <p:cNvSpPr>
            <a:spLocks noGrp="1"/>
          </p:cNvSpPr>
          <p:nvPr>
            <p:ph idx="1"/>
          </p:nvPr>
        </p:nvSpPr>
        <p:spPr>
          <a:xfrm>
            <a:off x="381000" y="1130300"/>
            <a:ext cx="8763000" cy="4525963"/>
          </a:xfrm>
        </p:spPr>
        <p:txBody>
          <a:bodyPr/>
          <a:lstStyle/>
          <a:p>
            <a:r>
              <a:rPr lang="en-US" sz="2000" dirty="0" smtClean="0"/>
              <a:t>The monitoring of the geological storage site shall:</a:t>
            </a:r>
          </a:p>
          <a:p>
            <a:pPr lvl="1"/>
            <a:r>
              <a:rPr lang="en-US" sz="2000" dirty="0" smtClean="0"/>
              <a:t>Begin before injection activities commence to ensure time to collect baseline data</a:t>
            </a:r>
          </a:p>
          <a:p>
            <a:pPr lvl="1"/>
            <a:r>
              <a:rPr lang="en-US" sz="2000" dirty="0" smtClean="0"/>
              <a:t>Be conducted at an appropriate frequency</a:t>
            </a:r>
          </a:p>
          <a:p>
            <a:pPr lvl="1"/>
            <a:r>
              <a:rPr lang="en-US" sz="2000" dirty="0" smtClean="0"/>
              <a:t>Not be terminated earlier than 20 years after the end of the last crediting period or after the issuance of CERs has ceased, whichever occurs first</a:t>
            </a:r>
          </a:p>
          <a:p>
            <a:pPr lvl="1"/>
            <a:r>
              <a:rPr lang="en-US" sz="2000" dirty="0" smtClean="0"/>
              <a:t>Only be terminated if no seepage has been observed at any time in the past 10 years and if available evidences indicate that stored CO2 will be completely isolated from the atmosphere in the long term. This can be demonstrated through:</a:t>
            </a:r>
          </a:p>
          <a:p>
            <a:pPr lvl="2"/>
            <a:r>
              <a:rPr lang="en-US" sz="2000" dirty="0" smtClean="0"/>
              <a:t>History matching confirms that there is agreement between modeling and behavior of the CO2 plume</a:t>
            </a:r>
          </a:p>
          <a:p>
            <a:pPr lvl="2"/>
            <a:r>
              <a:rPr lang="en-US" sz="2000" dirty="0" smtClean="0"/>
              <a:t>Modeling and observations confirm that no future seepage can be expected</a:t>
            </a:r>
          </a:p>
          <a:p>
            <a:pPr marL="914400" lvl="2" indent="0">
              <a:buNone/>
            </a:pPr>
            <a:endParaRPr lang="en-US" dirty="0"/>
          </a:p>
        </p:txBody>
      </p:sp>
      <p:sp>
        <p:nvSpPr>
          <p:cNvPr id="4" name="Retângulo 3"/>
          <p:cNvSpPr/>
          <p:nvPr/>
        </p:nvSpPr>
        <p:spPr bwMode="auto">
          <a:xfrm>
            <a:off x="5283200" y="62103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38545600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3. </a:t>
            </a:r>
            <a:r>
              <a:rPr lang="en-US" dirty="0"/>
              <a:t>Monitoring (</a:t>
            </a:r>
            <a:r>
              <a:rPr lang="en-US" dirty="0" smtClean="0"/>
              <a:t>III)</a:t>
            </a:r>
            <a:endParaRPr lang="en-US" dirty="0"/>
          </a:p>
        </p:txBody>
      </p:sp>
      <p:sp>
        <p:nvSpPr>
          <p:cNvPr id="3" name="Espaço Reservado para Conteúdo 2"/>
          <p:cNvSpPr>
            <a:spLocks noGrp="1"/>
          </p:cNvSpPr>
          <p:nvPr>
            <p:ph idx="1"/>
          </p:nvPr>
        </p:nvSpPr>
        <p:spPr>
          <a:xfrm>
            <a:off x="457200" y="1041400"/>
            <a:ext cx="8686800" cy="4525963"/>
          </a:xfrm>
        </p:spPr>
        <p:txBody>
          <a:bodyPr/>
          <a:lstStyle/>
          <a:p>
            <a:r>
              <a:rPr lang="en-US" sz="2000" dirty="0" smtClean="0"/>
              <a:t>The PPs shall, for each verification period, carry out history matching and, where necessary update the numerical models used to characterize geological storage site by conducting new simulations using the monitored data and information</a:t>
            </a:r>
          </a:p>
          <a:p>
            <a:pPr lvl="1"/>
            <a:r>
              <a:rPr lang="en-US" sz="1800" dirty="0" smtClean="0"/>
              <a:t>The numerical models shall be adjusted in the event of significant deviations between observed and predicted behavior</a:t>
            </a:r>
            <a:endParaRPr lang="en-US" sz="2000" dirty="0" smtClean="0"/>
          </a:p>
          <a:p>
            <a:r>
              <a:rPr lang="en-US" sz="2000" dirty="0" smtClean="0"/>
              <a:t>Where significant deviations are observed during history matching or when requesting a renewal of the crediting period the PPs shall, as appropriate:</a:t>
            </a:r>
          </a:p>
          <a:p>
            <a:pPr lvl="1"/>
            <a:r>
              <a:rPr lang="en-US" sz="1800" dirty="0" err="1" smtClean="0"/>
              <a:t>Recharacterize</a:t>
            </a:r>
            <a:r>
              <a:rPr lang="en-US" sz="1800" dirty="0" smtClean="0"/>
              <a:t> the site</a:t>
            </a:r>
          </a:p>
          <a:p>
            <a:pPr lvl="1"/>
            <a:r>
              <a:rPr lang="en-US" sz="1800" dirty="0" smtClean="0"/>
              <a:t>Revise the project boundary</a:t>
            </a:r>
          </a:p>
          <a:p>
            <a:pPr lvl="1"/>
            <a:r>
              <a:rPr lang="en-US" sz="1800" dirty="0" smtClean="0"/>
              <a:t>Update the Risk and Safety assessment</a:t>
            </a:r>
          </a:p>
          <a:p>
            <a:pPr lvl="1"/>
            <a:r>
              <a:rPr lang="en-US" sz="1800" dirty="0" smtClean="0"/>
              <a:t>Update the Environmental and Socio-Economic impact assessments</a:t>
            </a:r>
          </a:p>
          <a:p>
            <a:pPr lvl="1"/>
            <a:r>
              <a:rPr lang="en-US" sz="1800" dirty="0" smtClean="0"/>
              <a:t>Revise the monitoring plan</a:t>
            </a:r>
          </a:p>
          <a:p>
            <a:pPr lvl="1"/>
            <a:r>
              <a:rPr lang="en-US" sz="1800" dirty="0" smtClean="0"/>
              <a:t>Update the site development and management plan</a:t>
            </a:r>
          </a:p>
        </p:txBody>
      </p:sp>
      <p:sp>
        <p:nvSpPr>
          <p:cNvPr id="4" name="Retângulo 3"/>
          <p:cNvSpPr/>
          <p:nvPr/>
        </p:nvSpPr>
        <p:spPr bwMode="auto">
          <a:xfrm>
            <a:off x="5283200" y="62103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42416687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3. </a:t>
            </a:r>
            <a:r>
              <a:rPr lang="en-US" dirty="0"/>
              <a:t>Monitoring (</a:t>
            </a:r>
            <a:r>
              <a:rPr lang="en-US" dirty="0" smtClean="0"/>
              <a:t>IV)</a:t>
            </a:r>
            <a:endParaRPr lang="en-US" dirty="0"/>
          </a:p>
        </p:txBody>
      </p:sp>
      <p:sp>
        <p:nvSpPr>
          <p:cNvPr id="3" name="Espaço Reservado para Conteúdo 2"/>
          <p:cNvSpPr>
            <a:spLocks noGrp="1"/>
          </p:cNvSpPr>
          <p:nvPr>
            <p:ph idx="1"/>
          </p:nvPr>
        </p:nvSpPr>
        <p:spPr/>
        <p:txBody>
          <a:bodyPr/>
          <a:lstStyle/>
          <a:p>
            <a:r>
              <a:rPr lang="en-US" dirty="0" smtClean="0"/>
              <a:t>Where information prepared indicates that the geological storage site no longer meets the requirements the issuance of CERs shall cease</a:t>
            </a:r>
          </a:p>
          <a:p>
            <a:r>
              <a:rPr lang="en-US" dirty="0" smtClean="0"/>
              <a:t>Any seepage that occurs during the crediting period shall be accounted as project or leakage emissions.  </a:t>
            </a:r>
          </a:p>
          <a:p>
            <a:r>
              <a:rPr lang="en-US" dirty="0" smtClean="0"/>
              <a:t>Any seepage that occurs after the end of the last crediting period shall be quantified and reported in monitoring plan</a:t>
            </a:r>
          </a:p>
          <a:p>
            <a:pPr marL="0" indent="0">
              <a:buNone/>
            </a:pPr>
            <a:endParaRPr lang="en-US" dirty="0"/>
          </a:p>
        </p:txBody>
      </p:sp>
      <p:sp>
        <p:nvSpPr>
          <p:cNvPr id="4" name="Retângulo 3"/>
          <p:cNvSpPr/>
          <p:nvPr/>
        </p:nvSpPr>
        <p:spPr bwMode="auto">
          <a:xfrm>
            <a:off x="5283200" y="6210300"/>
            <a:ext cx="3860800" cy="6350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600" b="0" i="0" u="none" strike="noStrike" cap="none" normalizeH="0" baseline="0" smtClean="0">
              <a:ln>
                <a:noFill/>
              </a:ln>
              <a:solidFill>
                <a:srgbClr val="2367AE"/>
              </a:solidFill>
              <a:effectLst/>
              <a:latin typeface="Arial Rounded MT Bold" pitchFamily="34" charset="0"/>
            </a:endParaRPr>
          </a:p>
        </p:txBody>
      </p:sp>
    </p:spTree>
    <p:extLst>
      <p:ext uri="{BB962C8B-B14F-4D97-AF65-F5344CB8AC3E}">
        <p14:creationId xmlns:p14="http://schemas.microsoft.com/office/powerpoint/2010/main" val="1332667978"/>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 light2">
  <a:themeElements>
    <a:clrScheme name="SPE light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PE light2">
      <a:majorFont>
        <a:latin typeface="Arial Rounded MT Bold"/>
        <a:ea typeface=""/>
        <a:cs typeface=""/>
      </a:majorFont>
      <a:minorFont>
        <a:latin typeface="Arial Rounded MT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600" b="0" i="0" u="none" strike="noStrike" cap="none" normalizeH="0" baseline="0" smtClean="0">
            <a:ln>
              <a:noFill/>
            </a:ln>
            <a:solidFill>
              <a:srgbClr val="2367AE"/>
            </a:solidFill>
            <a:effectLst/>
            <a:latin typeface="Arial Rounded MT Bold"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600" b="0" i="0" u="none" strike="noStrike" cap="none" normalizeH="0" baseline="0" smtClean="0">
            <a:ln>
              <a:noFill/>
            </a:ln>
            <a:solidFill>
              <a:srgbClr val="2367AE"/>
            </a:solidFill>
            <a:effectLst/>
            <a:latin typeface="Arial Rounded MT Bold" pitchFamily="34" charset="0"/>
          </a:defRPr>
        </a:defPPr>
      </a:lstStyle>
    </a:lnDef>
  </a:objectDefaults>
  <a:extraClrSchemeLst>
    <a:extraClrScheme>
      <a:clrScheme name="SPE light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PE light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PE light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PE light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PE light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PE light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PE light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PE light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PE light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PE light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PE light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PE light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 light2</Template>
  <TotalTime>7866</TotalTime>
  <Words>1606</Words>
  <Application>Microsoft Office PowerPoint</Application>
  <PresentationFormat>Apresentação na tela (4:3)</PresentationFormat>
  <Paragraphs>151</Paragraphs>
  <Slides>17</Slides>
  <Notes>3</Notes>
  <HiddenSlides>0</HiddenSlides>
  <MMClips>0</MMClips>
  <ScaleCrop>false</ScaleCrop>
  <HeadingPairs>
    <vt:vector size="4" baseType="variant">
      <vt:variant>
        <vt:lpstr>Tema</vt:lpstr>
      </vt:variant>
      <vt:variant>
        <vt:i4>1</vt:i4>
      </vt:variant>
      <vt:variant>
        <vt:lpstr>Títulos de slides</vt:lpstr>
      </vt:variant>
      <vt:variant>
        <vt:i4>17</vt:i4>
      </vt:variant>
    </vt:vector>
  </HeadingPairs>
  <TitlesOfParts>
    <vt:vector size="18" baseType="lpstr">
      <vt:lpstr>SPE light2</vt:lpstr>
      <vt:lpstr>Apresentação do PowerPoint</vt:lpstr>
      <vt:lpstr>CDM Executive Board</vt:lpstr>
      <vt:lpstr>1. Selection and characterization of  geological storage site </vt:lpstr>
      <vt:lpstr>2. Risk and safety assessment </vt:lpstr>
      <vt:lpstr>6. Environment and socio-economic assessment</vt:lpstr>
      <vt:lpstr>3. Monitoring (I)</vt:lpstr>
      <vt:lpstr>3. Monitoring (II)</vt:lpstr>
      <vt:lpstr>3. Monitoring (III)</vt:lpstr>
      <vt:lpstr>3. Monitoring (IV)</vt:lpstr>
      <vt:lpstr>4. Requirements for financial provisions</vt:lpstr>
      <vt:lpstr>5. Liability</vt:lpstr>
      <vt:lpstr> DOEs - Participation Requirements</vt:lpstr>
      <vt:lpstr>DOEs - Validation and Registration (I)</vt:lpstr>
      <vt:lpstr>DOEs - Validation and Registration (II)</vt:lpstr>
      <vt:lpstr>DOEs - Verification and Certification (I)</vt:lpstr>
      <vt:lpstr>DOEs - Verification and Certification (II)</vt:lpstr>
      <vt:lpstr>THANKS  QUESTIONS?</vt:lpstr>
    </vt:vector>
  </TitlesOfParts>
  <Company>Weatherford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 ATW Template</dc:title>
  <dc:subject>Buenos Aires, 6-7 August 2009</dc:subject>
  <dc:creator>Julio Shiratori</dc:creator>
  <cp:lastModifiedBy>Miguez</cp:lastModifiedBy>
  <cp:revision>150</cp:revision>
  <dcterms:created xsi:type="dcterms:W3CDTF">2007-01-23T19:26:51Z</dcterms:created>
  <dcterms:modified xsi:type="dcterms:W3CDTF">2012-03-24T23:57:29Z</dcterms:modified>
</cp:coreProperties>
</file>