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diagrams/drawing1.xml" ContentType="application/vnd.ms-office.drawingml.diagramDrawing+xml"/>
  <Override PartName="/ppt/diagrams/quickStyle2.xml" ContentType="application/vnd.openxmlformats-officedocument.drawingml.diagramStyle+xml"/>
  <Override PartName="/ppt/diagrams/quickStyle3.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ags/tag2.xml" ContentType="application/vnd.openxmlformats-officedocument.presentationml.tags+xml"/>
  <Default Extension="wmf" ContentType="image/x-wmf"/>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tableStyles.xml" ContentType="application/vnd.openxmlformats-officedocument.presentationml.tableStyles+xml"/>
  <Override PartName="/ppt/commentAuthors.xml" ContentType="application/vnd.openxmlformats-officedocument.presentationml.commentAuthors+xml"/>
  <Override PartName="/ppt/diagrams/layout2.xml" ContentType="application/vnd.openxmlformats-officedocument.drawingml.diagramLayout+xml"/>
  <Override PartName="/ppt/diagrams/layout3.xml" ContentType="application/vnd.openxmlformats-officedocument.drawingml.diagramLayout+xml"/>
  <Override PartName="/ppt/notesSlides/notesSlide8.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57" r:id="rId2"/>
    <p:sldId id="435" r:id="rId3"/>
    <p:sldId id="431" r:id="rId4"/>
    <p:sldId id="437" r:id="rId5"/>
    <p:sldId id="436" r:id="rId6"/>
    <p:sldId id="438" r:id="rId7"/>
    <p:sldId id="439" r:id="rId8"/>
    <p:sldId id="401" r:id="rId9"/>
  </p:sldIdLst>
  <p:sldSz cx="10058400" cy="7772400"/>
  <p:notesSz cx="6858000" cy="9296400"/>
  <p:defaultTextStyle>
    <a:defPPr>
      <a:defRPr lang="en-US"/>
    </a:defPPr>
    <a:lvl1pPr algn="l" defTabSz="1016000" rtl="0" fontAlgn="base">
      <a:spcBef>
        <a:spcPct val="0"/>
      </a:spcBef>
      <a:spcAft>
        <a:spcPct val="0"/>
      </a:spcAft>
      <a:defRPr sz="2000" kern="1200">
        <a:solidFill>
          <a:schemeClr val="tx1"/>
        </a:solidFill>
        <a:latin typeface="Arial" charset="0"/>
        <a:ea typeface="+mn-ea"/>
        <a:cs typeface="Arial" charset="0"/>
      </a:defRPr>
    </a:lvl1pPr>
    <a:lvl2pPr marL="506413" indent="-49213" algn="l" defTabSz="1016000" rtl="0" fontAlgn="base">
      <a:spcBef>
        <a:spcPct val="0"/>
      </a:spcBef>
      <a:spcAft>
        <a:spcPct val="0"/>
      </a:spcAft>
      <a:defRPr sz="2000" kern="1200">
        <a:solidFill>
          <a:schemeClr val="tx1"/>
        </a:solidFill>
        <a:latin typeface="Arial" charset="0"/>
        <a:ea typeface="+mn-ea"/>
        <a:cs typeface="Arial" charset="0"/>
      </a:defRPr>
    </a:lvl2pPr>
    <a:lvl3pPr marL="1016000" indent="-101600" algn="l" defTabSz="1016000" rtl="0" fontAlgn="base">
      <a:spcBef>
        <a:spcPct val="0"/>
      </a:spcBef>
      <a:spcAft>
        <a:spcPct val="0"/>
      </a:spcAft>
      <a:defRPr sz="2000" kern="1200">
        <a:solidFill>
          <a:schemeClr val="tx1"/>
        </a:solidFill>
        <a:latin typeface="Arial" charset="0"/>
        <a:ea typeface="+mn-ea"/>
        <a:cs typeface="Arial" charset="0"/>
      </a:defRPr>
    </a:lvl3pPr>
    <a:lvl4pPr marL="1525588" indent="-153988" algn="l" defTabSz="1016000" rtl="0" fontAlgn="base">
      <a:spcBef>
        <a:spcPct val="0"/>
      </a:spcBef>
      <a:spcAft>
        <a:spcPct val="0"/>
      </a:spcAft>
      <a:defRPr sz="2000" kern="1200">
        <a:solidFill>
          <a:schemeClr val="tx1"/>
        </a:solidFill>
        <a:latin typeface="Arial" charset="0"/>
        <a:ea typeface="+mn-ea"/>
        <a:cs typeface="Arial" charset="0"/>
      </a:defRPr>
    </a:lvl4pPr>
    <a:lvl5pPr marL="2035175" indent="-206375" algn="l" defTabSz="1016000" rtl="0" fontAlgn="base">
      <a:spcBef>
        <a:spcPct val="0"/>
      </a:spcBef>
      <a:spcAft>
        <a:spcPct val="0"/>
      </a:spcAft>
      <a:defRPr sz="2000" kern="1200">
        <a:solidFill>
          <a:schemeClr val="tx1"/>
        </a:solidFill>
        <a:latin typeface="Arial" charset="0"/>
        <a:ea typeface="+mn-ea"/>
        <a:cs typeface="Arial" charset="0"/>
      </a:defRPr>
    </a:lvl5pPr>
    <a:lvl6pPr marL="2286000" algn="l" defTabSz="914400" rtl="0" eaLnBrk="1" latinLnBrk="0" hangingPunct="1">
      <a:defRPr sz="2000" kern="1200">
        <a:solidFill>
          <a:schemeClr val="tx1"/>
        </a:solidFill>
        <a:latin typeface="Arial" charset="0"/>
        <a:ea typeface="+mn-ea"/>
        <a:cs typeface="Arial" charset="0"/>
      </a:defRPr>
    </a:lvl6pPr>
    <a:lvl7pPr marL="2743200" algn="l" defTabSz="914400" rtl="0" eaLnBrk="1" latinLnBrk="0" hangingPunct="1">
      <a:defRPr sz="2000" kern="1200">
        <a:solidFill>
          <a:schemeClr val="tx1"/>
        </a:solidFill>
        <a:latin typeface="Arial" charset="0"/>
        <a:ea typeface="+mn-ea"/>
        <a:cs typeface="Arial" charset="0"/>
      </a:defRPr>
    </a:lvl7pPr>
    <a:lvl8pPr marL="3200400" algn="l" defTabSz="914400" rtl="0" eaLnBrk="1" latinLnBrk="0" hangingPunct="1">
      <a:defRPr sz="2000" kern="1200">
        <a:solidFill>
          <a:schemeClr val="tx1"/>
        </a:solidFill>
        <a:latin typeface="Arial" charset="0"/>
        <a:ea typeface="+mn-ea"/>
        <a:cs typeface="Arial" charset="0"/>
      </a:defRPr>
    </a:lvl8pPr>
    <a:lvl9pPr marL="3657600" algn="l" defTabSz="914400" rtl="0" eaLnBrk="1" latinLnBrk="0" hangingPunct="1">
      <a:defRPr sz="2000"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272211" initials="KO" lastIdx="1" clrIdx="0"/>
  <p:cmAuthor id="1" name="wb348671" initials="BAL"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4538"/>
    <a:srgbClr val="2B5757"/>
    <a:srgbClr val="FE7402"/>
    <a:srgbClr val="FF9966"/>
    <a:srgbClr val="006666"/>
    <a:srgbClr val="3399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8992" autoAdjust="0"/>
  </p:normalViewPr>
  <p:slideViewPr>
    <p:cSldViewPr snapToObjects="1">
      <p:cViewPr>
        <p:scale>
          <a:sx n="100" d="100"/>
          <a:sy n="100" d="100"/>
        </p:scale>
        <p:origin x="-1542" y="-522"/>
      </p:cViewPr>
      <p:guideLst>
        <p:guide orient="horz" pos="2448"/>
        <p:guide pos="5933"/>
      </p:guideLst>
    </p:cSldViewPr>
  </p:slideViewPr>
  <p:notesTextViewPr>
    <p:cViewPr>
      <p:scale>
        <a:sx n="100" d="100"/>
        <a:sy n="100" d="100"/>
      </p:scale>
      <p:origin x="0" y="0"/>
    </p:cViewPr>
  </p:notesTextViewPr>
  <p:sorterViewPr>
    <p:cViewPr>
      <p:scale>
        <a:sx n="98" d="100"/>
        <a:sy n="98" d="100"/>
      </p:scale>
      <p:origin x="0" y="0"/>
    </p:cViewPr>
  </p:sorterViewPr>
  <p:notesViewPr>
    <p:cSldViewPr snapToObjects="1">
      <p:cViewPr>
        <p:scale>
          <a:sx n="100" d="100"/>
          <a:sy n="100" d="100"/>
        </p:scale>
        <p:origin x="-3468" y="-90"/>
      </p:cViewPr>
      <p:guideLst>
        <p:guide orient="horz" pos="2928"/>
        <p:guide pos="2160"/>
      </p:guideLst>
    </p:cSldViewPr>
  </p:notesViewPr>
  <p:gridSpacing cx="93633925" cy="9363392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BCC96E-D202-48F5-B2F5-892373ACD985}" type="doc">
      <dgm:prSet loTypeId="urn:microsoft.com/office/officeart/2005/8/layout/hierarchy2" loCatId="hierarchy" qsTypeId="urn:microsoft.com/office/officeart/2005/8/quickstyle/simple1" qsCatId="simple" csTypeId="urn:microsoft.com/office/officeart/2005/8/colors/accent1_5" csCatId="accent1" phldr="1"/>
      <dgm:spPr/>
      <dgm:t>
        <a:bodyPr/>
        <a:lstStyle/>
        <a:p>
          <a:endParaRPr lang="de-DE"/>
        </a:p>
      </dgm:t>
    </dgm:pt>
    <dgm:pt modelId="{719EDBB7-00BD-473F-9163-DC4ACC557A8C}">
      <dgm:prSet phldrT="[Text]"/>
      <dgm:spPr/>
      <dgm:t>
        <a:bodyPr/>
        <a:lstStyle/>
        <a:p>
          <a:r>
            <a:rPr lang="en-US" smtClean="0"/>
            <a:t>Options for extending simplified additionality </a:t>
          </a:r>
          <a:r>
            <a:rPr lang="en-US" noProof="0" smtClean="0"/>
            <a:t>modalities</a:t>
          </a:r>
          <a:r>
            <a:rPr lang="en-US" smtClean="0"/>
            <a:t> </a:t>
          </a:r>
          <a:endParaRPr lang="en-US" dirty="0"/>
        </a:p>
      </dgm:t>
    </dgm:pt>
    <dgm:pt modelId="{55F5E9FA-C97A-4680-BBA3-900C79814ACE}" type="parTrans" cxnId="{386E1BC2-A954-48D0-9C94-735062990F80}">
      <dgm:prSet/>
      <dgm:spPr/>
      <dgm:t>
        <a:bodyPr/>
        <a:lstStyle/>
        <a:p>
          <a:endParaRPr lang="en-US"/>
        </a:p>
      </dgm:t>
    </dgm:pt>
    <dgm:pt modelId="{8E18C520-0BF2-4595-808A-C080C79CCEA6}" type="sibTrans" cxnId="{386E1BC2-A954-48D0-9C94-735062990F80}">
      <dgm:prSet/>
      <dgm:spPr/>
      <dgm:t>
        <a:bodyPr/>
        <a:lstStyle/>
        <a:p>
          <a:endParaRPr lang="en-US"/>
        </a:p>
      </dgm:t>
    </dgm:pt>
    <dgm:pt modelId="{BCC9C739-2436-40DB-83ED-A10AC8D48AB2}">
      <dgm:prSet phldrT="[Text]"/>
      <dgm:spPr/>
      <dgm:t>
        <a:bodyPr/>
        <a:lstStyle/>
        <a:p>
          <a:r>
            <a:rPr lang="en-US" dirty="0" smtClean="0"/>
            <a:t>1. Apply micro scale </a:t>
          </a:r>
          <a:r>
            <a:rPr lang="en-US" dirty="0" err="1" smtClean="0"/>
            <a:t>additionality</a:t>
          </a:r>
          <a:r>
            <a:rPr lang="en-US" dirty="0" smtClean="0"/>
            <a:t> for small scale a) EE and b) RE projects in LDCs or where market penetration not reached commercial level</a:t>
          </a:r>
          <a:endParaRPr lang="en-US" dirty="0"/>
        </a:p>
      </dgm:t>
    </dgm:pt>
    <dgm:pt modelId="{3FFE6BAA-FC67-472F-BC74-B5B4B2DC09A4}" type="parTrans" cxnId="{5B1FCE60-4E12-4BD5-B936-70AB8A25C827}">
      <dgm:prSet/>
      <dgm:spPr/>
      <dgm:t>
        <a:bodyPr/>
        <a:lstStyle/>
        <a:p>
          <a:endParaRPr lang="en-US"/>
        </a:p>
      </dgm:t>
    </dgm:pt>
    <dgm:pt modelId="{9D04E60A-E23F-419D-9A21-FADC0857BE88}" type="sibTrans" cxnId="{5B1FCE60-4E12-4BD5-B936-70AB8A25C827}">
      <dgm:prSet/>
      <dgm:spPr/>
      <dgm:t>
        <a:bodyPr/>
        <a:lstStyle/>
        <a:p>
          <a:endParaRPr lang="en-US"/>
        </a:p>
      </dgm:t>
    </dgm:pt>
    <dgm:pt modelId="{069DD52F-65A3-4637-8E00-58B01A7BA4F7}">
      <dgm:prSet phldrT="[Text]"/>
      <dgm:spPr>
        <a:solidFill>
          <a:srgbClr val="004538">
            <a:alpha val="69804"/>
          </a:srgbClr>
        </a:solidFill>
      </dgm:spPr>
      <dgm:t>
        <a:bodyPr/>
        <a:lstStyle/>
        <a:p>
          <a:r>
            <a:rPr lang="en-US" dirty="0" smtClean="0"/>
            <a:t>2. Allow DNAs to include a) small/ micro EE and b) off grid RE in automatic </a:t>
          </a:r>
          <a:r>
            <a:rPr lang="en-US" dirty="0" err="1" smtClean="0"/>
            <a:t>additionality</a:t>
          </a:r>
          <a:r>
            <a:rPr lang="en-US" dirty="0" smtClean="0"/>
            <a:t> list (Attachment A, Appendix B SSC guidelines</a:t>
          </a:r>
          <a:endParaRPr lang="en-US" dirty="0"/>
        </a:p>
      </dgm:t>
    </dgm:pt>
    <dgm:pt modelId="{D1227E89-03FB-42CA-B043-52A3EDDA285B}" type="parTrans" cxnId="{230F1961-E458-4231-8647-5A2C9EAA91EC}">
      <dgm:prSet/>
      <dgm:spPr/>
      <dgm:t>
        <a:bodyPr/>
        <a:lstStyle/>
        <a:p>
          <a:endParaRPr lang="en-US"/>
        </a:p>
      </dgm:t>
    </dgm:pt>
    <dgm:pt modelId="{D431F94E-26CD-44C5-B6BF-90612FEFAD59}" type="sibTrans" cxnId="{230F1961-E458-4231-8647-5A2C9EAA91EC}">
      <dgm:prSet/>
      <dgm:spPr/>
      <dgm:t>
        <a:bodyPr/>
        <a:lstStyle/>
        <a:p>
          <a:endParaRPr lang="en-US"/>
        </a:p>
      </dgm:t>
    </dgm:pt>
    <dgm:pt modelId="{56BB0030-134C-49B0-8C2B-2307D027EF55}">
      <dgm:prSet phldrT="[Text]"/>
      <dgm:spPr>
        <a:solidFill>
          <a:srgbClr val="004538">
            <a:alpha val="69804"/>
          </a:srgbClr>
        </a:solidFill>
      </dgm:spPr>
      <dgm:t>
        <a:bodyPr/>
        <a:lstStyle/>
        <a:p>
          <a:r>
            <a:rPr lang="en-US" dirty="0" smtClean="0"/>
            <a:t>3. Consider E- ruling in </a:t>
          </a:r>
          <a:r>
            <a:rPr lang="en-US" dirty="0" err="1" smtClean="0"/>
            <a:t>additionality</a:t>
          </a:r>
          <a:r>
            <a:rPr lang="en-US" dirty="0" smtClean="0"/>
            <a:t> determination for all EE and RE projects located in LDCs</a:t>
          </a:r>
          <a:endParaRPr lang="en-US" dirty="0"/>
        </a:p>
      </dgm:t>
    </dgm:pt>
    <dgm:pt modelId="{D9CBDE98-F1FE-488F-9F2A-83E9E4B6465F}" type="parTrans" cxnId="{6E1E1695-2809-494C-BF97-B309FFAB0AB8}">
      <dgm:prSet/>
      <dgm:spPr/>
      <dgm:t>
        <a:bodyPr/>
        <a:lstStyle/>
        <a:p>
          <a:endParaRPr lang="de-DE"/>
        </a:p>
      </dgm:t>
    </dgm:pt>
    <dgm:pt modelId="{3DEB0E0C-D19A-4894-BE3E-E685EF55B8AE}" type="sibTrans" cxnId="{6E1E1695-2809-494C-BF97-B309FFAB0AB8}">
      <dgm:prSet/>
      <dgm:spPr/>
      <dgm:t>
        <a:bodyPr/>
        <a:lstStyle/>
        <a:p>
          <a:endParaRPr lang="de-DE"/>
        </a:p>
      </dgm:t>
    </dgm:pt>
    <dgm:pt modelId="{3DC1E82E-B378-46B2-B978-656916049771}" type="pres">
      <dgm:prSet presAssocID="{16BCC96E-D202-48F5-B2F5-892373ACD985}" presName="diagram" presStyleCnt="0">
        <dgm:presLayoutVars>
          <dgm:chPref val="1"/>
          <dgm:dir/>
          <dgm:animOne val="branch"/>
          <dgm:animLvl val="lvl"/>
          <dgm:resizeHandles val="exact"/>
        </dgm:presLayoutVars>
      </dgm:prSet>
      <dgm:spPr/>
      <dgm:t>
        <a:bodyPr/>
        <a:lstStyle/>
        <a:p>
          <a:endParaRPr lang="en-US"/>
        </a:p>
      </dgm:t>
    </dgm:pt>
    <dgm:pt modelId="{384D2D39-417E-4D4D-A996-45AEF8305934}" type="pres">
      <dgm:prSet presAssocID="{719EDBB7-00BD-473F-9163-DC4ACC557A8C}" presName="root1" presStyleCnt="0"/>
      <dgm:spPr/>
    </dgm:pt>
    <dgm:pt modelId="{B7021474-7A95-475A-BBAD-AF9E204AD768}" type="pres">
      <dgm:prSet presAssocID="{719EDBB7-00BD-473F-9163-DC4ACC557A8C}" presName="LevelOneTextNode" presStyleLbl="node0" presStyleIdx="0" presStyleCnt="1">
        <dgm:presLayoutVars>
          <dgm:chPref val="3"/>
        </dgm:presLayoutVars>
      </dgm:prSet>
      <dgm:spPr/>
      <dgm:t>
        <a:bodyPr/>
        <a:lstStyle/>
        <a:p>
          <a:endParaRPr lang="de-DE"/>
        </a:p>
      </dgm:t>
    </dgm:pt>
    <dgm:pt modelId="{F2C4FD5F-40D2-46DD-AEB8-D57DEB99D813}" type="pres">
      <dgm:prSet presAssocID="{719EDBB7-00BD-473F-9163-DC4ACC557A8C}" presName="level2hierChild" presStyleCnt="0"/>
      <dgm:spPr/>
    </dgm:pt>
    <dgm:pt modelId="{8A3AEF86-469C-45F4-93C4-674D4F699571}" type="pres">
      <dgm:prSet presAssocID="{3FFE6BAA-FC67-472F-BC74-B5B4B2DC09A4}" presName="conn2-1" presStyleLbl="parChTrans1D2" presStyleIdx="0" presStyleCnt="3"/>
      <dgm:spPr/>
      <dgm:t>
        <a:bodyPr/>
        <a:lstStyle/>
        <a:p>
          <a:endParaRPr lang="en-US"/>
        </a:p>
      </dgm:t>
    </dgm:pt>
    <dgm:pt modelId="{160F862D-5B80-4B41-B3FF-18990BE8C543}" type="pres">
      <dgm:prSet presAssocID="{3FFE6BAA-FC67-472F-BC74-B5B4B2DC09A4}" presName="connTx" presStyleLbl="parChTrans1D2" presStyleIdx="0" presStyleCnt="3"/>
      <dgm:spPr/>
      <dgm:t>
        <a:bodyPr/>
        <a:lstStyle/>
        <a:p>
          <a:endParaRPr lang="en-US"/>
        </a:p>
      </dgm:t>
    </dgm:pt>
    <dgm:pt modelId="{80E3892A-ADA4-4191-8FE3-471B77A9E679}" type="pres">
      <dgm:prSet presAssocID="{BCC9C739-2436-40DB-83ED-A10AC8D48AB2}" presName="root2" presStyleCnt="0"/>
      <dgm:spPr/>
    </dgm:pt>
    <dgm:pt modelId="{6FAC6116-0849-4E3F-9EEB-D347D7179D23}" type="pres">
      <dgm:prSet presAssocID="{BCC9C739-2436-40DB-83ED-A10AC8D48AB2}" presName="LevelTwoTextNode" presStyleLbl="node2" presStyleIdx="0" presStyleCnt="3">
        <dgm:presLayoutVars>
          <dgm:chPref val="3"/>
        </dgm:presLayoutVars>
      </dgm:prSet>
      <dgm:spPr/>
      <dgm:t>
        <a:bodyPr/>
        <a:lstStyle/>
        <a:p>
          <a:endParaRPr lang="de-DE"/>
        </a:p>
      </dgm:t>
    </dgm:pt>
    <dgm:pt modelId="{67D64492-C19B-4A5A-A4D3-04C136002A9B}" type="pres">
      <dgm:prSet presAssocID="{BCC9C739-2436-40DB-83ED-A10AC8D48AB2}" presName="level3hierChild" presStyleCnt="0"/>
      <dgm:spPr/>
    </dgm:pt>
    <dgm:pt modelId="{F5FEC84B-1CBE-450C-9483-348A87642467}" type="pres">
      <dgm:prSet presAssocID="{D1227E89-03FB-42CA-B043-52A3EDDA285B}" presName="conn2-1" presStyleLbl="parChTrans1D2" presStyleIdx="1" presStyleCnt="3"/>
      <dgm:spPr/>
      <dgm:t>
        <a:bodyPr/>
        <a:lstStyle/>
        <a:p>
          <a:endParaRPr lang="en-US"/>
        </a:p>
      </dgm:t>
    </dgm:pt>
    <dgm:pt modelId="{C024007F-24E2-4A61-B804-663D644BA6C4}" type="pres">
      <dgm:prSet presAssocID="{D1227E89-03FB-42CA-B043-52A3EDDA285B}" presName="connTx" presStyleLbl="parChTrans1D2" presStyleIdx="1" presStyleCnt="3"/>
      <dgm:spPr/>
      <dgm:t>
        <a:bodyPr/>
        <a:lstStyle/>
        <a:p>
          <a:endParaRPr lang="en-US"/>
        </a:p>
      </dgm:t>
    </dgm:pt>
    <dgm:pt modelId="{B616E700-51F2-4270-88F7-41CB355CC62D}" type="pres">
      <dgm:prSet presAssocID="{069DD52F-65A3-4637-8E00-58B01A7BA4F7}" presName="root2" presStyleCnt="0"/>
      <dgm:spPr/>
    </dgm:pt>
    <dgm:pt modelId="{D9B3C442-73EA-4771-9FBF-6EEAD84CF6A9}" type="pres">
      <dgm:prSet presAssocID="{069DD52F-65A3-4637-8E00-58B01A7BA4F7}" presName="LevelTwoTextNode" presStyleLbl="node2" presStyleIdx="1" presStyleCnt="3">
        <dgm:presLayoutVars>
          <dgm:chPref val="3"/>
        </dgm:presLayoutVars>
      </dgm:prSet>
      <dgm:spPr/>
      <dgm:t>
        <a:bodyPr/>
        <a:lstStyle/>
        <a:p>
          <a:endParaRPr lang="de-DE"/>
        </a:p>
      </dgm:t>
    </dgm:pt>
    <dgm:pt modelId="{BE43CAFE-C94D-4C84-81E7-8A650A869715}" type="pres">
      <dgm:prSet presAssocID="{069DD52F-65A3-4637-8E00-58B01A7BA4F7}" presName="level3hierChild" presStyleCnt="0"/>
      <dgm:spPr/>
    </dgm:pt>
    <dgm:pt modelId="{437001F9-6FE5-46B1-B293-AFBD892463A6}" type="pres">
      <dgm:prSet presAssocID="{D9CBDE98-F1FE-488F-9F2A-83E9E4B6465F}" presName="conn2-1" presStyleLbl="parChTrans1D2" presStyleIdx="2" presStyleCnt="3"/>
      <dgm:spPr/>
      <dgm:t>
        <a:bodyPr/>
        <a:lstStyle/>
        <a:p>
          <a:endParaRPr lang="de-DE"/>
        </a:p>
      </dgm:t>
    </dgm:pt>
    <dgm:pt modelId="{4D06DA96-E7FC-4B19-B874-02B94D2610DC}" type="pres">
      <dgm:prSet presAssocID="{D9CBDE98-F1FE-488F-9F2A-83E9E4B6465F}" presName="connTx" presStyleLbl="parChTrans1D2" presStyleIdx="2" presStyleCnt="3"/>
      <dgm:spPr/>
      <dgm:t>
        <a:bodyPr/>
        <a:lstStyle/>
        <a:p>
          <a:endParaRPr lang="de-DE"/>
        </a:p>
      </dgm:t>
    </dgm:pt>
    <dgm:pt modelId="{FC9E5911-71B5-4E52-A3AE-04FEE63D6500}" type="pres">
      <dgm:prSet presAssocID="{56BB0030-134C-49B0-8C2B-2307D027EF55}" presName="root2" presStyleCnt="0"/>
      <dgm:spPr/>
    </dgm:pt>
    <dgm:pt modelId="{14BF59D4-87E1-449A-81FC-CB4BEA59214D}" type="pres">
      <dgm:prSet presAssocID="{56BB0030-134C-49B0-8C2B-2307D027EF55}" presName="LevelTwoTextNode" presStyleLbl="node2" presStyleIdx="2" presStyleCnt="3">
        <dgm:presLayoutVars>
          <dgm:chPref val="3"/>
        </dgm:presLayoutVars>
      </dgm:prSet>
      <dgm:spPr/>
      <dgm:t>
        <a:bodyPr/>
        <a:lstStyle/>
        <a:p>
          <a:endParaRPr lang="de-DE"/>
        </a:p>
      </dgm:t>
    </dgm:pt>
    <dgm:pt modelId="{1BC30027-D2FE-4D27-8F8A-8601048EDB0B}" type="pres">
      <dgm:prSet presAssocID="{56BB0030-134C-49B0-8C2B-2307D027EF55}" presName="level3hierChild" presStyleCnt="0"/>
      <dgm:spPr/>
    </dgm:pt>
  </dgm:ptLst>
  <dgm:cxnLst>
    <dgm:cxn modelId="{0F3F27A3-8845-4123-A43F-15199E6FAFEE}" type="presOf" srcId="{56BB0030-134C-49B0-8C2B-2307D027EF55}" destId="{14BF59D4-87E1-449A-81FC-CB4BEA59214D}" srcOrd="0" destOrd="0" presId="urn:microsoft.com/office/officeart/2005/8/layout/hierarchy2"/>
    <dgm:cxn modelId="{A72F1BE6-BBEC-4134-BE31-E6F08A8221F7}" type="presOf" srcId="{D1227E89-03FB-42CA-B043-52A3EDDA285B}" destId="{F5FEC84B-1CBE-450C-9483-348A87642467}" srcOrd="0" destOrd="0" presId="urn:microsoft.com/office/officeart/2005/8/layout/hierarchy2"/>
    <dgm:cxn modelId="{5478F1C4-0E49-4C45-A489-2573E90CFB7C}" type="presOf" srcId="{719EDBB7-00BD-473F-9163-DC4ACC557A8C}" destId="{B7021474-7A95-475A-BBAD-AF9E204AD768}" srcOrd="0" destOrd="0" presId="urn:microsoft.com/office/officeart/2005/8/layout/hierarchy2"/>
    <dgm:cxn modelId="{6E1E1695-2809-494C-BF97-B309FFAB0AB8}" srcId="{719EDBB7-00BD-473F-9163-DC4ACC557A8C}" destId="{56BB0030-134C-49B0-8C2B-2307D027EF55}" srcOrd="2" destOrd="0" parTransId="{D9CBDE98-F1FE-488F-9F2A-83E9E4B6465F}" sibTransId="{3DEB0E0C-D19A-4894-BE3E-E685EF55B8AE}"/>
    <dgm:cxn modelId="{8E20F3B7-11CD-48C7-9BED-7490A2E7556A}" type="presOf" srcId="{BCC9C739-2436-40DB-83ED-A10AC8D48AB2}" destId="{6FAC6116-0849-4E3F-9EEB-D347D7179D23}" srcOrd="0" destOrd="0" presId="urn:microsoft.com/office/officeart/2005/8/layout/hierarchy2"/>
    <dgm:cxn modelId="{A714B86C-33BB-4389-9F77-F7F7BEED104C}" type="presOf" srcId="{069DD52F-65A3-4637-8E00-58B01A7BA4F7}" destId="{D9B3C442-73EA-4771-9FBF-6EEAD84CF6A9}" srcOrd="0" destOrd="0" presId="urn:microsoft.com/office/officeart/2005/8/layout/hierarchy2"/>
    <dgm:cxn modelId="{386E1BC2-A954-48D0-9C94-735062990F80}" srcId="{16BCC96E-D202-48F5-B2F5-892373ACD985}" destId="{719EDBB7-00BD-473F-9163-DC4ACC557A8C}" srcOrd="0" destOrd="0" parTransId="{55F5E9FA-C97A-4680-BBA3-900C79814ACE}" sibTransId="{8E18C520-0BF2-4595-808A-C080C79CCEA6}"/>
    <dgm:cxn modelId="{511C559E-B7C8-4AA5-9093-4EB1F8DE7421}" type="presOf" srcId="{16BCC96E-D202-48F5-B2F5-892373ACD985}" destId="{3DC1E82E-B378-46B2-B978-656916049771}" srcOrd="0" destOrd="0" presId="urn:microsoft.com/office/officeart/2005/8/layout/hierarchy2"/>
    <dgm:cxn modelId="{E03AD7D9-D66B-48B7-9D0C-F4E3F36D47DD}" type="presOf" srcId="{D9CBDE98-F1FE-488F-9F2A-83E9E4B6465F}" destId="{4D06DA96-E7FC-4B19-B874-02B94D2610DC}" srcOrd="1" destOrd="0" presId="urn:microsoft.com/office/officeart/2005/8/layout/hierarchy2"/>
    <dgm:cxn modelId="{B0DD6F4D-0C6E-4F73-8AC7-E4C8CCD57956}" type="presOf" srcId="{3FFE6BAA-FC67-472F-BC74-B5B4B2DC09A4}" destId="{160F862D-5B80-4B41-B3FF-18990BE8C543}" srcOrd="1" destOrd="0" presId="urn:microsoft.com/office/officeart/2005/8/layout/hierarchy2"/>
    <dgm:cxn modelId="{5B1FCE60-4E12-4BD5-B936-70AB8A25C827}" srcId="{719EDBB7-00BD-473F-9163-DC4ACC557A8C}" destId="{BCC9C739-2436-40DB-83ED-A10AC8D48AB2}" srcOrd="0" destOrd="0" parTransId="{3FFE6BAA-FC67-472F-BC74-B5B4B2DC09A4}" sibTransId="{9D04E60A-E23F-419D-9A21-FADC0857BE88}"/>
    <dgm:cxn modelId="{230F1961-E458-4231-8647-5A2C9EAA91EC}" srcId="{719EDBB7-00BD-473F-9163-DC4ACC557A8C}" destId="{069DD52F-65A3-4637-8E00-58B01A7BA4F7}" srcOrd="1" destOrd="0" parTransId="{D1227E89-03FB-42CA-B043-52A3EDDA285B}" sibTransId="{D431F94E-26CD-44C5-B6BF-90612FEFAD59}"/>
    <dgm:cxn modelId="{344B95DB-6E3D-4F3B-85A9-F80F014B0139}" type="presOf" srcId="{D1227E89-03FB-42CA-B043-52A3EDDA285B}" destId="{C024007F-24E2-4A61-B804-663D644BA6C4}" srcOrd="1" destOrd="0" presId="urn:microsoft.com/office/officeart/2005/8/layout/hierarchy2"/>
    <dgm:cxn modelId="{83F9EA64-9FA8-404B-931A-D2C11D7E06F5}" type="presOf" srcId="{D9CBDE98-F1FE-488F-9F2A-83E9E4B6465F}" destId="{437001F9-6FE5-46B1-B293-AFBD892463A6}" srcOrd="0" destOrd="0" presId="urn:microsoft.com/office/officeart/2005/8/layout/hierarchy2"/>
    <dgm:cxn modelId="{B1B76C5A-0F30-4026-946B-193B8F284E1C}" type="presOf" srcId="{3FFE6BAA-FC67-472F-BC74-B5B4B2DC09A4}" destId="{8A3AEF86-469C-45F4-93C4-674D4F699571}" srcOrd="0" destOrd="0" presId="urn:microsoft.com/office/officeart/2005/8/layout/hierarchy2"/>
    <dgm:cxn modelId="{352B3374-F9CA-4FB6-9A26-EED903A013D4}" type="presParOf" srcId="{3DC1E82E-B378-46B2-B978-656916049771}" destId="{384D2D39-417E-4D4D-A996-45AEF8305934}" srcOrd="0" destOrd="0" presId="urn:microsoft.com/office/officeart/2005/8/layout/hierarchy2"/>
    <dgm:cxn modelId="{32F670A1-F80A-4BE4-9FFD-A9A595C65676}" type="presParOf" srcId="{384D2D39-417E-4D4D-A996-45AEF8305934}" destId="{B7021474-7A95-475A-BBAD-AF9E204AD768}" srcOrd="0" destOrd="0" presId="urn:microsoft.com/office/officeart/2005/8/layout/hierarchy2"/>
    <dgm:cxn modelId="{03E74799-F5AE-4016-BB72-83D7429A4A1B}" type="presParOf" srcId="{384D2D39-417E-4D4D-A996-45AEF8305934}" destId="{F2C4FD5F-40D2-46DD-AEB8-D57DEB99D813}" srcOrd="1" destOrd="0" presId="urn:microsoft.com/office/officeart/2005/8/layout/hierarchy2"/>
    <dgm:cxn modelId="{871EDB24-A05D-4E87-A389-D72AF9749E7F}" type="presParOf" srcId="{F2C4FD5F-40D2-46DD-AEB8-D57DEB99D813}" destId="{8A3AEF86-469C-45F4-93C4-674D4F699571}" srcOrd="0" destOrd="0" presId="urn:microsoft.com/office/officeart/2005/8/layout/hierarchy2"/>
    <dgm:cxn modelId="{E77D208D-9A32-4F27-83C5-1FCF6FC7F13E}" type="presParOf" srcId="{8A3AEF86-469C-45F4-93C4-674D4F699571}" destId="{160F862D-5B80-4B41-B3FF-18990BE8C543}" srcOrd="0" destOrd="0" presId="urn:microsoft.com/office/officeart/2005/8/layout/hierarchy2"/>
    <dgm:cxn modelId="{AD2012D4-2C67-4E67-B3C3-36DF5E081457}" type="presParOf" srcId="{F2C4FD5F-40D2-46DD-AEB8-D57DEB99D813}" destId="{80E3892A-ADA4-4191-8FE3-471B77A9E679}" srcOrd="1" destOrd="0" presId="urn:microsoft.com/office/officeart/2005/8/layout/hierarchy2"/>
    <dgm:cxn modelId="{AE22629C-CADE-4EEA-89C6-3BFE0B657BD1}" type="presParOf" srcId="{80E3892A-ADA4-4191-8FE3-471B77A9E679}" destId="{6FAC6116-0849-4E3F-9EEB-D347D7179D23}" srcOrd="0" destOrd="0" presId="urn:microsoft.com/office/officeart/2005/8/layout/hierarchy2"/>
    <dgm:cxn modelId="{36030989-7384-4E0C-A10A-11D215D9BB36}" type="presParOf" srcId="{80E3892A-ADA4-4191-8FE3-471B77A9E679}" destId="{67D64492-C19B-4A5A-A4D3-04C136002A9B}" srcOrd="1" destOrd="0" presId="urn:microsoft.com/office/officeart/2005/8/layout/hierarchy2"/>
    <dgm:cxn modelId="{79F73CAB-92EA-4E80-B6AE-44AA140F95BD}" type="presParOf" srcId="{F2C4FD5F-40D2-46DD-AEB8-D57DEB99D813}" destId="{F5FEC84B-1CBE-450C-9483-348A87642467}" srcOrd="2" destOrd="0" presId="urn:microsoft.com/office/officeart/2005/8/layout/hierarchy2"/>
    <dgm:cxn modelId="{58A74E98-0C60-4DEA-9FED-96B8049D3540}" type="presParOf" srcId="{F5FEC84B-1CBE-450C-9483-348A87642467}" destId="{C024007F-24E2-4A61-B804-663D644BA6C4}" srcOrd="0" destOrd="0" presId="urn:microsoft.com/office/officeart/2005/8/layout/hierarchy2"/>
    <dgm:cxn modelId="{9C08F2B4-C593-4A9E-B3F8-71BC29928C16}" type="presParOf" srcId="{F2C4FD5F-40D2-46DD-AEB8-D57DEB99D813}" destId="{B616E700-51F2-4270-88F7-41CB355CC62D}" srcOrd="3" destOrd="0" presId="urn:microsoft.com/office/officeart/2005/8/layout/hierarchy2"/>
    <dgm:cxn modelId="{DDA6A79C-C5C1-4B15-83A5-6C7CA79D0F8B}" type="presParOf" srcId="{B616E700-51F2-4270-88F7-41CB355CC62D}" destId="{D9B3C442-73EA-4771-9FBF-6EEAD84CF6A9}" srcOrd="0" destOrd="0" presId="urn:microsoft.com/office/officeart/2005/8/layout/hierarchy2"/>
    <dgm:cxn modelId="{B3C1F68B-B0B2-4551-A214-351DD26DA8C0}" type="presParOf" srcId="{B616E700-51F2-4270-88F7-41CB355CC62D}" destId="{BE43CAFE-C94D-4C84-81E7-8A650A869715}" srcOrd="1" destOrd="0" presId="urn:microsoft.com/office/officeart/2005/8/layout/hierarchy2"/>
    <dgm:cxn modelId="{4E6FB7DB-F2F6-4642-96A6-43BF37016F34}" type="presParOf" srcId="{F2C4FD5F-40D2-46DD-AEB8-D57DEB99D813}" destId="{437001F9-6FE5-46B1-B293-AFBD892463A6}" srcOrd="4" destOrd="0" presId="urn:microsoft.com/office/officeart/2005/8/layout/hierarchy2"/>
    <dgm:cxn modelId="{369462B6-4767-43EA-A637-21956E146D27}" type="presParOf" srcId="{437001F9-6FE5-46B1-B293-AFBD892463A6}" destId="{4D06DA96-E7FC-4B19-B874-02B94D2610DC}" srcOrd="0" destOrd="0" presId="urn:microsoft.com/office/officeart/2005/8/layout/hierarchy2"/>
    <dgm:cxn modelId="{B35BF525-747B-4C8C-B068-646A67A9D2BF}" type="presParOf" srcId="{F2C4FD5F-40D2-46DD-AEB8-D57DEB99D813}" destId="{FC9E5911-71B5-4E52-A3AE-04FEE63D6500}" srcOrd="5" destOrd="0" presId="urn:microsoft.com/office/officeart/2005/8/layout/hierarchy2"/>
    <dgm:cxn modelId="{4674FA0A-34AA-434C-9313-956A58CFE40E}" type="presParOf" srcId="{FC9E5911-71B5-4E52-A3AE-04FEE63D6500}" destId="{14BF59D4-87E1-449A-81FC-CB4BEA59214D}" srcOrd="0" destOrd="0" presId="urn:microsoft.com/office/officeart/2005/8/layout/hierarchy2"/>
    <dgm:cxn modelId="{15F7064F-BF75-41C7-A364-4E6BE22B2EEF}" type="presParOf" srcId="{FC9E5911-71B5-4E52-A3AE-04FEE63D6500}" destId="{1BC30027-D2FE-4D27-8F8A-8601048EDB0B}" srcOrd="1" destOrd="0" presId="urn:microsoft.com/office/officeart/2005/8/layout/hierarchy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3D1F4E1-3AE3-465F-B6F9-97ED4111283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de-DE"/>
        </a:p>
      </dgm:t>
    </dgm:pt>
    <dgm:pt modelId="{F1F40269-30FC-4FCB-B63D-70015CE894E4}">
      <dgm:prSet phldrT="[Text]"/>
      <dgm:spPr/>
      <dgm:t>
        <a:bodyPr/>
        <a:lstStyle/>
        <a:p>
          <a:r>
            <a:rPr lang="en-US" noProof="0" dirty="0" smtClean="0"/>
            <a:t>Option 1a</a:t>
          </a:r>
        </a:p>
        <a:p>
          <a:r>
            <a:rPr lang="en-US" noProof="0" dirty="0" smtClean="0"/>
            <a:t>Expand simplified rules to SSC threshold for EE projects if: </a:t>
          </a:r>
          <a:endParaRPr lang="en-US" noProof="0" dirty="0"/>
        </a:p>
      </dgm:t>
    </dgm:pt>
    <dgm:pt modelId="{157A1587-C8FD-453F-967D-D8F5B2580A83}" type="parTrans" cxnId="{D73E0BEE-30C8-40D7-A4B9-B9B09F8E73F6}">
      <dgm:prSet/>
      <dgm:spPr/>
      <dgm:t>
        <a:bodyPr/>
        <a:lstStyle/>
        <a:p>
          <a:endParaRPr lang="en-US" noProof="0"/>
        </a:p>
      </dgm:t>
    </dgm:pt>
    <dgm:pt modelId="{6F0DDFB2-2C23-4D03-9C76-3B5E5C0ED3E8}" type="sibTrans" cxnId="{D73E0BEE-30C8-40D7-A4B9-B9B09F8E73F6}">
      <dgm:prSet/>
      <dgm:spPr/>
      <dgm:t>
        <a:bodyPr/>
        <a:lstStyle/>
        <a:p>
          <a:endParaRPr lang="en-US" noProof="0"/>
        </a:p>
      </dgm:t>
    </dgm:pt>
    <dgm:pt modelId="{E35F88D3-0902-4EF4-9071-6B2BA09777A9}">
      <dgm:prSet phldrT="[Text]"/>
      <dgm:spPr/>
      <dgm:t>
        <a:bodyPr/>
        <a:lstStyle/>
        <a:p>
          <a:r>
            <a:rPr lang="en-US" noProof="0" dirty="0" smtClean="0"/>
            <a:t>Market penetration </a:t>
          </a:r>
          <a:r>
            <a:rPr lang="en-US" noProof="0" dirty="0" smtClean="0">
              <a:solidFill>
                <a:schemeClr val="tx1"/>
              </a:solidFill>
            </a:rPr>
            <a:t>(technology or EE service) is less than x%  &amp; market penetration is evaluated every 3-5 years or</a:t>
          </a:r>
          <a:endParaRPr lang="en-US" noProof="0" dirty="0">
            <a:solidFill>
              <a:schemeClr val="tx1"/>
            </a:solidFill>
          </a:endParaRPr>
        </a:p>
      </dgm:t>
    </dgm:pt>
    <dgm:pt modelId="{E7324305-8BDF-433E-A0A8-3CF261CF6AE3}" type="parTrans" cxnId="{0EA4A705-B383-49E7-98A3-7FDA506766E3}">
      <dgm:prSet/>
      <dgm:spPr/>
      <dgm:t>
        <a:bodyPr/>
        <a:lstStyle/>
        <a:p>
          <a:endParaRPr lang="en-US" noProof="0"/>
        </a:p>
      </dgm:t>
    </dgm:pt>
    <dgm:pt modelId="{29892BF0-695D-42E6-A4D8-D76BD6382A87}" type="sibTrans" cxnId="{0EA4A705-B383-49E7-98A3-7FDA506766E3}">
      <dgm:prSet/>
      <dgm:spPr/>
      <dgm:t>
        <a:bodyPr/>
        <a:lstStyle/>
        <a:p>
          <a:endParaRPr lang="en-US" noProof="0"/>
        </a:p>
      </dgm:t>
    </dgm:pt>
    <dgm:pt modelId="{83AB8181-B79A-4585-96E1-137E6A3B6367}">
      <dgm:prSet phldrT="[Text]"/>
      <dgm:spPr/>
      <dgm:t>
        <a:bodyPr/>
        <a:lstStyle/>
        <a:p>
          <a:r>
            <a:rPr lang="en-US" noProof="0" dirty="0" smtClean="0"/>
            <a:t>Option 2a  </a:t>
          </a:r>
        </a:p>
        <a:p>
          <a:r>
            <a:rPr lang="en-US" noProof="0" dirty="0" smtClean="0"/>
            <a:t>EE &lt; 60 </a:t>
          </a:r>
          <a:r>
            <a:rPr lang="en-US" noProof="0" dirty="0" err="1" smtClean="0">
              <a:solidFill>
                <a:schemeClr val="bg1"/>
              </a:solidFill>
            </a:rPr>
            <a:t>GWh</a:t>
          </a:r>
          <a:r>
            <a:rPr lang="en-US" noProof="0" dirty="0" smtClean="0">
              <a:solidFill>
                <a:schemeClr val="bg1"/>
              </a:solidFill>
            </a:rPr>
            <a:t> to </a:t>
          </a:r>
          <a:r>
            <a:rPr lang="en-US" noProof="0" dirty="0" smtClean="0"/>
            <a:t>be included in positive list (micro rules) if: </a:t>
          </a:r>
          <a:endParaRPr lang="en-US" noProof="0" dirty="0"/>
        </a:p>
      </dgm:t>
    </dgm:pt>
    <dgm:pt modelId="{8C52D8E6-7A4B-4CF9-AB3F-492AEE610088}" type="parTrans" cxnId="{5F8465BB-3688-49E2-AD19-F95B7F4330B3}">
      <dgm:prSet/>
      <dgm:spPr/>
      <dgm:t>
        <a:bodyPr/>
        <a:lstStyle/>
        <a:p>
          <a:endParaRPr lang="en-US" noProof="0"/>
        </a:p>
      </dgm:t>
    </dgm:pt>
    <dgm:pt modelId="{E448AF55-CA4B-4711-9C3E-5CF788CD6ACE}" type="sibTrans" cxnId="{5F8465BB-3688-49E2-AD19-F95B7F4330B3}">
      <dgm:prSet/>
      <dgm:spPr/>
      <dgm:t>
        <a:bodyPr/>
        <a:lstStyle/>
        <a:p>
          <a:endParaRPr lang="en-US" noProof="0"/>
        </a:p>
      </dgm:t>
    </dgm:pt>
    <dgm:pt modelId="{811F55CB-5A5A-4E40-877E-2B4CA34C270C}">
      <dgm:prSet phldrT="[Text]"/>
      <dgm:spPr/>
      <dgm:t>
        <a:bodyPr/>
        <a:lstStyle/>
        <a:p>
          <a:r>
            <a:rPr lang="en-US" noProof="0" dirty="0" smtClean="0"/>
            <a:t>Option 2b                                             Off grid renewable &lt; 15MW energy to be included on positive list if:</a:t>
          </a:r>
          <a:endParaRPr lang="en-US" noProof="0" dirty="0"/>
        </a:p>
      </dgm:t>
    </dgm:pt>
    <dgm:pt modelId="{4D0FB0C3-7839-4C43-91AA-C4067A4E6229}" type="parTrans" cxnId="{0BB32A75-0045-4749-B491-E33777C6F127}">
      <dgm:prSet/>
      <dgm:spPr/>
      <dgm:t>
        <a:bodyPr/>
        <a:lstStyle/>
        <a:p>
          <a:endParaRPr lang="en-US" noProof="0"/>
        </a:p>
      </dgm:t>
    </dgm:pt>
    <dgm:pt modelId="{686E140C-B4CE-4079-9763-12E446008A75}" type="sibTrans" cxnId="{0BB32A75-0045-4749-B491-E33777C6F127}">
      <dgm:prSet/>
      <dgm:spPr/>
      <dgm:t>
        <a:bodyPr/>
        <a:lstStyle/>
        <a:p>
          <a:endParaRPr lang="en-US" noProof="0"/>
        </a:p>
      </dgm:t>
    </dgm:pt>
    <dgm:pt modelId="{C36E58D0-B275-4A8D-839F-71169DC0C279}">
      <dgm:prSet phldrT="[Text]"/>
      <dgm:spPr/>
      <dgm:t>
        <a:bodyPr/>
        <a:lstStyle/>
        <a:p>
          <a:endParaRPr lang="en-US" noProof="0"/>
        </a:p>
      </dgm:t>
    </dgm:pt>
    <dgm:pt modelId="{93A4E756-96E2-4D64-9046-46B680EF175B}" type="parTrans" cxnId="{1E4A57E8-9744-4DCD-A627-B2EFF39F5789}">
      <dgm:prSet/>
      <dgm:spPr/>
      <dgm:t>
        <a:bodyPr/>
        <a:lstStyle/>
        <a:p>
          <a:endParaRPr lang="en-US" noProof="0"/>
        </a:p>
      </dgm:t>
    </dgm:pt>
    <dgm:pt modelId="{E6FD679B-CA41-496F-AD0C-ADFFDE5B9A22}" type="sibTrans" cxnId="{1E4A57E8-9744-4DCD-A627-B2EFF39F5789}">
      <dgm:prSet/>
      <dgm:spPr/>
      <dgm:t>
        <a:bodyPr/>
        <a:lstStyle/>
        <a:p>
          <a:endParaRPr lang="en-US" noProof="0"/>
        </a:p>
      </dgm:t>
    </dgm:pt>
    <dgm:pt modelId="{6A26199D-7B21-423C-832F-1D6200B27AE9}">
      <dgm:prSet phldrT="[Text]"/>
      <dgm:spPr/>
      <dgm:t>
        <a:bodyPr/>
        <a:lstStyle/>
        <a:p>
          <a:r>
            <a:rPr lang="en-US" noProof="0" dirty="0" smtClean="0"/>
            <a:t>It is a public sector project supporting new RE installations in an LDC facing barriers in accessing capital and </a:t>
          </a:r>
          <a:r>
            <a:rPr lang="en-US" b="0" baseline="0" noProof="0" dirty="0" smtClean="0">
              <a:solidFill>
                <a:schemeClr val="dk1"/>
              </a:solidFill>
              <a:latin typeface="Calibri" pitchFamily="34" charset="0"/>
              <a:ea typeface="+mn-ea"/>
              <a:cs typeface="+mn-cs"/>
            </a:rPr>
            <a:t> CDM &gt;x% of operational costs</a:t>
          </a:r>
          <a:endParaRPr lang="en-US" noProof="0" dirty="0">
            <a:solidFill>
              <a:srgbClr val="FF0000"/>
            </a:solidFill>
          </a:endParaRPr>
        </a:p>
      </dgm:t>
    </dgm:pt>
    <dgm:pt modelId="{CD036ECA-0209-4576-BAE6-2F76D4001395}" type="parTrans" cxnId="{9140F6A4-B9EB-42E6-B7A8-7EAEF2453F6E}">
      <dgm:prSet/>
      <dgm:spPr/>
      <dgm:t>
        <a:bodyPr/>
        <a:lstStyle/>
        <a:p>
          <a:endParaRPr lang="en-US" noProof="0"/>
        </a:p>
      </dgm:t>
    </dgm:pt>
    <dgm:pt modelId="{F6258B41-5B1D-4ABF-9CB7-CFA837980AEE}" type="sibTrans" cxnId="{9140F6A4-B9EB-42E6-B7A8-7EAEF2453F6E}">
      <dgm:prSet/>
      <dgm:spPr/>
      <dgm:t>
        <a:bodyPr/>
        <a:lstStyle/>
        <a:p>
          <a:endParaRPr lang="en-US" noProof="0"/>
        </a:p>
      </dgm:t>
    </dgm:pt>
    <dgm:pt modelId="{36CAAB6B-E9EB-4B1B-9FD9-D3BD34EAA5B8}">
      <dgm:prSet phldrT="[Text]"/>
      <dgm:spPr/>
      <dgm:t>
        <a:bodyPr/>
        <a:lstStyle/>
        <a:p>
          <a:r>
            <a:rPr lang="en-US" noProof="0" dirty="0" smtClean="0"/>
            <a:t>Project is EE project that achieves </a:t>
          </a:r>
          <a:r>
            <a:rPr lang="en-US" noProof="0" dirty="0" smtClean="0">
              <a:solidFill>
                <a:schemeClr val="tx1"/>
              </a:solidFill>
            </a:rPr>
            <a:t>energy savings &lt; </a:t>
          </a:r>
          <a:r>
            <a:rPr lang="en-US" noProof="0" dirty="0" smtClean="0"/>
            <a:t>defined benchmark.</a:t>
          </a:r>
          <a:endParaRPr lang="en-US" noProof="0" dirty="0"/>
        </a:p>
      </dgm:t>
    </dgm:pt>
    <dgm:pt modelId="{96521EF7-B5E9-4C00-B1C7-50637781FD41}" type="parTrans" cxnId="{C8101582-200D-4634-9A63-F5FEB071F48E}">
      <dgm:prSet/>
      <dgm:spPr/>
      <dgm:t>
        <a:bodyPr/>
        <a:lstStyle/>
        <a:p>
          <a:endParaRPr lang="en-US" noProof="0"/>
        </a:p>
      </dgm:t>
    </dgm:pt>
    <dgm:pt modelId="{54997737-E0A7-4A6A-8172-E3541E67DA7C}" type="sibTrans" cxnId="{C8101582-200D-4634-9A63-F5FEB071F48E}">
      <dgm:prSet/>
      <dgm:spPr/>
      <dgm:t>
        <a:bodyPr/>
        <a:lstStyle/>
        <a:p>
          <a:endParaRPr lang="en-US" noProof="0"/>
        </a:p>
      </dgm:t>
    </dgm:pt>
    <dgm:pt modelId="{B1DD46E7-E0D9-4234-B262-86C235BDE916}">
      <dgm:prSet phldrT="[Text]"/>
      <dgm:spPr/>
      <dgm:t>
        <a:bodyPr/>
        <a:lstStyle/>
        <a:p>
          <a:r>
            <a:rPr lang="en-US" noProof="0" dirty="0" smtClean="0"/>
            <a:t>Option 1b.                             Expand simplified rules to SSC threshold for RE projects if: </a:t>
          </a:r>
          <a:endParaRPr lang="en-US" noProof="0" dirty="0"/>
        </a:p>
      </dgm:t>
    </dgm:pt>
    <dgm:pt modelId="{FD697E5B-7D2C-4885-8566-BDC507C154A3}" type="parTrans" cxnId="{F50B04B6-A881-4724-90E4-3D2769E78E03}">
      <dgm:prSet/>
      <dgm:spPr/>
      <dgm:t>
        <a:bodyPr/>
        <a:lstStyle/>
        <a:p>
          <a:endParaRPr lang="en-US" noProof="0"/>
        </a:p>
      </dgm:t>
    </dgm:pt>
    <dgm:pt modelId="{21594997-FD48-4BB9-BCED-7DBA676123B7}" type="sibTrans" cxnId="{F50B04B6-A881-4724-90E4-3D2769E78E03}">
      <dgm:prSet/>
      <dgm:spPr/>
      <dgm:t>
        <a:bodyPr/>
        <a:lstStyle/>
        <a:p>
          <a:endParaRPr lang="en-US" noProof="0"/>
        </a:p>
      </dgm:t>
    </dgm:pt>
    <dgm:pt modelId="{07B4655A-A140-4E3B-93F0-C9040A400C15}">
      <dgm:prSet phldrT="[Text]"/>
      <dgm:spPr/>
      <dgm:t>
        <a:bodyPr/>
        <a:lstStyle/>
        <a:p>
          <a:r>
            <a:rPr lang="en-US" noProof="0" dirty="0" smtClean="0">
              <a:solidFill>
                <a:schemeClr val="tx1"/>
              </a:solidFill>
            </a:rPr>
            <a:t>New project in rural areas and rural electrification rate &lt;y%</a:t>
          </a:r>
          <a:endParaRPr lang="en-US" noProof="0" dirty="0">
            <a:solidFill>
              <a:schemeClr val="tx1"/>
            </a:solidFill>
          </a:endParaRPr>
        </a:p>
      </dgm:t>
    </dgm:pt>
    <dgm:pt modelId="{32F33494-BA6C-4550-B148-0A46FCB0A960}" type="parTrans" cxnId="{329E7456-440E-4957-8E2D-B51CB2ACD22F}">
      <dgm:prSet/>
      <dgm:spPr/>
      <dgm:t>
        <a:bodyPr/>
        <a:lstStyle/>
        <a:p>
          <a:endParaRPr lang="en-US" noProof="0"/>
        </a:p>
      </dgm:t>
    </dgm:pt>
    <dgm:pt modelId="{3B5DD54A-D7C1-4850-A135-FD9E76CD9FBC}" type="sibTrans" cxnId="{329E7456-440E-4957-8E2D-B51CB2ACD22F}">
      <dgm:prSet/>
      <dgm:spPr/>
      <dgm:t>
        <a:bodyPr/>
        <a:lstStyle/>
        <a:p>
          <a:endParaRPr lang="en-US" noProof="0"/>
        </a:p>
      </dgm:t>
    </dgm:pt>
    <dgm:pt modelId="{6FB96D20-43AB-4CD3-9988-6B27CFFC8420}">
      <dgm:prSet phldrT="[Text]"/>
      <dgm:spPr/>
      <dgm:t>
        <a:bodyPr/>
        <a:lstStyle/>
        <a:p>
          <a:r>
            <a:rPr lang="en-US" noProof="0" dirty="0" smtClean="0"/>
            <a:t>RE project is new </a:t>
          </a:r>
          <a:r>
            <a:rPr lang="en-US" noProof="0" dirty="0" smtClean="0">
              <a:solidFill>
                <a:schemeClr val="tx1"/>
              </a:solidFill>
            </a:rPr>
            <a:t>project or</a:t>
          </a:r>
          <a:endParaRPr lang="en-US" noProof="0" dirty="0">
            <a:solidFill>
              <a:schemeClr val="tx1"/>
            </a:solidFill>
          </a:endParaRPr>
        </a:p>
      </dgm:t>
    </dgm:pt>
    <dgm:pt modelId="{B225DD1C-BDDF-4709-9D74-3718E505AA62}" type="parTrans" cxnId="{6C17AC2C-54A2-43D0-963D-3D3F2BBC9B7C}">
      <dgm:prSet/>
      <dgm:spPr/>
      <dgm:t>
        <a:bodyPr/>
        <a:lstStyle/>
        <a:p>
          <a:endParaRPr lang="en-US" noProof="0"/>
        </a:p>
      </dgm:t>
    </dgm:pt>
    <dgm:pt modelId="{6AE934D6-4B31-4A88-9EAD-36E7DAF12C12}" type="sibTrans" cxnId="{6C17AC2C-54A2-43D0-963D-3D3F2BBC9B7C}">
      <dgm:prSet/>
      <dgm:spPr/>
      <dgm:t>
        <a:bodyPr/>
        <a:lstStyle/>
        <a:p>
          <a:endParaRPr lang="en-US" noProof="0"/>
        </a:p>
      </dgm:t>
    </dgm:pt>
    <dgm:pt modelId="{2B048F00-9842-44C1-BFBE-582AC1D44898}">
      <dgm:prSet phldrT="[Text]"/>
      <dgm:spPr/>
      <dgm:t>
        <a:bodyPr/>
        <a:lstStyle/>
        <a:p>
          <a:endParaRPr lang="en-US" noProof="0" dirty="0"/>
        </a:p>
      </dgm:t>
    </dgm:pt>
    <dgm:pt modelId="{1F947345-4B3B-4062-8910-F1B206D7D330}" type="parTrans" cxnId="{45A61CA5-C230-4EE9-A390-B2AB9948568C}">
      <dgm:prSet/>
      <dgm:spPr/>
      <dgm:t>
        <a:bodyPr/>
        <a:lstStyle/>
        <a:p>
          <a:endParaRPr lang="en-US"/>
        </a:p>
      </dgm:t>
    </dgm:pt>
    <dgm:pt modelId="{3FCA7F9E-928E-45CA-BF54-CF4308619EC4}" type="sibTrans" cxnId="{45A61CA5-C230-4EE9-A390-B2AB9948568C}">
      <dgm:prSet/>
      <dgm:spPr/>
      <dgm:t>
        <a:bodyPr/>
        <a:lstStyle/>
        <a:p>
          <a:endParaRPr lang="en-US"/>
        </a:p>
      </dgm:t>
    </dgm:pt>
    <dgm:pt modelId="{3E60B623-36BB-45B4-8959-4AB5D8AA4883}">
      <dgm:prSet phldrT="[Text]"/>
      <dgm:spPr/>
      <dgm:t>
        <a:bodyPr/>
        <a:lstStyle/>
        <a:p>
          <a:r>
            <a:rPr lang="en-US" noProof="0" dirty="0" smtClean="0">
              <a:solidFill>
                <a:schemeClr val="tx1"/>
              </a:solidFill>
            </a:rPr>
            <a:t>End users are households/communities/SMEs</a:t>
          </a:r>
          <a:endParaRPr lang="en-US" noProof="0" dirty="0">
            <a:solidFill>
              <a:schemeClr val="tx1"/>
            </a:solidFill>
          </a:endParaRPr>
        </a:p>
      </dgm:t>
    </dgm:pt>
    <dgm:pt modelId="{B487B1ED-37D5-4898-8779-3090279F2AC3}" type="parTrans" cxnId="{9AF22136-87EB-4845-A3E7-3C6FC29EFFCC}">
      <dgm:prSet/>
      <dgm:spPr/>
      <dgm:t>
        <a:bodyPr/>
        <a:lstStyle/>
        <a:p>
          <a:endParaRPr lang="de-DE"/>
        </a:p>
      </dgm:t>
    </dgm:pt>
    <dgm:pt modelId="{6B4ABBC5-92AF-4387-ABD6-3513C75BC554}" type="sibTrans" cxnId="{9AF22136-87EB-4845-A3E7-3C6FC29EFFCC}">
      <dgm:prSet/>
      <dgm:spPr/>
      <dgm:t>
        <a:bodyPr/>
        <a:lstStyle/>
        <a:p>
          <a:endParaRPr lang="de-DE"/>
        </a:p>
      </dgm:t>
    </dgm:pt>
    <dgm:pt modelId="{EA069BC9-22DE-4E67-92DF-382A42717F32}">
      <dgm:prSet phldrT="[Text]"/>
      <dgm:spPr/>
      <dgm:t>
        <a:bodyPr/>
        <a:lstStyle/>
        <a:p>
          <a:r>
            <a:rPr lang="en-US" noProof="0" dirty="0" smtClean="0"/>
            <a:t>Benchmarks must be updated regularly i.e. every 3-5 years </a:t>
          </a:r>
          <a:endParaRPr lang="en-US" noProof="0" dirty="0"/>
        </a:p>
      </dgm:t>
    </dgm:pt>
    <dgm:pt modelId="{7839DDD8-9B46-4963-B129-42180C4F10B6}" type="parTrans" cxnId="{96059A89-EBE1-4EDA-B914-D07D66BDE3C5}">
      <dgm:prSet/>
      <dgm:spPr/>
      <dgm:t>
        <a:bodyPr/>
        <a:lstStyle/>
        <a:p>
          <a:endParaRPr lang="de-DE"/>
        </a:p>
      </dgm:t>
    </dgm:pt>
    <dgm:pt modelId="{B1F47A6E-A8D3-4C5F-8728-EBE8A0D33FBE}" type="sibTrans" cxnId="{96059A89-EBE1-4EDA-B914-D07D66BDE3C5}">
      <dgm:prSet/>
      <dgm:spPr/>
      <dgm:t>
        <a:bodyPr/>
        <a:lstStyle/>
        <a:p>
          <a:endParaRPr lang="de-DE"/>
        </a:p>
      </dgm:t>
    </dgm:pt>
    <dgm:pt modelId="{47E3EF8B-71CE-4612-9165-01919B2B3C4F}">
      <dgm:prSet phldrT="[Text]"/>
      <dgm:spPr/>
      <dgm:t>
        <a:bodyPr/>
        <a:lstStyle/>
        <a:p>
          <a:r>
            <a:rPr lang="en-US" noProof="0" dirty="0" smtClean="0">
              <a:solidFill>
                <a:schemeClr val="tx1"/>
              </a:solidFill>
            </a:rPr>
            <a:t>Exceeds BAT energy efficiency level of best technology in country – update technology benchmark 3-5 years. </a:t>
          </a:r>
          <a:endParaRPr lang="en-US" noProof="0" dirty="0">
            <a:solidFill>
              <a:schemeClr val="tx1"/>
            </a:solidFill>
          </a:endParaRPr>
        </a:p>
      </dgm:t>
    </dgm:pt>
    <dgm:pt modelId="{1FA49DD1-2DF0-4213-A8C4-97A21B7A541A}" type="parTrans" cxnId="{FD444664-4BC5-4D0C-942B-BCD1C8BDC820}">
      <dgm:prSet/>
      <dgm:spPr/>
      <dgm:t>
        <a:bodyPr/>
        <a:lstStyle/>
        <a:p>
          <a:endParaRPr lang="de-DE"/>
        </a:p>
      </dgm:t>
    </dgm:pt>
    <dgm:pt modelId="{C169983F-BE54-40F5-84FC-7562E07C3B30}" type="sibTrans" cxnId="{FD444664-4BC5-4D0C-942B-BCD1C8BDC820}">
      <dgm:prSet/>
      <dgm:spPr/>
      <dgm:t>
        <a:bodyPr/>
        <a:lstStyle/>
        <a:p>
          <a:endParaRPr lang="de-DE"/>
        </a:p>
      </dgm:t>
    </dgm:pt>
    <dgm:pt modelId="{43892D20-4B5B-477B-A552-8A8C7C07CFAB}" type="pres">
      <dgm:prSet presAssocID="{E3D1F4E1-3AE3-465F-B6F9-97ED41112832}" presName="Name0" presStyleCnt="0">
        <dgm:presLayoutVars>
          <dgm:dir/>
          <dgm:animLvl val="lvl"/>
          <dgm:resizeHandles val="exact"/>
        </dgm:presLayoutVars>
      </dgm:prSet>
      <dgm:spPr/>
      <dgm:t>
        <a:bodyPr/>
        <a:lstStyle/>
        <a:p>
          <a:endParaRPr lang="en-US"/>
        </a:p>
      </dgm:t>
    </dgm:pt>
    <dgm:pt modelId="{148F0137-4722-441B-A25C-731ABD1DADBD}" type="pres">
      <dgm:prSet presAssocID="{F1F40269-30FC-4FCB-B63D-70015CE894E4}" presName="linNode" presStyleCnt="0"/>
      <dgm:spPr/>
    </dgm:pt>
    <dgm:pt modelId="{EE0A5FBE-D7F9-4DF4-AEF3-1F4135678AEB}" type="pres">
      <dgm:prSet presAssocID="{F1F40269-30FC-4FCB-B63D-70015CE894E4}" presName="parentText" presStyleLbl="node1" presStyleIdx="0" presStyleCnt="4" custScaleX="77776" custLinFactNeighborX="-6250">
        <dgm:presLayoutVars>
          <dgm:chMax val="1"/>
          <dgm:bulletEnabled val="1"/>
        </dgm:presLayoutVars>
      </dgm:prSet>
      <dgm:spPr/>
      <dgm:t>
        <a:bodyPr/>
        <a:lstStyle/>
        <a:p>
          <a:endParaRPr lang="de-DE"/>
        </a:p>
      </dgm:t>
    </dgm:pt>
    <dgm:pt modelId="{05CE71A1-95AD-42EE-AFE6-EE20A75A7E01}" type="pres">
      <dgm:prSet presAssocID="{F1F40269-30FC-4FCB-B63D-70015CE894E4}" presName="descendantText" presStyleLbl="alignAccFollowNode1" presStyleIdx="0" presStyleCnt="4" custScaleX="109867" custScaleY="118522" custLinFactNeighborX="1582">
        <dgm:presLayoutVars>
          <dgm:bulletEnabled val="1"/>
        </dgm:presLayoutVars>
      </dgm:prSet>
      <dgm:spPr/>
      <dgm:t>
        <a:bodyPr/>
        <a:lstStyle/>
        <a:p>
          <a:endParaRPr lang="de-DE"/>
        </a:p>
      </dgm:t>
    </dgm:pt>
    <dgm:pt modelId="{A6BD948D-EE54-43EB-AFD3-7D568AE6F1EE}" type="pres">
      <dgm:prSet presAssocID="{6F0DDFB2-2C23-4D03-9C76-3B5E5C0ED3E8}" presName="sp" presStyleCnt="0"/>
      <dgm:spPr/>
    </dgm:pt>
    <dgm:pt modelId="{89AF8F82-CF5C-4FA8-A406-CCA91C849AD9}" type="pres">
      <dgm:prSet presAssocID="{B1DD46E7-E0D9-4234-B262-86C235BDE916}" presName="linNode" presStyleCnt="0"/>
      <dgm:spPr/>
    </dgm:pt>
    <dgm:pt modelId="{AA625375-6BCB-4C55-AAA6-EF2A3CB9508F}" type="pres">
      <dgm:prSet presAssocID="{B1DD46E7-E0D9-4234-B262-86C235BDE916}" presName="parentText" presStyleLbl="node1" presStyleIdx="1" presStyleCnt="4" custScaleX="77776" custLinFactNeighborX="-6250" custLinFactNeighborY="-697">
        <dgm:presLayoutVars>
          <dgm:chMax val="1"/>
          <dgm:bulletEnabled val="1"/>
        </dgm:presLayoutVars>
      </dgm:prSet>
      <dgm:spPr/>
      <dgm:t>
        <a:bodyPr/>
        <a:lstStyle/>
        <a:p>
          <a:endParaRPr lang="de-DE"/>
        </a:p>
      </dgm:t>
    </dgm:pt>
    <dgm:pt modelId="{964E4591-F332-42C3-B25A-CD4FC0C9AD90}" type="pres">
      <dgm:prSet presAssocID="{B1DD46E7-E0D9-4234-B262-86C235BDE916}" presName="descendantText" presStyleLbl="alignAccFollowNode1" presStyleIdx="1" presStyleCnt="4" custScaleX="109867" custScaleY="118522" custLinFactNeighborX="1582">
        <dgm:presLayoutVars>
          <dgm:bulletEnabled val="1"/>
        </dgm:presLayoutVars>
      </dgm:prSet>
      <dgm:spPr/>
      <dgm:t>
        <a:bodyPr/>
        <a:lstStyle/>
        <a:p>
          <a:endParaRPr lang="de-DE"/>
        </a:p>
      </dgm:t>
    </dgm:pt>
    <dgm:pt modelId="{C3E16073-C532-4AF4-B579-895050F3A6A1}" type="pres">
      <dgm:prSet presAssocID="{21594997-FD48-4BB9-BCED-7DBA676123B7}" presName="sp" presStyleCnt="0"/>
      <dgm:spPr/>
    </dgm:pt>
    <dgm:pt modelId="{962638AC-1E2E-4E1C-822C-6CA0DAD7E4D0}" type="pres">
      <dgm:prSet presAssocID="{83AB8181-B79A-4585-96E1-137E6A3B6367}" presName="linNode" presStyleCnt="0"/>
      <dgm:spPr/>
    </dgm:pt>
    <dgm:pt modelId="{AF86B7D5-9B49-49F3-829A-10DED9EF054E}" type="pres">
      <dgm:prSet presAssocID="{83AB8181-B79A-4585-96E1-137E6A3B6367}" presName="parentText" presStyleLbl="node1" presStyleIdx="2" presStyleCnt="4" custScaleX="77776" custLinFactNeighborX="-6250">
        <dgm:presLayoutVars>
          <dgm:chMax val="1"/>
          <dgm:bulletEnabled val="1"/>
        </dgm:presLayoutVars>
      </dgm:prSet>
      <dgm:spPr/>
      <dgm:t>
        <a:bodyPr/>
        <a:lstStyle/>
        <a:p>
          <a:endParaRPr lang="de-DE"/>
        </a:p>
      </dgm:t>
    </dgm:pt>
    <dgm:pt modelId="{8EA9868A-F45F-49AF-A609-C45F616CB7ED}" type="pres">
      <dgm:prSet presAssocID="{83AB8181-B79A-4585-96E1-137E6A3B6367}" presName="descendantText" presStyleLbl="alignAccFollowNode1" presStyleIdx="2" presStyleCnt="4" custScaleX="109867" custScaleY="118522" custLinFactNeighborX="1582">
        <dgm:presLayoutVars>
          <dgm:bulletEnabled val="1"/>
        </dgm:presLayoutVars>
      </dgm:prSet>
      <dgm:spPr/>
      <dgm:t>
        <a:bodyPr/>
        <a:lstStyle/>
        <a:p>
          <a:endParaRPr lang="de-DE"/>
        </a:p>
      </dgm:t>
    </dgm:pt>
    <dgm:pt modelId="{08C778D6-7A1D-4A57-93FF-0ACE6D6422B2}" type="pres">
      <dgm:prSet presAssocID="{E448AF55-CA4B-4711-9C3E-5CF788CD6ACE}" presName="sp" presStyleCnt="0"/>
      <dgm:spPr/>
    </dgm:pt>
    <dgm:pt modelId="{D9E8B438-3D54-433D-9E7C-4FC86FCD0D33}" type="pres">
      <dgm:prSet presAssocID="{811F55CB-5A5A-4E40-877E-2B4CA34C270C}" presName="linNode" presStyleCnt="0"/>
      <dgm:spPr/>
    </dgm:pt>
    <dgm:pt modelId="{26224254-FE25-43FF-AF7F-8D7F39BC8405}" type="pres">
      <dgm:prSet presAssocID="{811F55CB-5A5A-4E40-877E-2B4CA34C270C}" presName="parentText" presStyleLbl="node1" presStyleIdx="3" presStyleCnt="4" custScaleX="77776" custLinFactNeighborX="-6250">
        <dgm:presLayoutVars>
          <dgm:chMax val="1"/>
          <dgm:bulletEnabled val="1"/>
        </dgm:presLayoutVars>
      </dgm:prSet>
      <dgm:spPr/>
      <dgm:t>
        <a:bodyPr/>
        <a:lstStyle/>
        <a:p>
          <a:endParaRPr lang="de-DE"/>
        </a:p>
      </dgm:t>
    </dgm:pt>
    <dgm:pt modelId="{9C2EB82F-5FCF-4404-B7B6-1855949DCDDC}" type="pres">
      <dgm:prSet presAssocID="{811F55CB-5A5A-4E40-877E-2B4CA34C270C}" presName="descendantText" presStyleLbl="alignAccFollowNode1" presStyleIdx="3" presStyleCnt="4" custScaleX="109867" custScaleY="118522" custLinFactNeighborX="1582">
        <dgm:presLayoutVars>
          <dgm:bulletEnabled val="1"/>
        </dgm:presLayoutVars>
      </dgm:prSet>
      <dgm:spPr/>
      <dgm:t>
        <a:bodyPr/>
        <a:lstStyle/>
        <a:p>
          <a:endParaRPr lang="de-DE"/>
        </a:p>
      </dgm:t>
    </dgm:pt>
  </dgm:ptLst>
  <dgm:cxnLst>
    <dgm:cxn modelId="{94AF971B-6F15-4EDB-9E04-D30B556D888D}" type="presOf" srcId="{83AB8181-B79A-4585-96E1-137E6A3B6367}" destId="{AF86B7D5-9B49-49F3-829A-10DED9EF054E}" srcOrd="0" destOrd="0" presId="urn:microsoft.com/office/officeart/2005/8/layout/vList5"/>
    <dgm:cxn modelId="{1E4A57E8-9744-4DCD-A627-B2EFF39F5789}" srcId="{811F55CB-5A5A-4E40-877E-2B4CA34C270C}" destId="{C36E58D0-B275-4A8D-839F-71169DC0C279}" srcOrd="0" destOrd="0" parTransId="{93A4E756-96E2-4D64-9046-46B680EF175B}" sibTransId="{E6FD679B-CA41-496F-AD0C-ADFFDE5B9A22}"/>
    <dgm:cxn modelId="{FD444664-4BC5-4D0C-942B-BCD1C8BDC820}" srcId="{F1F40269-30FC-4FCB-B63D-70015CE894E4}" destId="{47E3EF8B-71CE-4612-9165-01919B2B3C4F}" srcOrd="1" destOrd="0" parTransId="{1FA49DD1-2DF0-4213-A8C4-97A21B7A541A}" sibTransId="{C169983F-BE54-40F5-84FC-7562E07C3B30}"/>
    <dgm:cxn modelId="{5F8465BB-3688-49E2-AD19-F95B7F4330B3}" srcId="{E3D1F4E1-3AE3-465F-B6F9-97ED41112832}" destId="{83AB8181-B79A-4585-96E1-137E6A3B6367}" srcOrd="2" destOrd="0" parTransId="{8C52D8E6-7A4B-4CF9-AB3F-492AEE610088}" sibTransId="{E448AF55-CA4B-4711-9C3E-5CF788CD6ACE}"/>
    <dgm:cxn modelId="{6C17AC2C-54A2-43D0-963D-3D3F2BBC9B7C}" srcId="{B1DD46E7-E0D9-4234-B262-86C235BDE916}" destId="{6FB96D20-43AB-4CD3-9988-6B27CFFC8420}" srcOrd="0" destOrd="0" parTransId="{B225DD1C-BDDF-4709-9D74-3718E505AA62}" sibTransId="{6AE934D6-4B31-4A88-9EAD-36E7DAF12C12}"/>
    <dgm:cxn modelId="{329E7456-440E-4957-8E2D-B51CB2ACD22F}" srcId="{B1DD46E7-E0D9-4234-B262-86C235BDE916}" destId="{07B4655A-A140-4E3B-93F0-C9040A400C15}" srcOrd="1" destOrd="0" parTransId="{32F33494-BA6C-4550-B148-0A46FCB0A960}" sibTransId="{3B5DD54A-D7C1-4850-A135-FD9E76CD9FBC}"/>
    <dgm:cxn modelId="{0EA4A705-B383-49E7-98A3-7FDA506766E3}" srcId="{F1F40269-30FC-4FCB-B63D-70015CE894E4}" destId="{E35F88D3-0902-4EF4-9071-6B2BA09777A9}" srcOrd="0" destOrd="0" parTransId="{E7324305-8BDF-433E-A0A8-3CF261CF6AE3}" sibTransId="{29892BF0-695D-42E6-A4D8-D76BD6382A87}"/>
    <dgm:cxn modelId="{7FF9139D-FF07-4596-82A0-48122096A99E}" type="presOf" srcId="{36CAAB6B-E9EB-4B1B-9FD9-D3BD34EAA5B8}" destId="{8EA9868A-F45F-49AF-A609-C45F616CB7ED}" srcOrd="0" destOrd="0" presId="urn:microsoft.com/office/officeart/2005/8/layout/vList5"/>
    <dgm:cxn modelId="{C8101582-200D-4634-9A63-F5FEB071F48E}" srcId="{83AB8181-B79A-4585-96E1-137E6A3B6367}" destId="{36CAAB6B-E9EB-4B1B-9FD9-D3BD34EAA5B8}" srcOrd="0" destOrd="0" parTransId="{96521EF7-B5E9-4C00-B1C7-50637781FD41}" sibTransId="{54997737-E0A7-4A6A-8172-E3541E67DA7C}"/>
    <dgm:cxn modelId="{8BB9CC07-747F-476B-B190-CE67BF965FC7}" type="presOf" srcId="{B1DD46E7-E0D9-4234-B262-86C235BDE916}" destId="{AA625375-6BCB-4C55-AAA6-EF2A3CB9508F}" srcOrd="0" destOrd="0" presId="urn:microsoft.com/office/officeart/2005/8/layout/vList5"/>
    <dgm:cxn modelId="{5A65B480-B91C-4088-9072-5A2940978615}" type="presOf" srcId="{3E60B623-36BB-45B4-8959-4AB5D8AA4883}" destId="{05CE71A1-95AD-42EE-AFE6-EE20A75A7E01}" srcOrd="0" destOrd="2" presId="urn:microsoft.com/office/officeart/2005/8/layout/vList5"/>
    <dgm:cxn modelId="{5443DD8B-9709-4B4E-BD46-F619DA5C5586}" type="presOf" srcId="{E3D1F4E1-3AE3-465F-B6F9-97ED41112832}" destId="{43892D20-4B5B-477B-A552-8A8C7C07CFAB}" srcOrd="0" destOrd="0" presId="urn:microsoft.com/office/officeart/2005/8/layout/vList5"/>
    <dgm:cxn modelId="{136B46FA-DBD0-427E-9818-03A8CF59050F}" type="presOf" srcId="{2B048F00-9842-44C1-BFBE-582AC1D44898}" destId="{9C2EB82F-5FCF-4404-B7B6-1855949DCDDC}" srcOrd="0" destOrd="2" presId="urn:microsoft.com/office/officeart/2005/8/layout/vList5"/>
    <dgm:cxn modelId="{8B4E7821-3962-44E6-9F88-31EA4458D53F}" type="presOf" srcId="{07B4655A-A140-4E3B-93F0-C9040A400C15}" destId="{964E4591-F332-42C3-B25A-CD4FC0C9AD90}" srcOrd="0" destOrd="1" presId="urn:microsoft.com/office/officeart/2005/8/layout/vList5"/>
    <dgm:cxn modelId="{D73E0BEE-30C8-40D7-A4B9-B9B09F8E73F6}" srcId="{E3D1F4E1-3AE3-465F-B6F9-97ED41112832}" destId="{F1F40269-30FC-4FCB-B63D-70015CE894E4}" srcOrd="0" destOrd="0" parTransId="{157A1587-C8FD-453F-967D-D8F5B2580A83}" sibTransId="{6F0DDFB2-2C23-4D03-9C76-3B5E5C0ED3E8}"/>
    <dgm:cxn modelId="{96059A89-EBE1-4EDA-B914-D07D66BDE3C5}" srcId="{83AB8181-B79A-4585-96E1-137E6A3B6367}" destId="{EA069BC9-22DE-4E67-92DF-382A42717F32}" srcOrd="1" destOrd="0" parTransId="{7839DDD8-9B46-4963-B129-42180C4F10B6}" sibTransId="{B1F47A6E-A8D3-4C5F-8728-EBE8A0D33FBE}"/>
    <dgm:cxn modelId="{3CDCE3B0-5036-4B2C-B299-2FFA3C804CF4}" type="presOf" srcId="{F1F40269-30FC-4FCB-B63D-70015CE894E4}" destId="{EE0A5FBE-D7F9-4DF4-AEF3-1F4135678AEB}" srcOrd="0" destOrd="0" presId="urn:microsoft.com/office/officeart/2005/8/layout/vList5"/>
    <dgm:cxn modelId="{45A61CA5-C230-4EE9-A390-B2AB9948568C}" srcId="{811F55CB-5A5A-4E40-877E-2B4CA34C270C}" destId="{2B048F00-9842-44C1-BFBE-582AC1D44898}" srcOrd="2" destOrd="0" parTransId="{1F947345-4B3B-4062-8910-F1B206D7D330}" sibTransId="{3FCA7F9E-928E-45CA-BF54-CF4308619EC4}"/>
    <dgm:cxn modelId="{9140F6A4-B9EB-42E6-B7A8-7EAEF2453F6E}" srcId="{811F55CB-5A5A-4E40-877E-2B4CA34C270C}" destId="{6A26199D-7B21-423C-832F-1D6200B27AE9}" srcOrd="1" destOrd="0" parTransId="{CD036ECA-0209-4576-BAE6-2F76D4001395}" sibTransId="{F6258B41-5B1D-4ABF-9CB7-CFA837980AEE}"/>
    <dgm:cxn modelId="{6AD36621-81CD-4D0A-9376-E24786B8C7DF}" type="presOf" srcId="{EA069BC9-22DE-4E67-92DF-382A42717F32}" destId="{8EA9868A-F45F-49AF-A609-C45F616CB7ED}" srcOrd="0" destOrd="1" presId="urn:microsoft.com/office/officeart/2005/8/layout/vList5"/>
    <dgm:cxn modelId="{9AF22136-87EB-4845-A3E7-3C6FC29EFFCC}" srcId="{F1F40269-30FC-4FCB-B63D-70015CE894E4}" destId="{3E60B623-36BB-45B4-8959-4AB5D8AA4883}" srcOrd="2" destOrd="0" parTransId="{B487B1ED-37D5-4898-8779-3090279F2AC3}" sibTransId="{6B4ABBC5-92AF-4387-ABD6-3513C75BC554}"/>
    <dgm:cxn modelId="{716308D6-891A-473E-84E2-10A0F96D9EF7}" type="presOf" srcId="{6A26199D-7B21-423C-832F-1D6200B27AE9}" destId="{9C2EB82F-5FCF-4404-B7B6-1855949DCDDC}" srcOrd="0" destOrd="1" presId="urn:microsoft.com/office/officeart/2005/8/layout/vList5"/>
    <dgm:cxn modelId="{E55B0627-3A5C-49F1-A491-E7F5F7EF00A7}" type="presOf" srcId="{6FB96D20-43AB-4CD3-9988-6B27CFFC8420}" destId="{964E4591-F332-42C3-B25A-CD4FC0C9AD90}" srcOrd="0" destOrd="0" presId="urn:microsoft.com/office/officeart/2005/8/layout/vList5"/>
    <dgm:cxn modelId="{D1012971-9ADF-477F-BF53-ED4C5DCB72B9}" type="presOf" srcId="{811F55CB-5A5A-4E40-877E-2B4CA34C270C}" destId="{26224254-FE25-43FF-AF7F-8D7F39BC8405}" srcOrd="0" destOrd="0" presId="urn:microsoft.com/office/officeart/2005/8/layout/vList5"/>
    <dgm:cxn modelId="{BBB1DECD-F14E-439C-8FE7-E36280C065AD}" type="presOf" srcId="{47E3EF8B-71CE-4612-9165-01919B2B3C4F}" destId="{05CE71A1-95AD-42EE-AFE6-EE20A75A7E01}" srcOrd="0" destOrd="1" presId="urn:microsoft.com/office/officeart/2005/8/layout/vList5"/>
    <dgm:cxn modelId="{F50B04B6-A881-4724-90E4-3D2769E78E03}" srcId="{E3D1F4E1-3AE3-465F-B6F9-97ED41112832}" destId="{B1DD46E7-E0D9-4234-B262-86C235BDE916}" srcOrd="1" destOrd="0" parTransId="{FD697E5B-7D2C-4885-8566-BDC507C154A3}" sibTransId="{21594997-FD48-4BB9-BCED-7DBA676123B7}"/>
    <dgm:cxn modelId="{74FB897A-5149-4E08-A0AC-B28CF3598098}" type="presOf" srcId="{C36E58D0-B275-4A8D-839F-71169DC0C279}" destId="{9C2EB82F-5FCF-4404-B7B6-1855949DCDDC}" srcOrd="0" destOrd="0" presId="urn:microsoft.com/office/officeart/2005/8/layout/vList5"/>
    <dgm:cxn modelId="{D1332712-678B-4236-B1DC-F19720AE802B}" type="presOf" srcId="{E35F88D3-0902-4EF4-9071-6B2BA09777A9}" destId="{05CE71A1-95AD-42EE-AFE6-EE20A75A7E01}" srcOrd="0" destOrd="0" presId="urn:microsoft.com/office/officeart/2005/8/layout/vList5"/>
    <dgm:cxn modelId="{0BB32A75-0045-4749-B491-E33777C6F127}" srcId="{E3D1F4E1-3AE3-465F-B6F9-97ED41112832}" destId="{811F55CB-5A5A-4E40-877E-2B4CA34C270C}" srcOrd="3" destOrd="0" parTransId="{4D0FB0C3-7839-4C43-91AA-C4067A4E6229}" sibTransId="{686E140C-B4CE-4079-9763-12E446008A75}"/>
    <dgm:cxn modelId="{61CA1633-6AF5-4B34-8725-F789A65D2B2D}" type="presParOf" srcId="{43892D20-4B5B-477B-A552-8A8C7C07CFAB}" destId="{148F0137-4722-441B-A25C-731ABD1DADBD}" srcOrd="0" destOrd="0" presId="urn:microsoft.com/office/officeart/2005/8/layout/vList5"/>
    <dgm:cxn modelId="{457608BE-F31C-47EC-86FB-353125D0E214}" type="presParOf" srcId="{148F0137-4722-441B-A25C-731ABD1DADBD}" destId="{EE0A5FBE-D7F9-4DF4-AEF3-1F4135678AEB}" srcOrd="0" destOrd="0" presId="urn:microsoft.com/office/officeart/2005/8/layout/vList5"/>
    <dgm:cxn modelId="{A2865A9E-D586-4058-BBA9-C5DB2A0CB775}" type="presParOf" srcId="{148F0137-4722-441B-A25C-731ABD1DADBD}" destId="{05CE71A1-95AD-42EE-AFE6-EE20A75A7E01}" srcOrd="1" destOrd="0" presId="urn:microsoft.com/office/officeart/2005/8/layout/vList5"/>
    <dgm:cxn modelId="{8A31A411-B82D-478B-B9C8-578F91F00447}" type="presParOf" srcId="{43892D20-4B5B-477B-A552-8A8C7C07CFAB}" destId="{A6BD948D-EE54-43EB-AFD3-7D568AE6F1EE}" srcOrd="1" destOrd="0" presId="urn:microsoft.com/office/officeart/2005/8/layout/vList5"/>
    <dgm:cxn modelId="{D7C72B5D-A504-4DBA-8637-2E4F44514A6F}" type="presParOf" srcId="{43892D20-4B5B-477B-A552-8A8C7C07CFAB}" destId="{89AF8F82-CF5C-4FA8-A406-CCA91C849AD9}" srcOrd="2" destOrd="0" presId="urn:microsoft.com/office/officeart/2005/8/layout/vList5"/>
    <dgm:cxn modelId="{97979CD1-6D58-4AE9-93B5-FD884188D613}" type="presParOf" srcId="{89AF8F82-CF5C-4FA8-A406-CCA91C849AD9}" destId="{AA625375-6BCB-4C55-AAA6-EF2A3CB9508F}" srcOrd="0" destOrd="0" presId="urn:microsoft.com/office/officeart/2005/8/layout/vList5"/>
    <dgm:cxn modelId="{3A0918A6-B57C-4E82-9486-984E67FADEFD}" type="presParOf" srcId="{89AF8F82-CF5C-4FA8-A406-CCA91C849AD9}" destId="{964E4591-F332-42C3-B25A-CD4FC0C9AD90}" srcOrd="1" destOrd="0" presId="urn:microsoft.com/office/officeart/2005/8/layout/vList5"/>
    <dgm:cxn modelId="{0688A2D7-00DE-41E8-B8A5-96FF8B55F8FE}" type="presParOf" srcId="{43892D20-4B5B-477B-A552-8A8C7C07CFAB}" destId="{C3E16073-C532-4AF4-B579-895050F3A6A1}" srcOrd="3" destOrd="0" presId="urn:microsoft.com/office/officeart/2005/8/layout/vList5"/>
    <dgm:cxn modelId="{7D1C751B-A793-4C72-81FE-4073A9906E78}" type="presParOf" srcId="{43892D20-4B5B-477B-A552-8A8C7C07CFAB}" destId="{962638AC-1E2E-4E1C-822C-6CA0DAD7E4D0}" srcOrd="4" destOrd="0" presId="urn:microsoft.com/office/officeart/2005/8/layout/vList5"/>
    <dgm:cxn modelId="{35B8277D-DBC6-4FDB-A857-C4C821CCF081}" type="presParOf" srcId="{962638AC-1E2E-4E1C-822C-6CA0DAD7E4D0}" destId="{AF86B7D5-9B49-49F3-829A-10DED9EF054E}" srcOrd="0" destOrd="0" presId="urn:microsoft.com/office/officeart/2005/8/layout/vList5"/>
    <dgm:cxn modelId="{1C93C653-8DB8-4134-8D94-5A94286429B6}" type="presParOf" srcId="{962638AC-1E2E-4E1C-822C-6CA0DAD7E4D0}" destId="{8EA9868A-F45F-49AF-A609-C45F616CB7ED}" srcOrd="1" destOrd="0" presId="urn:microsoft.com/office/officeart/2005/8/layout/vList5"/>
    <dgm:cxn modelId="{E4FB62FD-1C3C-48F7-9303-9F116556E36C}" type="presParOf" srcId="{43892D20-4B5B-477B-A552-8A8C7C07CFAB}" destId="{08C778D6-7A1D-4A57-93FF-0ACE6D6422B2}" srcOrd="5" destOrd="0" presId="urn:microsoft.com/office/officeart/2005/8/layout/vList5"/>
    <dgm:cxn modelId="{713D75F9-4140-4151-9167-6A104AAD88D0}" type="presParOf" srcId="{43892D20-4B5B-477B-A552-8A8C7C07CFAB}" destId="{D9E8B438-3D54-433D-9E7C-4FC86FCD0D33}" srcOrd="6" destOrd="0" presId="urn:microsoft.com/office/officeart/2005/8/layout/vList5"/>
    <dgm:cxn modelId="{F76CCB5B-046C-4069-B305-62F425B492BD}" type="presParOf" srcId="{D9E8B438-3D54-433D-9E7C-4FC86FCD0D33}" destId="{26224254-FE25-43FF-AF7F-8D7F39BC8405}" srcOrd="0" destOrd="0" presId="urn:microsoft.com/office/officeart/2005/8/layout/vList5"/>
    <dgm:cxn modelId="{BF06B4E5-B33F-46B8-BFEF-2EF787A827A4}" type="presParOf" srcId="{D9E8B438-3D54-433D-9E7C-4FC86FCD0D33}" destId="{9C2EB82F-5FCF-4404-B7B6-1855949DCDDC}"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6BCC96E-D202-48F5-B2F5-892373ACD985}" type="doc">
      <dgm:prSet loTypeId="urn:microsoft.com/office/officeart/2005/8/layout/hierarchy2" loCatId="hierarchy" qsTypeId="urn:microsoft.com/office/officeart/2005/8/quickstyle/simple1" qsCatId="simple" csTypeId="urn:microsoft.com/office/officeart/2005/8/colors/accent1_5" csCatId="accent1" phldr="1"/>
      <dgm:spPr/>
      <dgm:t>
        <a:bodyPr/>
        <a:lstStyle/>
        <a:p>
          <a:endParaRPr lang="de-DE"/>
        </a:p>
      </dgm:t>
    </dgm:pt>
    <dgm:pt modelId="{719EDBB7-00BD-473F-9163-DC4ACC557A8C}">
      <dgm:prSet phldrT="[Text]"/>
      <dgm:spPr/>
      <dgm:t>
        <a:bodyPr/>
        <a:lstStyle/>
        <a:p>
          <a:r>
            <a:rPr lang="en-US" dirty="0" smtClean="0"/>
            <a:t>Options for extending simplified </a:t>
          </a:r>
          <a:r>
            <a:rPr lang="en-US" dirty="0" err="1" smtClean="0"/>
            <a:t>additionality</a:t>
          </a:r>
          <a:r>
            <a:rPr lang="en-US" dirty="0" smtClean="0"/>
            <a:t> </a:t>
          </a:r>
          <a:r>
            <a:rPr lang="en-US" noProof="0" dirty="0" smtClean="0"/>
            <a:t>modalities</a:t>
          </a:r>
          <a:r>
            <a:rPr lang="en-US" dirty="0" smtClean="0"/>
            <a:t> </a:t>
          </a:r>
          <a:endParaRPr lang="en-US" dirty="0"/>
        </a:p>
      </dgm:t>
    </dgm:pt>
    <dgm:pt modelId="{55F5E9FA-C97A-4680-BBA3-900C79814ACE}" type="parTrans" cxnId="{386E1BC2-A954-48D0-9C94-735062990F80}">
      <dgm:prSet/>
      <dgm:spPr/>
      <dgm:t>
        <a:bodyPr/>
        <a:lstStyle/>
        <a:p>
          <a:endParaRPr lang="en-US"/>
        </a:p>
      </dgm:t>
    </dgm:pt>
    <dgm:pt modelId="{8E18C520-0BF2-4595-808A-C080C79CCEA6}" type="sibTrans" cxnId="{386E1BC2-A954-48D0-9C94-735062990F80}">
      <dgm:prSet/>
      <dgm:spPr/>
      <dgm:t>
        <a:bodyPr/>
        <a:lstStyle/>
        <a:p>
          <a:endParaRPr lang="en-US"/>
        </a:p>
      </dgm:t>
    </dgm:pt>
    <dgm:pt modelId="{BCC9C739-2436-40DB-83ED-A10AC8D48AB2}">
      <dgm:prSet phldrT="[Text]"/>
      <dgm:spPr/>
      <dgm:t>
        <a:bodyPr/>
        <a:lstStyle/>
        <a:p>
          <a:r>
            <a:rPr lang="en-US" dirty="0" smtClean="0"/>
            <a:t>1. Apply micro scale </a:t>
          </a:r>
          <a:r>
            <a:rPr lang="en-US" dirty="0" err="1" smtClean="0"/>
            <a:t>additionality</a:t>
          </a:r>
          <a:r>
            <a:rPr lang="en-US" dirty="0" smtClean="0"/>
            <a:t> for small scale a) EE and b) RE projects in LDCs or where market penetration not reached commercial level</a:t>
          </a:r>
          <a:endParaRPr lang="en-US" dirty="0"/>
        </a:p>
      </dgm:t>
    </dgm:pt>
    <dgm:pt modelId="{3FFE6BAA-FC67-472F-BC74-B5B4B2DC09A4}" type="parTrans" cxnId="{5B1FCE60-4E12-4BD5-B936-70AB8A25C827}">
      <dgm:prSet/>
      <dgm:spPr/>
      <dgm:t>
        <a:bodyPr/>
        <a:lstStyle/>
        <a:p>
          <a:endParaRPr lang="en-US"/>
        </a:p>
      </dgm:t>
    </dgm:pt>
    <dgm:pt modelId="{9D04E60A-E23F-419D-9A21-FADC0857BE88}" type="sibTrans" cxnId="{5B1FCE60-4E12-4BD5-B936-70AB8A25C827}">
      <dgm:prSet/>
      <dgm:spPr/>
      <dgm:t>
        <a:bodyPr/>
        <a:lstStyle/>
        <a:p>
          <a:endParaRPr lang="en-US"/>
        </a:p>
      </dgm:t>
    </dgm:pt>
    <dgm:pt modelId="{069DD52F-65A3-4637-8E00-58B01A7BA4F7}">
      <dgm:prSet phldrT="[Text]"/>
      <dgm:spPr>
        <a:solidFill>
          <a:srgbClr val="004538">
            <a:alpha val="69804"/>
          </a:srgbClr>
        </a:solidFill>
      </dgm:spPr>
      <dgm:t>
        <a:bodyPr/>
        <a:lstStyle/>
        <a:p>
          <a:r>
            <a:rPr lang="en-US" dirty="0" smtClean="0"/>
            <a:t>2. Allow DNAs to include a) small/ micro EE and b) off grid RE in automatic </a:t>
          </a:r>
          <a:r>
            <a:rPr lang="en-US" dirty="0" err="1" smtClean="0"/>
            <a:t>additionality</a:t>
          </a:r>
          <a:r>
            <a:rPr lang="en-US" dirty="0" smtClean="0"/>
            <a:t> list (Attachment A, Appendix B SSC guidelines</a:t>
          </a:r>
          <a:endParaRPr lang="en-US" dirty="0"/>
        </a:p>
      </dgm:t>
    </dgm:pt>
    <dgm:pt modelId="{D1227E89-03FB-42CA-B043-52A3EDDA285B}" type="parTrans" cxnId="{230F1961-E458-4231-8647-5A2C9EAA91EC}">
      <dgm:prSet/>
      <dgm:spPr/>
      <dgm:t>
        <a:bodyPr/>
        <a:lstStyle/>
        <a:p>
          <a:endParaRPr lang="en-US"/>
        </a:p>
      </dgm:t>
    </dgm:pt>
    <dgm:pt modelId="{D431F94E-26CD-44C5-B6BF-90612FEFAD59}" type="sibTrans" cxnId="{230F1961-E458-4231-8647-5A2C9EAA91EC}">
      <dgm:prSet/>
      <dgm:spPr/>
      <dgm:t>
        <a:bodyPr/>
        <a:lstStyle/>
        <a:p>
          <a:endParaRPr lang="en-US"/>
        </a:p>
      </dgm:t>
    </dgm:pt>
    <dgm:pt modelId="{56BB0030-134C-49B0-8C2B-2307D027EF55}">
      <dgm:prSet phldrT="[Text]"/>
      <dgm:spPr>
        <a:solidFill>
          <a:srgbClr val="004538">
            <a:alpha val="69804"/>
          </a:srgbClr>
        </a:solidFill>
      </dgm:spPr>
      <dgm:t>
        <a:bodyPr/>
        <a:lstStyle/>
        <a:p>
          <a:r>
            <a:rPr lang="en-US" dirty="0" smtClean="0"/>
            <a:t>3. Consider E- ruling in </a:t>
          </a:r>
          <a:r>
            <a:rPr lang="en-US" dirty="0" err="1" smtClean="0"/>
            <a:t>additionality</a:t>
          </a:r>
          <a:r>
            <a:rPr lang="en-US" dirty="0" smtClean="0"/>
            <a:t> determination for all EE and RE projects located in LDCs</a:t>
          </a:r>
          <a:endParaRPr lang="en-US" dirty="0"/>
        </a:p>
      </dgm:t>
    </dgm:pt>
    <dgm:pt modelId="{D9CBDE98-F1FE-488F-9F2A-83E9E4B6465F}" type="parTrans" cxnId="{6E1E1695-2809-494C-BF97-B309FFAB0AB8}">
      <dgm:prSet/>
      <dgm:spPr/>
      <dgm:t>
        <a:bodyPr/>
        <a:lstStyle/>
        <a:p>
          <a:endParaRPr lang="de-DE"/>
        </a:p>
      </dgm:t>
    </dgm:pt>
    <dgm:pt modelId="{3DEB0E0C-D19A-4894-BE3E-E685EF55B8AE}" type="sibTrans" cxnId="{6E1E1695-2809-494C-BF97-B309FFAB0AB8}">
      <dgm:prSet/>
      <dgm:spPr/>
      <dgm:t>
        <a:bodyPr/>
        <a:lstStyle/>
        <a:p>
          <a:endParaRPr lang="de-DE"/>
        </a:p>
      </dgm:t>
    </dgm:pt>
    <dgm:pt modelId="{3DC1E82E-B378-46B2-B978-656916049771}" type="pres">
      <dgm:prSet presAssocID="{16BCC96E-D202-48F5-B2F5-892373ACD985}" presName="diagram" presStyleCnt="0">
        <dgm:presLayoutVars>
          <dgm:chPref val="1"/>
          <dgm:dir/>
          <dgm:animOne val="branch"/>
          <dgm:animLvl val="lvl"/>
          <dgm:resizeHandles val="exact"/>
        </dgm:presLayoutVars>
      </dgm:prSet>
      <dgm:spPr/>
      <dgm:t>
        <a:bodyPr/>
        <a:lstStyle/>
        <a:p>
          <a:endParaRPr lang="en-US"/>
        </a:p>
      </dgm:t>
    </dgm:pt>
    <dgm:pt modelId="{384D2D39-417E-4D4D-A996-45AEF8305934}" type="pres">
      <dgm:prSet presAssocID="{719EDBB7-00BD-473F-9163-DC4ACC557A8C}" presName="root1" presStyleCnt="0"/>
      <dgm:spPr/>
    </dgm:pt>
    <dgm:pt modelId="{B7021474-7A95-475A-BBAD-AF9E204AD768}" type="pres">
      <dgm:prSet presAssocID="{719EDBB7-00BD-473F-9163-DC4ACC557A8C}" presName="LevelOneTextNode" presStyleLbl="node0" presStyleIdx="0" presStyleCnt="1">
        <dgm:presLayoutVars>
          <dgm:chPref val="3"/>
        </dgm:presLayoutVars>
      </dgm:prSet>
      <dgm:spPr/>
      <dgm:t>
        <a:bodyPr/>
        <a:lstStyle/>
        <a:p>
          <a:endParaRPr lang="de-DE"/>
        </a:p>
      </dgm:t>
    </dgm:pt>
    <dgm:pt modelId="{F2C4FD5F-40D2-46DD-AEB8-D57DEB99D813}" type="pres">
      <dgm:prSet presAssocID="{719EDBB7-00BD-473F-9163-DC4ACC557A8C}" presName="level2hierChild" presStyleCnt="0"/>
      <dgm:spPr/>
    </dgm:pt>
    <dgm:pt modelId="{8A3AEF86-469C-45F4-93C4-674D4F699571}" type="pres">
      <dgm:prSet presAssocID="{3FFE6BAA-FC67-472F-BC74-B5B4B2DC09A4}" presName="conn2-1" presStyleLbl="parChTrans1D2" presStyleIdx="0" presStyleCnt="3"/>
      <dgm:spPr/>
      <dgm:t>
        <a:bodyPr/>
        <a:lstStyle/>
        <a:p>
          <a:endParaRPr lang="en-US"/>
        </a:p>
      </dgm:t>
    </dgm:pt>
    <dgm:pt modelId="{160F862D-5B80-4B41-B3FF-18990BE8C543}" type="pres">
      <dgm:prSet presAssocID="{3FFE6BAA-FC67-472F-BC74-B5B4B2DC09A4}" presName="connTx" presStyleLbl="parChTrans1D2" presStyleIdx="0" presStyleCnt="3"/>
      <dgm:spPr/>
      <dgm:t>
        <a:bodyPr/>
        <a:lstStyle/>
        <a:p>
          <a:endParaRPr lang="en-US"/>
        </a:p>
      </dgm:t>
    </dgm:pt>
    <dgm:pt modelId="{80E3892A-ADA4-4191-8FE3-471B77A9E679}" type="pres">
      <dgm:prSet presAssocID="{BCC9C739-2436-40DB-83ED-A10AC8D48AB2}" presName="root2" presStyleCnt="0"/>
      <dgm:spPr/>
    </dgm:pt>
    <dgm:pt modelId="{6FAC6116-0849-4E3F-9EEB-D347D7179D23}" type="pres">
      <dgm:prSet presAssocID="{BCC9C739-2436-40DB-83ED-A10AC8D48AB2}" presName="LevelTwoTextNode" presStyleLbl="node2" presStyleIdx="0" presStyleCnt="3">
        <dgm:presLayoutVars>
          <dgm:chPref val="3"/>
        </dgm:presLayoutVars>
      </dgm:prSet>
      <dgm:spPr/>
      <dgm:t>
        <a:bodyPr/>
        <a:lstStyle/>
        <a:p>
          <a:endParaRPr lang="de-DE"/>
        </a:p>
      </dgm:t>
    </dgm:pt>
    <dgm:pt modelId="{67D64492-C19B-4A5A-A4D3-04C136002A9B}" type="pres">
      <dgm:prSet presAssocID="{BCC9C739-2436-40DB-83ED-A10AC8D48AB2}" presName="level3hierChild" presStyleCnt="0"/>
      <dgm:spPr/>
    </dgm:pt>
    <dgm:pt modelId="{F5FEC84B-1CBE-450C-9483-348A87642467}" type="pres">
      <dgm:prSet presAssocID="{D1227E89-03FB-42CA-B043-52A3EDDA285B}" presName="conn2-1" presStyleLbl="parChTrans1D2" presStyleIdx="1" presStyleCnt="3"/>
      <dgm:spPr/>
      <dgm:t>
        <a:bodyPr/>
        <a:lstStyle/>
        <a:p>
          <a:endParaRPr lang="en-US"/>
        </a:p>
      </dgm:t>
    </dgm:pt>
    <dgm:pt modelId="{C024007F-24E2-4A61-B804-663D644BA6C4}" type="pres">
      <dgm:prSet presAssocID="{D1227E89-03FB-42CA-B043-52A3EDDA285B}" presName="connTx" presStyleLbl="parChTrans1D2" presStyleIdx="1" presStyleCnt="3"/>
      <dgm:spPr/>
      <dgm:t>
        <a:bodyPr/>
        <a:lstStyle/>
        <a:p>
          <a:endParaRPr lang="en-US"/>
        </a:p>
      </dgm:t>
    </dgm:pt>
    <dgm:pt modelId="{B616E700-51F2-4270-88F7-41CB355CC62D}" type="pres">
      <dgm:prSet presAssocID="{069DD52F-65A3-4637-8E00-58B01A7BA4F7}" presName="root2" presStyleCnt="0"/>
      <dgm:spPr/>
    </dgm:pt>
    <dgm:pt modelId="{D9B3C442-73EA-4771-9FBF-6EEAD84CF6A9}" type="pres">
      <dgm:prSet presAssocID="{069DD52F-65A3-4637-8E00-58B01A7BA4F7}" presName="LevelTwoTextNode" presStyleLbl="node2" presStyleIdx="1" presStyleCnt="3">
        <dgm:presLayoutVars>
          <dgm:chPref val="3"/>
        </dgm:presLayoutVars>
      </dgm:prSet>
      <dgm:spPr/>
      <dgm:t>
        <a:bodyPr/>
        <a:lstStyle/>
        <a:p>
          <a:endParaRPr lang="de-DE"/>
        </a:p>
      </dgm:t>
    </dgm:pt>
    <dgm:pt modelId="{BE43CAFE-C94D-4C84-81E7-8A650A869715}" type="pres">
      <dgm:prSet presAssocID="{069DD52F-65A3-4637-8E00-58B01A7BA4F7}" presName="level3hierChild" presStyleCnt="0"/>
      <dgm:spPr/>
    </dgm:pt>
    <dgm:pt modelId="{437001F9-6FE5-46B1-B293-AFBD892463A6}" type="pres">
      <dgm:prSet presAssocID="{D9CBDE98-F1FE-488F-9F2A-83E9E4B6465F}" presName="conn2-1" presStyleLbl="parChTrans1D2" presStyleIdx="2" presStyleCnt="3"/>
      <dgm:spPr/>
      <dgm:t>
        <a:bodyPr/>
        <a:lstStyle/>
        <a:p>
          <a:endParaRPr lang="de-DE"/>
        </a:p>
      </dgm:t>
    </dgm:pt>
    <dgm:pt modelId="{4D06DA96-E7FC-4B19-B874-02B94D2610DC}" type="pres">
      <dgm:prSet presAssocID="{D9CBDE98-F1FE-488F-9F2A-83E9E4B6465F}" presName="connTx" presStyleLbl="parChTrans1D2" presStyleIdx="2" presStyleCnt="3"/>
      <dgm:spPr/>
      <dgm:t>
        <a:bodyPr/>
        <a:lstStyle/>
        <a:p>
          <a:endParaRPr lang="de-DE"/>
        </a:p>
      </dgm:t>
    </dgm:pt>
    <dgm:pt modelId="{FC9E5911-71B5-4E52-A3AE-04FEE63D6500}" type="pres">
      <dgm:prSet presAssocID="{56BB0030-134C-49B0-8C2B-2307D027EF55}" presName="root2" presStyleCnt="0"/>
      <dgm:spPr/>
    </dgm:pt>
    <dgm:pt modelId="{14BF59D4-87E1-449A-81FC-CB4BEA59214D}" type="pres">
      <dgm:prSet presAssocID="{56BB0030-134C-49B0-8C2B-2307D027EF55}" presName="LevelTwoTextNode" presStyleLbl="node2" presStyleIdx="2" presStyleCnt="3">
        <dgm:presLayoutVars>
          <dgm:chPref val="3"/>
        </dgm:presLayoutVars>
      </dgm:prSet>
      <dgm:spPr/>
      <dgm:t>
        <a:bodyPr/>
        <a:lstStyle/>
        <a:p>
          <a:endParaRPr lang="de-DE"/>
        </a:p>
      </dgm:t>
    </dgm:pt>
    <dgm:pt modelId="{1BC30027-D2FE-4D27-8F8A-8601048EDB0B}" type="pres">
      <dgm:prSet presAssocID="{56BB0030-134C-49B0-8C2B-2307D027EF55}" presName="level3hierChild" presStyleCnt="0"/>
      <dgm:spPr/>
    </dgm:pt>
  </dgm:ptLst>
  <dgm:cxnLst>
    <dgm:cxn modelId="{F92B051F-6B11-4BA2-B6C0-4825F2206F95}" type="presOf" srcId="{3FFE6BAA-FC67-472F-BC74-B5B4B2DC09A4}" destId="{160F862D-5B80-4B41-B3FF-18990BE8C543}" srcOrd="1" destOrd="0" presId="urn:microsoft.com/office/officeart/2005/8/layout/hierarchy2"/>
    <dgm:cxn modelId="{6E1E1695-2809-494C-BF97-B309FFAB0AB8}" srcId="{719EDBB7-00BD-473F-9163-DC4ACC557A8C}" destId="{56BB0030-134C-49B0-8C2B-2307D027EF55}" srcOrd="2" destOrd="0" parTransId="{D9CBDE98-F1FE-488F-9F2A-83E9E4B6465F}" sibTransId="{3DEB0E0C-D19A-4894-BE3E-E685EF55B8AE}"/>
    <dgm:cxn modelId="{4BCB8937-53F1-450E-9B4D-4B939C3F06F3}" type="presOf" srcId="{069DD52F-65A3-4637-8E00-58B01A7BA4F7}" destId="{D9B3C442-73EA-4771-9FBF-6EEAD84CF6A9}" srcOrd="0" destOrd="0" presId="urn:microsoft.com/office/officeart/2005/8/layout/hierarchy2"/>
    <dgm:cxn modelId="{816873D3-1981-411E-A1B3-3ACE909DE19A}" type="presOf" srcId="{D9CBDE98-F1FE-488F-9F2A-83E9E4B6465F}" destId="{4D06DA96-E7FC-4B19-B874-02B94D2610DC}" srcOrd="1" destOrd="0" presId="urn:microsoft.com/office/officeart/2005/8/layout/hierarchy2"/>
    <dgm:cxn modelId="{E790B668-A45D-4850-8094-B46741616C6B}" type="presOf" srcId="{56BB0030-134C-49B0-8C2B-2307D027EF55}" destId="{14BF59D4-87E1-449A-81FC-CB4BEA59214D}" srcOrd="0" destOrd="0" presId="urn:microsoft.com/office/officeart/2005/8/layout/hierarchy2"/>
    <dgm:cxn modelId="{FA04D102-8008-4284-817D-33E9185A16D2}" type="presOf" srcId="{D9CBDE98-F1FE-488F-9F2A-83E9E4B6465F}" destId="{437001F9-6FE5-46B1-B293-AFBD892463A6}" srcOrd="0" destOrd="0" presId="urn:microsoft.com/office/officeart/2005/8/layout/hierarchy2"/>
    <dgm:cxn modelId="{24622066-ADED-4E49-830A-39B7C3DA37A4}" type="presOf" srcId="{D1227E89-03FB-42CA-B043-52A3EDDA285B}" destId="{F5FEC84B-1CBE-450C-9483-348A87642467}" srcOrd="0" destOrd="0" presId="urn:microsoft.com/office/officeart/2005/8/layout/hierarchy2"/>
    <dgm:cxn modelId="{386E1BC2-A954-48D0-9C94-735062990F80}" srcId="{16BCC96E-D202-48F5-B2F5-892373ACD985}" destId="{719EDBB7-00BD-473F-9163-DC4ACC557A8C}" srcOrd="0" destOrd="0" parTransId="{55F5E9FA-C97A-4680-BBA3-900C79814ACE}" sibTransId="{8E18C520-0BF2-4595-808A-C080C79CCEA6}"/>
    <dgm:cxn modelId="{3521425C-F701-48C2-956A-CEB15BAC5E1A}" type="presOf" srcId="{3FFE6BAA-FC67-472F-BC74-B5B4B2DC09A4}" destId="{8A3AEF86-469C-45F4-93C4-674D4F699571}" srcOrd="0" destOrd="0" presId="urn:microsoft.com/office/officeart/2005/8/layout/hierarchy2"/>
    <dgm:cxn modelId="{5B1FCE60-4E12-4BD5-B936-70AB8A25C827}" srcId="{719EDBB7-00BD-473F-9163-DC4ACC557A8C}" destId="{BCC9C739-2436-40DB-83ED-A10AC8D48AB2}" srcOrd="0" destOrd="0" parTransId="{3FFE6BAA-FC67-472F-BC74-B5B4B2DC09A4}" sibTransId="{9D04E60A-E23F-419D-9A21-FADC0857BE88}"/>
    <dgm:cxn modelId="{230F1961-E458-4231-8647-5A2C9EAA91EC}" srcId="{719EDBB7-00BD-473F-9163-DC4ACC557A8C}" destId="{069DD52F-65A3-4637-8E00-58B01A7BA4F7}" srcOrd="1" destOrd="0" parTransId="{D1227E89-03FB-42CA-B043-52A3EDDA285B}" sibTransId="{D431F94E-26CD-44C5-B6BF-90612FEFAD59}"/>
    <dgm:cxn modelId="{650E6635-4FC3-49A3-B077-B967B4027CDE}" type="presOf" srcId="{16BCC96E-D202-48F5-B2F5-892373ACD985}" destId="{3DC1E82E-B378-46B2-B978-656916049771}" srcOrd="0" destOrd="0" presId="urn:microsoft.com/office/officeart/2005/8/layout/hierarchy2"/>
    <dgm:cxn modelId="{0F635EBB-4856-4C14-864F-1D57D8C28966}" type="presOf" srcId="{719EDBB7-00BD-473F-9163-DC4ACC557A8C}" destId="{B7021474-7A95-475A-BBAD-AF9E204AD768}" srcOrd="0" destOrd="0" presId="urn:microsoft.com/office/officeart/2005/8/layout/hierarchy2"/>
    <dgm:cxn modelId="{7B491F5A-5AF9-455B-85CF-B5C62732C134}" type="presOf" srcId="{D1227E89-03FB-42CA-B043-52A3EDDA285B}" destId="{C024007F-24E2-4A61-B804-663D644BA6C4}" srcOrd="1" destOrd="0" presId="urn:microsoft.com/office/officeart/2005/8/layout/hierarchy2"/>
    <dgm:cxn modelId="{AD173AA6-A708-49C9-B47C-CE96283A854C}" type="presOf" srcId="{BCC9C739-2436-40DB-83ED-A10AC8D48AB2}" destId="{6FAC6116-0849-4E3F-9EEB-D347D7179D23}" srcOrd="0" destOrd="0" presId="urn:microsoft.com/office/officeart/2005/8/layout/hierarchy2"/>
    <dgm:cxn modelId="{2C715220-0743-4C54-ADEF-056FCA05D078}" type="presParOf" srcId="{3DC1E82E-B378-46B2-B978-656916049771}" destId="{384D2D39-417E-4D4D-A996-45AEF8305934}" srcOrd="0" destOrd="0" presId="urn:microsoft.com/office/officeart/2005/8/layout/hierarchy2"/>
    <dgm:cxn modelId="{BD2C5A84-0A8A-4A82-98A6-89B010B269BB}" type="presParOf" srcId="{384D2D39-417E-4D4D-A996-45AEF8305934}" destId="{B7021474-7A95-475A-BBAD-AF9E204AD768}" srcOrd="0" destOrd="0" presId="urn:microsoft.com/office/officeart/2005/8/layout/hierarchy2"/>
    <dgm:cxn modelId="{0A0D40B2-976B-452B-B0E3-E2F423D9D8F7}" type="presParOf" srcId="{384D2D39-417E-4D4D-A996-45AEF8305934}" destId="{F2C4FD5F-40D2-46DD-AEB8-D57DEB99D813}" srcOrd="1" destOrd="0" presId="urn:microsoft.com/office/officeart/2005/8/layout/hierarchy2"/>
    <dgm:cxn modelId="{CD7738A1-004D-401E-B9CB-4BD47ECF1AD7}" type="presParOf" srcId="{F2C4FD5F-40D2-46DD-AEB8-D57DEB99D813}" destId="{8A3AEF86-469C-45F4-93C4-674D4F699571}" srcOrd="0" destOrd="0" presId="urn:microsoft.com/office/officeart/2005/8/layout/hierarchy2"/>
    <dgm:cxn modelId="{9FC989DC-2335-4159-9498-FC2EC7B22987}" type="presParOf" srcId="{8A3AEF86-469C-45F4-93C4-674D4F699571}" destId="{160F862D-5B80-4B41-B3FF-18990BE8C543}" srcOrd="0" destOrd="0" presId="urn:microsoft.com/office/officeart/2005/8/layout/hierarchy2"/>
    <dgm:cxn modelId="{6CD13AF9-5D74-4AB2-B4A3-1413184B0E54}" type="presParOf" srcId="{F2C4FD5F-40D2-46DD-AEB8-D57DEB99D813}" destId="{80E3892A-ADA4-4191-8FE3-471B77A9E679}" srcOrd="1" destOrd="0" presId="urn:microsoft.com/office/officeart/2005/8/layout/hierarchy2"/>
    <dgm:cxn modelId="{A5E39D9E-7D79-4413-92ED-9228787AED95}" type="presParOf" srcId="{80E3892A-ADA4-4191-8FE3-471B77A9E679}" destId="{6FAC6116-0849-4E3F-9EEB-D347D7179D23}" srcOrd="0" destOrd="0" presId="urn:microsoft.com/office/officeart/2005/8/layout/hierarchy2"/>
    <dgm:cxn modelId="{DB9FC2D7-1658-4B91-AD3E-B330072A3BD9}" type="presParOf" srcId="{80E3892A-ADA4-4191-8FE3-471B77A9E679}" destId="{67D64492-C19B-4A5A-A4D3-04C136002A9B}" srcOrd="1" destOrd="0" presId="urn:microsoft.com/office/officeart/2005/8/layout/hierarchy2"/>
    <dgm:cxn modelId="{DF71894B-41F5-4848-9A2E-F2548B2AC34C}" type="presParOf" srcId="{F2C4FD5F-40D2-46DD-AEB8-D57DEB99D813}" destId="{F5FEC84B-1CBE-450C-9483-348A87642467}" srcOrd="2" destOrd="0" presId="urn:microsoft.com/office/officeart/2005/8/layout/hierarchy2"/>
    <dgm:cxn modelId="{503123E0-C077-43EE-BD3A-56140790F867}" type="presParOf" srcId="{F5FEC84B-1CBE-450C-9483-348A87642467}" destId="{C024007F-24E2-4A61-B804-663D644BA6C4}" srcOrd="0" destOrd="0" presId="urn:microsoft.com/office/officeart/2005/8/layout/hierarchy2"/>
    <dgm:cxn modelId="{75D1BDE8-E175-4DF9-8439-FE68DE34CF1A}" type="presParOf" srcId="{F2C4FD5F-40D2-46DD-AEB8-D57DEB99D813}" destId="{B616E700-51F2-4270-88F7-41CB355CC62D}" srcOrd="3" destOrd="0" presId="urn:microsoft.com/office/officeart/2005/8/layout/hierarchy2"/>
    <dgm:cxn modelId="{6D873B46-57F9-414D-A6B1-7BED0A524E08}" type="presParOf" srcId="{B616E700-51F2-4270-88F7-41CB355CC62D}" destId="{D9B3C442-73EA-4771-9FBF-6EEAD84CF6A9}" srcOrd="0" destOrd="0" presId="urn:microsoft.com/office/officeart/2005/8/layout/hierarchy2"/>
    <dgm:cxn modelId="{82D8F9BF-8CDD-4F48-8F71-53BEA64075CF}" type="presParOf" srcId="{B616E700-51F2-4270-88F7-41CB355CC62D}" destId="{BE43CAFE-C94D-4C84-81E7-8A650A869715}" srcOrd="1" destOrd="0" presId="urn:microsoft.com/office/officeart/2005/8/layout/hierarchy2"/>
    <dgm:cxn modelId="{EB94B7AE-5892-43CC-BDDB-09FAAF7A6F44}" type="presParOf" srcId="{F2C4FD5F-40D2-46DD-AEB8-D57DEB99D813}" destId="{437001F9-6FE5-46B1-B293-AFBD892463A6}" srcOrd="4" destOrd="0" presId="urn:microsoft.com/office/officeart/2005/8/layout/hierarchy2"/>
    <dgm:cxn modelId="{EA0560E1-3599-4DA8-B864-4ADA08BF5ADE}" type="presParOf" srcId="{437001F9-6FE5-46B1-B293-AFBD892463A6}" destId="{4D06DA96-E7FC-4B19-B874-02B94D2610DC}" srcOrd="0" destOrd="0" presId="urn:microsoft.com/office/officeart/2005/8/layout/hierarchy2"/>
    <dgm:cxn modelId="{EDDBCD59-57B5-43BB-83D1-A8FEE4666162}" type="presParOf" srcId="{F2C4FD5F-40D2-46DD-AEB8-D57DEB99D813}" destId="{FC9E5911-71B5-4E52-A3AE-04FEE63D6500}" srcOrd="5" destOrd="0" presId="urn:microsoft.com/office/officeart/2005/8/layout/hierarchy2"/>
    <dgm:cxn modelId="{66D3CA03-9633-40E7-83A7-CDFCC50C7E76}" type="presParOf" srcId="{FC9E5911-71B5-4E52-A3AE-04FEE63D6500}" destId="{14BF59D4-87E1-449A-81FC-CB4BEA59214D}" srcOrd="0" destOrd="0" presId="urn:microsoft.com/office/officeart/2005/8/layout/hierarchy2"/>
    <dgm:cxn modelId="{FBF93E43-356C-44E0-961F-9AE1DFC4CB5B}" type="presParOf" srcId="{FC9E5911-71B5-4E52-A3AE-04FEE63D6500}" destId="{1BC30027-D2FE-4D27-8F8A-8601048EDB0B}" srcOrd="1" destOrd="0" presId="urn:microsoft.com/office/officeart/2005/8/layout/hierarchy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7021474-7A95-475A-BBAD-AF9E204AD768}">
      <dsp:nvSpPr>
        <dsp:cNvPr id="0" name=""/>
        <dsp:cNvSpPr/>
      </dsp:nvSpPr>
      <dsp:spPr>
        <a:xfrm>
          <a:off x="235180" y="1971282"/>
          <a:ext cx="3423516" cy="1711758"/>
        </a:xfrm>
        <a:prstGeom prst="roundRect">
          <a:avLst>
            <a:gd name="adj" fmla="val 10000"/>
          </a:avLst>
        </a:prstGeom>
        <a:solidFill>
          <a:schemeClr val="accent1">
            <a:alpha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smtClean="0"/>
            <a:t>Options for extending simplified additionality </a:t>
          </a:r>
          <a:r>
            <a:rPr lang="en-US" sz="2000" kern="1200" noProof="0" smtClean="0"/>
            <a:t>modalities</a:t>
          </a:r>
          <a:r>
            <a:rPr lang="en-US" sz="2000" kern="1200" smtClean="0"/>
            <a:t> </a:t>
          </a:r>
          <a:endParaRPr lang="en-US" sz="2000" kern="1200" dirty="0"/>
        </a:p>
      </dsp:txBody>
      <dsp:txXfrm>
        <a:off x="235180" y="1971282"/>
        <a:ext cx="3423516" cy="1711758"/>
      </dsp:txXfrm>
    </dsp:sp>
    <dsp:sp modelId="{8A3AEF86-469C-45F4-93C4-674D4F699571}">
      <dsp:nvSpPr>
        <dsp:cNvPr id="0" name=""/>
        <dsp:cNvSpPr/>
      </dsp:nvSpPr>
      <dsp:spPr>
        <a:xfrm rot="18289469">
          <a:off x="3144405" y="1815654"/>
          <a:ext cx="2397989" cy="54492"/>
        </a:xfrm>
        <a:custGeom>
          <a:avLst/>
          <a:gdLst/>
          <a:ahLst/>
          <a:cxnLst/>
          <a:rect l="0" t="0" r="0" b="0"/>
          <a:pathLst>
            <a:path>
              <a:moveTo>
                <a:pt x="0" y="27246"/>
              </a:moveTo>
              <a:lnTo>
                <a:pt x="2397989" y="27246"/>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n-US" sz="900" kern="1200"/>
        </a:p>
      </dsp:txBody>
      <dsp:txXfrm rot="18289469">
        <a:off x="4283450" y="1782951"/>
        <a:ext cx="119899" cy="119899"/>
      </dsp:txXfrm>
    </dsp:sp>
    <dsp:sp modelId="{6FAC6116-0849-4E3F-9EEB-D347D7179D23}">
      <dsp:nvSpPr>
        <dsp:cNvPr id="0" name=""/>
        <dsp:cNvSpPr/>
      </dsp:nvSpPr>
      <dsp:spPr>
        <a:xfrm>
          <a:off x="5028103" y="2760"/>
          <a:ext cx="3423516" cy="1711758"/>
        </a:xfrm>
        <a:prstGeom prst="roundRect">
          <a:avLst>
            <a:gd name="adj" fmla="val 10000"/>
          </a:avLst>
        </a:prstGeom>
        <a:solidFill>
          <a:schemeClr val="accent1">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1. Apply micro scale </a:t>
          </a:r>
          <a:r>
            <a:rPr lang="en-US" sz="2000" kern="1200" dirty="0" err="1" smtClean="0"/>
            <a:t>additionality</a:t>
          </a:r>
          <a:r>
            <a:rPr lang="en-US" sz="2000" kern="1200" dirty="0" smtClean="0"/>
            <a:t> for small scale a) EE and b) RE projects in LDCs or where market penetration not reached commercial level</a:t>
          </a:r>
          <a:endParaRPr lang="en-US" sz="2000" kern="1200" dirty="0"/>
        </a:p>
      </dsp:txBody>
      <dsp:txXfrm>
        <a:off x="5028103" y="2760"/>
        <a:ext cx="3423516" cy="1711758"/>
      </dsp:txXfrm>
    </dsp:sp>
    <dsp:sp modelId="{F5FEC84B-1CBE-450C-9483-348A87642467}">
      <dsp:nvSpPr>
        <dsp:cNvPr id="0" name=""/>
        <dsp:cNvSpPr/>
      </dsp:nvSpPr>
      <dsp:spPr>
        <a:xfrm>
          <a:off x="3658696" y="2799915"/>
          <a:ext cx="1369406" cy="54492"/>
        </a:xfrm>
        <a:custGeom>
          <a:avLst/>
          <a:gdLst/>
          <a:ahLst/>
          <a:cxnLst/>
          <a:rect l="0" t="0" r="0" b="0"/>
          <a:pathLst>
            <a:path>
              <a:moveTo>
                <a:pt x="0" y="27246"/>
              </a:moveTo>
              <a:lnTo>
                <a:pt x="1369406" y="27246"/>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309164" y="2792926"/>
        <a:ext cx="68470" cy="68470"/>
      </dsp:txXfrm>
    </dsp:sp>
    <dsp:sp modelId="{D9B3C442-73EA-4771-9FBF-6EEAD84CF6A9}">
      <dsp:nvSpPr>
        <dsp:cNvPr id="0" name=""/>
        <dsp:cNvSpPr/>
      </dsp:nvSpPr>
      <dsp:spPr>
        <a:xfrm>
          <a:off x="5028103" y="1971282"/>
          <a:ext cx="3423516" cy="1711758"/>
        </a:xfrm>
        <a:prstGeom prst="roundRect">
          <a:avLst>
            <a:gd name="adj" fmla="val 10000"/>
          </a:avLst>
        </a:prstGeom>
        <a:solidFill>
          <a:srgbClr val="004538">
            <a:alpha val="69804"/>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2. Allow DNAs to include a) small/ micro EE and b) off grid RE in automatic </a:t>
          </a:r>
          <a:r>
            <a:rPr lang="en-US" sz="2000" kern="1200" dirty="0" err="1" smtClean="0"/>
            <a:t>additionality</a:t>
          </a:r>
          <a:r>
            <a:rPr lang="en-US" sz="2000" kern="1200" dirty="0" smtClean="0"/>
            <a:t> list (Attachment A, Appendix B SSC guidelines</a:t>
          </a:r>
          <a:endParaRPr lang="en-US" sz="2000" kern="1200" dirty="0"/>
        </a:p>
      </dsp:txBody>
      <dsp:txXfrm>
        <a:off x="5028103" y="1971282"/>
        <a:ext cx="3423516" cy="1711758"/>
      </dsp:txXfrm>
    </dsp:sp>
    <dsp:sp modelId="{437001F9-6FE5-46B1-B293-AFBD892463A6}">
      <dsp:nvSpPr>
        <dsp:cNvPr id="0" name=""/>
        <dsp:cNvSpPr/>
      </dsp:nvSpPr>
      <dsp:spPr>
        <a:xfrm rot="3310531">
          <a:off x="3144405" y="3784176"/>
          <a:ext cx="2397989" cy="54492"/>
        </a:xfrm>
        <a:custGeom>
          <a:avLst/>
          <a:gdLst/>
          <a:ahLst/>
          <a:cxnLst/>
          <a:rect l="0" t="0" r="0" b="0"/>
          <a:pathLst>
            <a:path>
              <a:moveTo>
                <a:pt x="0" y="27246"/>
              </a:moveTo>
              <a:lnTo>
                <a:pt x="2397989" y="27246"/>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de-DE" sz="900" kern="1200"/>
        </a:p>
      </dsp:txBody>
      <dsp:txXfrm rot="3310531">
        <a:off x="4283450" y="3751473"/>
        <a:ext cx="119899" cy="119899"/>
      </dsp:txXfrm>
    </dsp:sp>
    <dsp:sp modelId="{14BF59D4-87E1-449A-81FC-CB4BEA59214D}">
      <dsp:nvSpPr>
        <dsp:cNvPr id="0" name=""/>
        <dsp:cNvSpPr/>
      </dsp:nvSpPr>
      <dsp:spPr>
        <a:xfrm>
          <a:off x="5028103" y="3939804"/>
          <a:ext cx="3423516" cy="1711758"/>
        </a:xfrm>
        <a:prstGeom prst="roundRect">
          <a:avLst>
            <a:gd name="adj" fmla="val 10000"/>
          </a:avLst>
        </a:prstGeom>
        <a:solidFill>
          <a:srgbClr val="004538">
            <a:alpha val="69804"/>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3. Consider E- ruling in </a:t>
          </a:r>
          <a:r>
            <a:rPr lang="en-US" sz="2000" kern="1200" dirty="0" err="1" smtClean="0"/>
            <a:t>additionality</a:t>
          </a:r>
          <a:r>
            <a:rPr lang="en-US" sz="2000" kern="1200" dirty="0" smtClean="0"/>
            <a:t> determination for all EE and RE projects located in LDCs</a:t>
          </a:r>
          <a:endParaRPr lang="en-US" sz="2000" kern="1200" dirty="0"/>
        </a:p>
      </dsp:txBody>
      <dsp:txXfrm>
        <a:off x="5028103" y="3939804"/>
        <a:ext cx="3423516" cy="171175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5CE71A1-95AD-42EE-AFE6-EE20A75A7E01}">
      <dsp:nvSpPr>
        <dsp:cNvPr id="0" name=""/>
        <dsp:cNvSpPr/>
      </dsp:nvSpPr>
      <dsp:spPr>
        <a:xfrm rot="5400000">
          <a:off x="5356098" y="-2573599"/>
          <a:ext cx="1332254" cy="655811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US" sz="1600" kern="1200" noProof="0" dirty="0" smtClean="0"/>
            <a:t>Market penetration </a:t>
          </a:r>
          <a:r>
            <a:rPr lang="en-US" sz="1600" kern="1200" noProof="0" dirty="0" smtClean="0">
              <a:solidFill>
                <a:schemeClr val="tx1"/>
              </a:solidFill>
            </a:rPr>
            <a:t>(technology or EE service) is less than x%  &amp; market penetration is evaluated every 3-5 years or</a:t>
          </a:r>
          <a:endParaRPr lang="en-US" sz="1600" kern="1200" noProof="0" dirty="0">
            <a:solidFill>
              <a:schemeClr val="tx1"/>
            </a:solidFill>
          </a:endParaRPr>
        </a:p>
        <a:p>
          <a:pPr marL="171450" lvl="1" indent="-171450" algn="l" defTabSz="711200">
            <a:lnSpc>
              <a:spcPct val="90000"/>
            </a:lnSpc>
            <a:spcBef>
              <a:spcPct val="0"/>
            </a:spcBef>
            <a:spcAft>
              <a:spcPct val="15000"/>
            </a:spcAft>
            <a:buChar char="••"/>
          </a:pPr>
          <a:r>
            <a:rPr lang="en-US" sz="1600" kern="1200" noProof="0" dirty="0" smtClean="0">
              <a:solidFill>
                <a:schemeClr val="tx1"/>
              </a:solidFill>
            </a:rPr>
            <a:t>Exceeds BAT energy efficiency level of best technology in country – update technology benchmark 3-5 years. </a:t>
          </a:r>
          <a:endParaRPr lang="en-US" sz="1600" kern="1200" noProof="0" dirty="0">
            <a:solidFill>
              <a:schemeClr val="tx1"/>
            </a:solidFill>
          </a:endParaRPr>
        </a:p>
        <a:p>
          <a:pPr marL="171450" lvl="1" indent="-171450" algn="l" defTabSz="711200">
            <a:lnSpc>
              <a:spcPct val="90000"/>
            </a:lnSpc>
            <a:spcBef>
              <a:spcPct val="0"/>
            </a:spcBef>
            <a:spcAft>
              <a:spcPct val="15000"/>
            </a:spcAft>
            <a:buChar char="••"/>
          </a:pPr>
          <a:r>
            <a:rPr lang="en-US" sz="1600" kern="1200" noProof="0" dirty="0" smtClean="0">
              <a:solidFill>
                <a:schemeClr val="tx1"/>
              </a:solidFill>
            </a:rPr>
            <a:t>End users are households/communities/SMEs</a:t>
          </a:r>
          <a:endParaRPr lang="en-US" sz="1600" kern="1200" noProof="0" dirty="0">
            <a:solidFill>
              <a:schemeClr val="tx1"/>
            </a:solidFill>
          </a:endParaRPr>
        </a:p>
      </dsp:txBody>
      <dsp:txXfrm rot="5400000">
        <a:off x="5356098" y="-2573599"/>
        <a:ext cx="1332254" cy="6558112"/>
      </dsp:txXfrm>
    </dsp:sp>
    <dsp:sp modelId="{EE0A5FBE-D7F9-4DF4-AEF3-1F4135678AEB}">
      <dsp:nvSpPr>
        <dsp:cNvPr id="0" name=""/>
        <dsp:cNvSpPr/>
      </dsp:nvSpPr>
      <dsp:spPr>
        <a:xfrm>
          <a:off x="0" y="2921"/>
          <a:ext cx="2611438" cy="14050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noProof="0" dirty="0" smtClean="0"/>
            <a:t>Option 1a</a:t>
          </a:r>
        </a:p>
        <a:p>
          <a:pPr lvl="0" algn="ctr" defTabSz="800100">
            <a:lnSpc>
              <a:spcPct val="90000"/>
            </a:lnSpc>
            <a:spcBef>
              <a:spcPct val="0"/>
            </a:spcBef>
            <a:spcAft>
              <a:spcPct val="35000"/>
            </a:spcAft>
          </a:pPr>
          <a:r>
            <a:rPr lang="en-US" sz="1800" kern="1200" noProof="0" dirty="0" smtClean="0"/>
            <a:t>Expand simplified rules to SSC threshold for EE projects if: </a:t>
          </a:r>
          <a:endParaRPr lang="en-US" sz="1800" kern="1200" noProof="0" dirty="0"/>
        </a:p>
      </dsp:txBody>
      <dsp:txXfrm>
        <a:off x="0" y="2921"/>
        <a:ext cx="2611438" cy="1405070"/>
      </dsp:txXfrm>
    </dsp:sp>
    <dsp:sp modelId="{964E4591-F332-42C3-B25A-CD4FC0C9AD90}">
      <dsp:nvSpPr>
        <dsp:cNvPr id="0" name=""/>
        <dsp:cNvSpPr/>
      </dsp:nvSpPr>
      <dsp:spPr>
        <a:xfrm rot="5400000">
          <a:off x="5356098" y="-1098275"/>
          <a:ext cx="1332254" cy="655811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US" sz="1600" kern="1200" noProof="0" dirty="0" smtClean="0"/>
            <a:t>RE project is new </a:t>
          </a:r>
          <a:r>
            <a:rPr lang="en-US" sz="1600" kern="1200" noProof="0" dirty="0" smtClean="0">
              <a:solidFill>
                <a:schemeClr val="tx1"/>
              </a:solidFill>
            </a:rPr>
            <a:t>project or</a:t>
          </a:r>
          <a:endParaRPr lang="en-US" sz="1600" kern="1200" noProof="0" dirty="0">
            <a:solidFill>
              <a:schemeClr val="tx1"/>
            </a:solidFill>
          </a:endParaRPr>
        </a:p>
        <a:p>
          <a:pPr marL="171450" lvl="1" indent="-171450" algn="l" defTabSz="711200">
            <a:lnSpc>
              <a:spcPct val="90000"/>
            </a:lnSpc>
            <a:spcBef>
              <a:spcPct val="0"/>
            </a:spcBef>
            <a:spcAft>
              <a:spcPct val="15000"/>
            </a:spcAft>
            <a:buChar char="••"/>
          </a:pPr>
          <a:r>
            <a:rPr lang="en-US" sz="1600" kern="1200" noProof="0" dirty="0" smtClean="0">
              <a:solidFill>
                <a:schemeClr val="tx1"/>
              </a:solidFill>
            </a:rPr>
            <a:t>New project in rural areas and rural electrification rate &lt;y%</a:t>
          </a:r>
          <a:endParaRPr lang="en-US" sz="1600" kern="1200" noProof="0" dirty="0">
            <a:solidFill>
              <a:schemeClr val="tx1"/>
            </a:solidFill>
          </a:endParaRPr>
        </a:p>
      </dsp:txBody>
      <dsp:txXfrm rot="5400000">
        <a:off x="5356098" y="-1098275"/>
        <a:ext cx="1332254" cy="6558112"/>
      </dsp:txXfrm>
    </dsp:sp>
    <dsp:sp modelId="{AA625375-6BCB-4C55-AAA6-EF2A3CB9508F}">
      <dsp:nvSpPr>
        <dsp:cNvPr id="0" name=""/>
        <dsp:cNvSpPr/>
      </dsp:nvSpPr>
      <dsp:spPr>
        <a:xfrm>
          <a:off x="0" y="1468452"/>
          <a:ext cx="2611438" cy="14050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noProof="0" dirty="0" smtClean="0"/>
            <a:t>Option 1b.                             Expand simplified rules to SSC threshold for RE projects if: </a:t>
          </a:r>
          <a:endParaRPr lang="en-US" sz="1800" kern="1200" noProof="0" dirty="0"/>
        </a:p>
      </dsp:txBody>
      <dsp:txXfrm>
        <a:off x="0" y="1468452"/>
        <a:ext cx="2611438" cy="1405070"/>
      </dsp:txXfrm>
    </dsp:sp>
    <dsp:sp modelId="{8EA9868A-F45F-49AF-A609-C45F616CB7ED}">
      <dsp:nvSpPr>
        <dsp:cNvPr id="0" name=""/>
        <dsp:cNvSpPr/>
      </dsp:nvSpPr>
      <dsp:spPr>
        <a:xfrm rot="5400000">
          <a:off x="5356098" y="377049"/>
          <a:ext cx="1332254" cy="655811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US" sz="1600" kern="1200" noProof="0" dirty="0" smtClean="0"/>
            <a:t>Project is EE project that achieves </a:t>
          </a:r>
          <a:r>
            <a:rPr lang="en-US" sz="1600" kern="1200" noProof="0" dirty="0" smtClean="0">
              <a:solidFill>
                <a:schemeClr val="tx1"/>
              </a:solidFill>
            </a:rPr>
            <a:t>energy savings &lt; </a:t>
          </a:r>
          <a:r>
            <a:rPr lang="en-US" sz="1600" kern="1200" noProof="0" dirty="0" smtClean="0"/>
            <a:t>defined benchmark.</a:t>
          </a:r>
          <a:endParaRPr lang="en-US" sz="1600" kern="1200" noProof="0" dirty="0"/>
        </a:p>
        <a:p>
          <a:pPr marL="171450" lvl="1" indent="-171450" algn="l" defTabSz="711200">
            <a:lnSpc>
              <a:spcPct val="90000"/>
            </a:lnSpc>
            <a:spcBef>
              <a:spcPct val="0"/>
            </a:spcBef>
            <a:spcAft>
              <a:spcPct val="15000"/>
            </a:spcAft>
            <a:buChar char="••"/>
          </a:pPr>
          <a:r>
            <a:rPr lang="en-US" sz="1600" kern="1200" noProof="0" dirty="0" smtClean="0"/>
            <a:t>Benchmarks must be updated regularly i.e. every 3-5 years </a:t>
          </a:r>
          <a:endParaRPr lang="en-US" sz="1600" kern="1200" noProof="0" dirty="0"/>
        </a:p>
      </dsp:txBody>
      <dsp:txXfrm rot="5400000">
        <a:off x="5356098" y="377049"/>
        <a:ext cx="1332254" cy="6558112"/>
      </dsp:txXfrm>
    </dsp:sp>
    <dsp:sp modelId="{AF86B7D5-9B49-49F3-829A-10DED9EF054E}">
      <dsp:nvSpPr>
        <dsp:cNvPr id="0" name=""/>
        <dsp:cNvSpPr/>
      </dsp:nvSpPr>
      <dsp:spPr>
        <a:xfrm>
          <a:off x="0" y="2953570"/>
          <a:ext cx="2611438" cy="14050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noProof="0" dirty="0" smtClean="0"/>
            <a:t>Option 2a  </a:t>
          </a:r>
        </a:p>
        <a:p>
          <a:pPr lvl="0" algn="ctr" defTabSz="800100">
            <a:lnSpc>
              <a:spcPct val="90000"/>
            </a:lnSpc>
            <a:spcBef>
              <a:spcPct val="0"/>
            </a:spcBef>
            <a:spcAft>
              <a:spcPct val="35000"/>
            </a:spcAft>
          </a:pPr>
          <a:r>
            <a:rPr lang="en-US" sz="1800" kern="1200" noProof="0" dirty="0" smtClean="0"/>
            <a:t>EE &lt; 60 </a:t>
          </a:r>
          <a:r>
            <a:rPr lang="en-US" sz="1800" kern="1200" noProof="0" dirty="0" err="1" smtClean="0">
              <a:solidFill>
                <a:schemeClr val="bg1"/>
              </a:solidFill>
            </a:rPr>
            <a:t>GWh</a:t>
          </a:r>
          <a:r>
            <a:rPr lang="en-US" sz="1800" kern="1200" noProof="0" dirty="0" smtClean="0">
              <a:solidFill>
                <a:schemeClr val="bg1"/>
              </a:solidFill>
            </a:rPr>
            <a:t> to </a:t>
          </a:r>
          <a:r>
            <a:rPr lang="en-US" sz="1800" kern="1200" noProof="0" dirty="0" smtClean="0"/>
            <a:t>be included in positive list (micro rules) if: </a:t>
          </a:r>
          <a:endParaRPr lang="en-US" sz="1800" kern="1200" noProof="0" dirty="0"/>
        </a:p>
      </dsp:txBody>
      <dsp:txXfrm>
        <a:off x="0" y="2953570"/>
        <a:ext cx="2611438" cy="1405070"/>
      </dsp:txXfrm>
    </dsp:sp>
    <dsp:sp modelId="{9C2EB82F-5FCF-4404-B7B6-1855949DCDDC}">
      <dsp:nvSpPr>
        <dsp:cNvPr id="0" name=""/>
        <dsp:cNvSpPr/>
      </dsp:nvSpPr>
      <dsp:spPr>
        <a:xfrm rot="5400000">
          <a:off x="5356098" y="1852373"/>
          <a:ext cx="1332254" cy="655811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endParaRPr lang="en-US" sz="1600" kern="1200" noProof="0"/>
        </a:p>
        <a:p>
          <a:pPr marL="171450" lvl="1" indent="-171450" algn="l" defTabSz="711200">
            <a:lnSpc>
              <a:spcPct val="90000"/>
            </a:lnSpc>
            <a:spcBef>
              <a:spcPct val="0"/>
            </a:spcBef>
            <a:spcAft>
              <a:spcPct val="15000"/>
            </a:spcAft>
            <a:buChar char="••"/>
          </a:pPr>
          <a:r>
            <a:rPr lang="en-US" sz="1600" kern="1200" noProof="0" dirty="0" smtClean="0"/>
            <a:t>It is a public sector project supporting new RE installations in an LDC facing barriers in accessing capital and </a:t>
          </a:r>
          <a:r>
            <a:rPr lang="en-US" sz="1600" b="0" kern="1200" baseline="0" noProof="0" dirty="0" smtClean="0">
              <a:solidFill>
                <a:schemeClr val="dk1"/>
              </a:solidFill>
              <a:latin typeface="Calibri" pitchFamily="34" charset="0"/>
              <a:ea typeface="+mn-ea"/>
              <a:cs typeface="+mn-cs"/>
            </a:rPr>
            <a:t> CDM &gt;x% of operational costs</a:t>
          </a:r>
          <a:endParaRPr lang="en-US" sz="1600" kern="1200" noProof="0" dirty="0">
            <a:solidFill>
              <a:srgbClr val="FF0000"/>
            </a:solidFill>
          </a:endParaRPr>
        </a:p>
        <a:p>
          <a:pPr marL="171450" lvl="1" indent="-171450" algn="l" defTabSz="711200">
            <a:lnSpc>
              <a:spcPct val="90000"/>
            </a:lnSpc>
            <a:spcBef>
              <a:spcPct val="0"/>
            </a:spcBef>
            <a:spcAft>
              <a:spcPct val="15000"/>
            </a:spcAft>
            <a:buChar char="••"/>
          </a:pPr>
          <a:endParaRPr lang="en-US" sz="1600" kern="1200" noProof="0" dirty="0"/>
        </a:p>
      </dsp:txBody>
      <dsp:txXfrm rot="5400000">
        <a:off x="5356098" y="1852373"/>
        <a:ext cx="1332254" cy="6558112"/>
      </dsp:txXfrm>
    </dsp:sp>
    <dsp:sp modelId="{26224254-FE25-43FF-AF7F-8D7F39BC8405}">
      <dsp:nvSpPr>
        <dsp:cNvPr id="0" name=""/>
        <dsp:cNvSpPr/>
      </dsp:nvSpPr>
      <dsp:spPr>
        <a:xfrm>
          <a:off x="0" y="4428894"/>
          <a:ext cx="2611438" cy="14050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noProof="0" dirty="0" smtClean="0"/>
            <a:t>Option 2b                                             Off grid renewable &lt; 15MW energy to be included on positive list if:</a:t>
          </a:r>
          <a:endParaRPr lang="en-US" sz="1800" kern="1200" noProof="0" dirty="0"/>
        </a:p>
      </dsp:txBody>
      <dsp:txXfrm>
        <a:off x="0" y="4428894"/>
        <a:ext cx="2611438" cy="140507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7021474-7A95-475A-BBAD-AF9E204AD768}">
      <dsp:nvSpPr>
        <dsp:cNvPr id="0" name=""/>
        <dsp:cNvSpPr/>
      </dsp:nvSpPr>
      <dsp:spPr>
        <a:xfrm>
          <a:off x="235180" y="1971282"/>
          <a:ext cx="3423516" cy="1711758"/>
        </a:xfrm>
        <a:prstGeom prst="roundRect">
          <a:avLst>
            <a:gd name="adj" fmla="val 10000"/>
          </a:avLst>
        </a:prstGeom>
        <a:solidFill>
          <a:schemeClr val="accent1">
            <a:alpha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Options for extending simplified </a:t>
          </a:r>
          <a:r>
            <a:rPr lang="en-US" sz="2000" kern="1200" dirty="0" err="1" smtClean="0"/>
            <a:t>additionality</a:t>
          </a:r>
          <a:r>
            <a:rPr lang="en-US" sz="2000" kern="1200" dirty="0" smtClean="0"/>
            <a:t> </a:t>
          </a:r>
          <a:r>
            <a:rPr lang="en-US" sz="2000" kern="1200" noProof="0" dirty="0" smtClean="0"/>
            <a:t>modalities</a:t>
          </a:r>
          <a:r>
            <a:rPr lang="en-US" sz="2000" kern="1200" dirty="0" smtClean="0"/>
            <a:t> </a:t>
          </a:r>
          <a:endParaRPr lang="en-US" sz="2000" kern="1200" dirty="0"/>
        </a:p>
      </dsp:txBody>
      <dsp:txXfrm>
        <a:off x="235180" y="1971282"/>
        <a:ext cx="3423516" cy="1711758"/>
      </dsp:txXfrm>
    </dsp:sp>
    <dsp:sp modelId="{8A3AEF86-469C-45F4-93C4-674D4F699571}">
      <dsp:nvSpPr>
        <dsp:cNvPr id="0" name=""/>
        <dsp:cNvSpPr/>
      </dsp:nvSpPr>
      <dsp:spPr>
        <a:xfrm rot="18289469">
          <a:off x="3144405" y="1815654"/>
          <a:ext cx="2397989" cy="54492"/>
        </a:xfrm>
        <a:custGeom>
          <a:avLst/>
          <a:gdLst/>
          <a:ahLst/>
          <a:cxnLst/>
          <a:rect l="0" t="0" r="0" b="0"/>
          <a:pathLst>
            <a:path>
              <a:moveTo>
                <a:pt x="0" y="27246"/>
              </a:moveTo>
              <a:lnTo>
                <a:pt x="2397989" y="27246"/>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n-US" sz="900" kern="1200"/>
        </a:p>
      </dsp:txBody>
      <dsp:txXfrm rot="18289469">
        <a:off x="4283450" y="1782951"/>
        <a:ext cx="119899" cy="119899"/>
      </dsp:txXfrm>
    </dsp:sp>
    <dsp:sp modelId="{6FAC6116-0849-4E3F-9EEB-D347D7179D23}">
      <dsp:nvSpPr>
        <dsp:cNvPr id="0" name=""/>
        <dsp:cNvSpPr/>
      </dsp:nvSpPr>
      <dsp:spPr>
        <a:xfrm>
          <a:off x="5028103" y="2760"/>
          <a:ext cx="3423516" cy="1711758"/>
        </a:xfrm>
        <a:prstGeom prst="roundRect">
          <a:avLst>
            <a:gd name="adj" fmla="val 10000"/>
          </a:avLst>
        </a:prstGeom>
        <a:solidFill>
          <a:schemeClr val="accent1">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1. Apply micro scale </a:t>
          </a:r>
          <a:r>
            <a:rPr lang="en-US" sz="2000" kern="1200" dirty="0" err="1" smtClean="0"/>
            <a:t>additionality</a:t>
          </a:r>
          <a:r>
            <a:rPr lang="en-US" sz="2000" kern="1200" dirty="0" smtClean="0"/>
            <a:t> for small scale a) EE and b) RE projects in LDCs or where market penetration not reached commercial level</a:t>
          </a:r>
          <a:endParaRPr lang="en-US" sz="2000" kern="1200" dirty="0"/>
        </a:p>
      </dsp:txBody>
      <dsp:txXfrm>
        <a:off x="5028103" y="2760"/>
        <a:ext cx="3423516" cy="1711758"/>
      </dsp:txXfrm>
    </dsp:sp>
    <dsp:sp modelId="{F5FEC84B-1CBE-450C-9483-348A87642467}">
      <dsp:nvSpPr>
        <dsp:cNvPr id="0" name=""/>
        <dsp:cNvSpPr/>
      </dsp:nvSpPr>
      <dsp:spPr>
        <a:xfrm>
          <a:off x="3658696" y="2799915"/>
          <a:ext cx="1369406" cy="54492"/>
        </a:xfrm>
        <a:custGeom>
          <a:avLst/>
          <a:gdLst/>
          <a:ahLst/>
          <a:cxnLst/>
          <a:rect l="0" t="0" r="0" b="0"/>
          <a:pathLst>
            <a:path>
              <a:moveTo>
                <a:pt x="0" y="27246"/>
              </a:moveTo>
              <a:lnTo>
                <a:pt x="1369406" y="27246"/>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309164" y="2792926"/>
        <a:ext cx="68470" cy="68470"/>
      </dsp:txXfrm>
    </dsp:sp>
    <dsp:sp modelId="{D9B3C442-73EA-4771-9FBF-6EEAD84CF6A9}">
      <dsp:nvSpPr>
        <dsp:cNvPr id="0" name=""/>
        <dsp:cNvSpPr/>
      </dsp:nvSpPr>
      <dsp:spPr>
        <a:xfrm>
          <a:off x="5028103" y="1971282"/>
          <a:ext cx="3423516" cy="1711758"/>
        </a:xfrm>
        <a:prstGeom prst="roundRect">
          <a:avLst>
            <a:gd name="adj" fmla="val 10000"/>
          </a:avLst>
        </a:prstGeom>
        <a:solidFill>
          <a:srgbClr val="004538">
            <a:alpha val="69804"/>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2. Allow DNAs to include a) small/ micro EE and b) off grid RE in automatic </a:t>
          </a:r>
          <a:r>
            <a:rPr lang="en-US" sz="2000" kern="1200" dirty="0" err="1" smtClean="0"/>
            <a:t>additionality</a:t>
          </a:r>
          <a:r>
            <a:rPr lang="en-US" sz="2000" kern="1200" dirty="0" smtClean="0"/>
            <a:t> list (Attachment A, Appendix B SSC guidelines</a:t>
          </a:r>
          <a:endParaRPr lang="en-US" sz="2000" kern="1200" dirty="0"/>
        </a:p>
      </dsp:txBody>
      <dsp:txXfrm>
        <a:off x="5028103" y="1971282"/>
        <a:ext cx="3423516" cy="1711758"/>
      </dsp:txXfrm>
    </dsp:sp>
    <dsp:sp modelId="{437001F9-6FE5-46B1-B293-AFBD892463A6}">
      <dsp:nvSpPr>
        <dsp:cNvPr id="0" name=""/>
        <dsp:cNvSpPr/>
      </dsp:nvSpPr>
      <dsp:spPr>
        <a:xfrm rot="3310531">
          <a:off x="3144405" y="3784176"/>
          <a:ext cx="2397989" cy="54492"/>
        </a:xfrm>
        <a:custGeom>
          <a:avLst/>
          <a:gdLst/>
          <a:ahLst/>
          <a:cxnLst/>
          <a:rect l="0" t="0" r="0" b="0"/>
          <a:pathLst>
            <a:path>
              <a:moveTo>
                <a:pt x="0" y="27246"/>
              </a:moveTo>
              <a:lnTo>
                <a:pt x="2397989" y="27246"/>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de-DE" sz="900" kern="1200"/>
        </a:p>
      </dsp:txBody>
      <dsp:txXfrm rot="3310531">
        <a:off x="4283450" y="3751473"/>
        <a:ext cx="119899" cy="119899"/>
      </dsp:txXfrm>
    </dsp:sp>
    <dsp:sp modelId="{14BF59D4-87E1-449A-81FC-CB4BEA59214D}">
      <dsp:nvSpPr>
        <dsp:cNvPr id="0" name=""/>
        <dsp:cNvSpPr/>
      </dsp:nvSpPr>
      <dsp:spPr>
        <a:xfrm>
          <a:off x="5028103" y="3939804"/>
          <a:ext cx="3423516" cy="1711758"/>
        </a:xfrm>
        <a:prstGeom prst="roundRect">
          <a:avLst>
            <a:gd name="adj" fmla="val 10000"/>
          </a:avLst>
        </a:prstGeom>
        <a:solidFill>
          <a:srgbClr val="004538">
            <a:alpha val="69804"/>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3. Consider E- ruling in </a:t>
          </a:r>
          <a:r>
            <a:rPr lang="en-US" sz="2000" kern="1200" dirty="0" err="1" smtClean="0"/>
            <a:t>additionality</a:t>
          </a:r>
          <a:r>
            <a:rPr lang="en-US" sz="2000" kern="1200" dirty="0" smtClean="0"/>
            <a:t> determination for all EE and RE projects located in LDCs</a:t>
          </a:r>
          <a:endParaRPr lang="en-US" sz="2000" kern="1200" dirty="0"/>
        </a:p>
      </dsp:txBody>
      <dsp:txXfrm>
        <a:off x="5028103" y="3939804"/>
        <a:ext cx="3423516" cy="171175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2446" tIns="46223" rIns="92446" bIns="46223" rtlCol="0"/>
          <a:lstStyle>
            <a:lvl1pPr algn="l" defTabSz="1018824"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2446" tIns="46223" rIns="92446" bIns="46223" rtlCol="0"/>
          <a:lstStyle>
            <a:lvl1pPr algn="r" defTabSz="1018824" fontAlgn="auto">
              <a:spcBef>
                <a:spcPts val="0"/>
              </a:spcBef>
              <a:spcAft>
                <a:spcPts val="0"/>
              </a:spcAft>
              <a:defRPr sz="1200">
                <a:latin typeface="+mn-lt"/>
                <a:cs typeface="+mn-cs"/>
              </a:defRPr>
            </a:lvl1pPr>
          </a:lstStyle>
          <a:p>
            <a:pPr>
              <a:defRPr/>
            </a:pPr>
            <a:fld id="{CCC96D67-1242-4C8C-AE94-AA3D48F96213}" type="datetimeFigureOut">
              <a:rPr lang="en-US"/>
              <a:pPr>
                <a:defRPr/>
              </a:pPr>
              <a:t>3/22/2012</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2446" tIns="46223" rIns="92446" bIns="46223" rtlCol="0" anchor="b"/>
          <a:lstStyle>
            <a:lvl1pPr algn="l" defTabSz="1018824"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2446" tIns="46223" rIns="92446" bIns="46223" rtlCol="0" anchor="b"/>
          <a:lstStyle>
            <a:lvl1pPr algn="r" defTabSz="1018824" fontAlgn="auto">
              <a:spcBef>
                <a:spcPts val="0"/>
              </a:spcBef>
              <a:spcAft>
                <a:spcPts val="0"/>
              </a:spcAft>
              <a:defRPr sz="1200">
                <a:latin typeface="+mn-lt"/>
                <a:cs typeface="+mn-cs"/>
              </a:defRPr>
            </a:lvl1pPr>
          </a:lstStyle>
          <a:p>
            <a:pPr>
              <a:defRPr/>
            </a:pPr>
            <a:fld id="{B4CBA20F-D6A2-47E9-B587-2655BA5E6C14}" type="slidenum">
              <a:rPr lang="en-US"/>
              <a:pPr>
                <a:defRPr/>
              </a:pPr>
              <a:t>‹Nr.›</a:t>
            </a:fld>
            <a:endParaRPr lang="en-US"/>
          </a:p>
        </p:txBody>
      </p:sp>
    </p:spTree>
    <p:extLst>
      <p:ext uri="{BB962C8B-B14F-4D97-AF65-F5344CB8AC3E}">
        <p14:creationId xmlns:p14="http://schemas.microsoft.com/office/powerpoint/2010/main" xmlns="" val="1365224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2446" tIns="46223" rIns="92446" bIns="46223" rtlCol="0"/>
          <a:lstStyle>
            <a:lvl1pPr algn="l" defTabSz="1018824"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2446" tIns="46223" rIns="92446" bIns="46223" rtlCol="0"/>
          <a:lstStyle>
            <a:lvl1pPr algn="r" defTabSz="1018824" fontAlgn="auto">
              <a:spcBef>
                <a:spcPts val="0"/>
              </a:spcBef>
              <a:spcAft>
                <a:spcPts val="0"/>
              </a:spcAft>
              <a:defRPr sz="1200">
                <a:latin typeface="+mn-lt"/>
                <a:cs typeface="+mn-cs"/>
              </a:defRPr>
            </a:lvl1pPr>
          </a:lstStyle>
          <a:p>
            <a:pPr>
              <a:defRPr/>
            </a:pPr>
            <a:fld id="{09E6C0B7-6FE6-45C3-8F9E-F152F7542618}" type="datetimeFigureOut">
              <a:rPr lang="en-US"/>
              <a:pPr>
                <a:defRPr/>
              </a:pPr>
              <a:t>3/22/2012</a:t>
            </a:fld>
            <a:endParaRPr lang="en-US"/>
          </a:p>
        </p:txBody>
      </p:sp>
      <p:sp>
        <p:nvSpPr>
          <p:cNvPr id="4" name="Slide Image Placeholder 3"/>
          <p:cNvSpPr>
            <a:spLocks noGrp="1" noRot="1" noChangeAspect="1"/>
          </p:cNvSpPr>
          <p:nvPr>
            <p:ph type="sldImg" idx="2"/>
          </p:nvPr>
        </p:nvSpPr>
        <p:spPr>
          <a:xfrm>
            <a:off x="1173163" y="696913"/>
            <a:ext cx="4511675" cy="3486150"/>
          </a:xfrm>
          <a:prstGeom prst="rect">
            <a:avLst/>
          </a:prstGeom>
          <a:noFill/>
          <a:ln w="12700">
            <a:solidFill>
              <a:prstClr val="black"/>
            </a:solidFill>
          </a:ln>
        </p:spPr>
        <p:txBody>
          <a:bodyPr vert="horz" lIns="92446" tIns="46223" rIns="92446" bIns="46223" rtlCol="0" anchor="ctr"/>
          <a:lstStyle/>
          <a:p>
            <a:pPr lvl="0"/>
            <a:endParaRPr lang="en-US" noProof="0"/>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2446" tIns="46223" rIns="92446" bIns="4622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2971800" cy="465138"/>
          </a:xfrm>
          <a:prstGeom prst="rect">
            <a:avLst/>
          </a:prstGeom>
        </p:spPr>
        <p:txBody>
          <a:bodyPr vert="horz" lIns="92446" tIns="46223" rIns="92446" bIns="46223" rtlCol="0" anchor="b"/>
          <a:lstStyle>
            <a:lvl1pPr algn="l" defTabSz="1018824"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2446" tIns="46223" rIns="92446" bIns="46223" rtlCol="0" anchor="b"/>
          <a:lstStyle>
            <a:lvl1pPr algn="r" defTabSz="1018824" fontAlgn="auto">
              <a:spcBef>
                <a:spcPts val="0"/>
              </a:spcBef>
              <a:spcAft>
                <a:spcPts val="0"/>
              </a:spcAft>
              <a:defRPr sz="1200">
                <a:latin typeface="+mn-lt"/>
                <a:cs typeface="+mn-cs"/>
              </a:defRPr>
            </a:lvl1pPr>
          </a:lstStyle>
          <a:p>
            <a:pPr>
              <a:defRPr/>
            </a:pPr>
            <a:fld id="{0CEB0906-2660-41D0-A561-A72B271A59C9}" type="slidenum">
              <a:rPr lang="en-US"/>
              <a:pPr>
                <a:defRPr/>
              </a:pPr>
              <a:t>‹Nr.›</a:t>
            </a:fld>
            <a:endParaRPr lang="en-US"/>
          </a:p>
        </p:txBody>
      </p:sp>
    </p:spTree>
    <p:extLst>
      <p:ext uri="{BB962C8B-B14F-4D97-AF65-F5344CB8AC3E}">
        <p14:creationId xmlns:p14="http://schemas.microsoft.com/office/powerpoint/2010/main" xmlns="" val="1463671666"/>
      </p:ext>
    </p:extLst>
  </p:cSld>
  <p:clrMap bg1="lt1" tx1="dk1" bg2="lt2" tx2="dk2" accent1="accent1" accent2="accent2" accent3="accent3" accent4="accent4" accent5="accent5" accent6="accent6" hlink="hlink" folHlink="folHlink"/>
  <p:notesStyle>
    <a:lvl1pPr algn="l" defTabSz="1016000" rtl="0" eaLnBrk="0" fontAlgn="base" hangingPunct="0">
      <a:spcBef>
        <a:spcPct val="30000"/>
      </a:spcBef>
      <a:spcAft>
        <a:spcPct val="0"/>
      </a:spcAft>
      <a:defRPr sz="1300" kern="1200">
        <a:solidFill>
          <a:schemeClr val="tx1"/>
        </a:solidFill>
        <a:latin typeface="+mn-lt"/>
        <a:ea typeface="+mn-ea"/>
        <a:cs typeface="+mn-cs"/>
      </a:defRPr>
    </a:lvl1pPr>
    <a:lvl2pPr marL="506413" algn="l" defTabSz="1016000" rtl="0" eaLnBrk="0" fontAlgn="base" hangingPunct="0">
      <a:spcBef>
        <a:spcPct val="30000"/>
      </a:spcBef>
      <a:spcAft>
        <a:spcPct val="0"/>
      </a:spcAft>
      <a:defRPr sz="1300" kern="1200">
        <a:solidFill>
          <a:schemeClr val="tx1"/>
        </a:solidFill>
        <a:latin typeface="+mn-lt"/>
        <a:ea typeface="+mn-ea"/>
        <a:cs typeface="+mn-cs"/>
      </a:defRPr>
    </a:lvl2pPr>
    <a:lvl3pPr marL="1016000" algn="l" defTabSz="1016000" rtl="0" eaLnBrk="0" fontAlgn="base" hangingPunct="0">
      <a:spcBef>
        <a:spcPct val="30000"/>
      </a:spcBef>
      <a:spcAft>
        <a:spcPct val="0"/>
      </a:spcAft>
      <a:defRPr sz="1300" kern="1200">
        <a:solidFill>
          <a:schemeClr val="tx1"/>
        </a:solidFill>
        <a:latin typeface="+mn-lt"/>
        <a:ea typeface="+mn-ea"/>
        <a:cs typeface="+mn-cs"/>
      </a:defRPr>
    </a:lvl3pPr>
    <a:lvl4pPr marL="1525588" algn="l" defTabSz="1016000" rtl="0" eaLnBrk="0" fontAlgn="base" hangingPunct="0">
      <a:spcBef>
        <a:spcPct val="30000"/>
      </a:spcBef>
      <a:spcAft>
        <a:spcPct val="0"/>
      </a:spcAft>
      <a:defRPr sz="1300" kern="1200">
        <a:solidFill>
          <a:schemeClr val="tx1"/>
        </a:solidFill>
        <a:latin typeface="+mn-lt"/>
        <a:ea typeface="+mn-ea"/>
        <a:cs typeface="+mn-cs"/>
      </a:defRPr>
    </a:lvl4pPr>
    <a:lvl5pPr marL="2035175" algn="l" defTabSz="1016000" rtl="0" eaLnBrk="0" fontAlgn="base" hangingPunct="0">
      <a:spcBef>
        <a:spcPct val="30000"/>
      </a:spcBef>
      <a:spcAft>
        <a:spcPct val="0"/>
      </a:spcAft>
      <a:defRPr sz="1300" kern="1200">
        <a:solidFill>
          <a:schemeClr val="tx1"/>
        </a:solidFill>
        <a:latin typeface="+mn-lt"/>
        <a:ea typeface="+mn-ea"/>
        <a:cs typeface="+mn-cs"/>
      </a:defRPr>
    </a:lvl5pPr>
    <a:lvl6pPr marL="2546764" algn="l" defTabSz="1018705" rtl="0" eaLnBrk="1" latinLnBrk="0" hangingPunct="1">
      <a:defRPr sz="1300" kern="1200">
        <a:solidFill>
          <a:schemeClr val="tx1"/>
        </a:solidFill>
        <a:latin typeface="+mn-lt"/>
        <a:ea typeface="+mn-ea"/>
        <a:cs typeface="+mn-cs"/>
      </a:defRPr>
    </a:lvl6pPr>
    <a:lvl7pPr marL="3056116" algn="l" defTabSz="1018705" rtl="0" eaLnBrk="1" latinLnBrk="0" hangingPunct="1">
      <a:defRPr sz="1300" kern="1200">
        <a:solidFill>
          <a:schemeClr val="tx1"/>
        </a:solidFill>
        <a:latin typeface="+mn-lt"/>
        <a:ea typeface="+mn-ea"/>
        <a:cs typeface="+mn-cs"/>
      </a:defRPr>
    </a:lvl7pPr>
    <a:lvl8pPr marL="3565469" algn="l" defTabSz="1018705" rtl="0" eaLnBrk="1" latinLnBrk="0" hangingPunct="1">
      <a:defRPr sz="1300" kern="1200">
        <a:solidFill>
          <a:schemeClr val="tx1"/>
        </a:solidFill>
        <a:latin typeface="+mn-lt"/>
        <a:ea typeface="+mn-ea"/>
        <a:cs typeface="+mn-cs"/>
      </a:defRPr>
    </a:lvl8pPr>
    <a:lvl9pPr marL="4074821" algn="l" defTabSz="1018705"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TextEdit="1"/>
          </p:cNvSpPr>
          <p:nvPr>
            <p:ph type="sldImg"/>
          </p:nvPr>
        </p:nvSpPr>
        <p:spPr bwMode="auto">
          <a:noFill/>
          <a:ln>
            <a:solidFill>
              <a:srgbClr val="000000"/>
            </a:solidFill>
            <a:miter lim="800000"/>
            <a:headEnd/>
            <a:tailEnd/>
          </a:ln>
        </p:spPr>
      </p:sp>
      <p:sp>
        <p:nvSpPr>
          <p:cNvPr id="16387" name="Notizenplatzhalter 3"/>
          <p:cNvSpPr>
            <a:spLocks noGrp="1"/>
          </p:cNvSpPr>
          <p:nvPr/>
        </p:nvSpPr>
        <p:spPr bwMode="auto">
          <a:xfrm>
            <a:off x="685800" y="4416425"/>
            <a:ext cx="5486400" cy="4183063"/>
          </a:xfrm>
          <a:prstGeom prst="rect">
            <a:avLst/>
          </a:prstGeom>
          <a:noFill/>
          <a:ln w="9525">
            <a:noFill/>
            <a:miter lim="800000"/>
            <a:headEnd/>
            <a:tailEnd/>
          </a:ln>
        </p:spPr>
        <p:txBody>
          <a:bodyPr lIns="92446" tIns="46223" rIns="92446" bIns="46223"/>
          <a:lstStyle/>
          <a:p>
            <a:pPr eaLnBrk="0" hangingPunct="0">
              <a:spcBef>
                <a:spcPct val="30000"/>
              </a:spcBef>
            </a:pPr>
            <a:endParaRPr lang="de-DE" sz="130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20000"/>
          </a:bodyPr>
          <a:lstStyle/>
          <a:p>
            <a:r>
              <a:rPr lang="en-US" dirty="0" smtClean="0"/>
              <a:t>1. </a:t>
            </a:r>
            <a:r>
              <a:rPr lang="en-US" dirty="0" err="1" smtClean="0"/>
              <a:t>Additionality</a:t>
            </a:r>
            <a:r>
              <a:rPr lang="en-US" dirty="0" smtClean="0"/>
              <a:t> guidelines for micro scale activities – threshold should include small scale in some instances. </a:t>
            </a:r>
          </a:p>
          <a:p>
            <a:r>
              <a:rPr lang="en-US" dirty="0" smtClean="0"/>
              <a:t>“Establishment of simplified modalities for demonstrating </a:t>
            </a:r>
            <a:r>
              <a:rPr lang="en-US" dirty="0" err="1" smtClean="0"/>
              <a:t>additionality</a:t>
            </a:r>
            <a:r>
              <a:rPr lang="en-US" dirty="0" smtClean="0"/>
              <a:t> for</a:t>
            </a:r>
          </a:p>
          <a:p>
            <a:r>
              <a:rPr lang="en-US" dirty="0" smtClean="0"/>
              <a:t>project activities up to </a:t>
            </a:r>
            <a:r>
              <a:rPr lang="en-US" b="1" dirty="0" smtClean="0"/>
              <a:t>5 megawatts </a:t>
            </a:r>
            <a:r>
              <a:rPr lang="en-US" dirty="0" smtClean="0"/>
              <a:t>that employ renewable energy as their</a:t>
            </a:r>
          </a:p>
          <a:p>
            <a:r>
              <a:rPr lang="en-US" dirty="0" smtClean="0"/>
              <a:t>primary technology and for energy efficiency project activities that aim to</a:t>
            </a:r>
          </a:p>
          <a:p>
            <a:r>
              <a:rPr lang="en-US" dirty="0" smtClean="0"/>
              <a:t>achieve energy savings at a scale of no more than </a:t>
            </a:r>
            <a:r>
              <a:rPr lang="en-US" b="1" dirty="0" smtClean="0"/>
              <a:t>20 </a:t>
            </a:r>
            <a:r>
              <a:rPr lang="en-US" b="1" dirty="0" err="1" smtClean="0"/>
              <a:t>gigawatt</a:t>
            </a:r>
            <a:r>
              <a:rPr lang="en-US" b="1" dirty="0" smtClean="0"/>
              <a:t> hours </a:t>
            </a:r>
            <a:r>
              <a:rPr lang="en-US" dirty="0" smtClean="0"/>
              <a:t>per year; RE </a:t>
            </a:r>
            <a:r>
              <a:rPr lang="en-US" dirty="0" err="1" smtClean="0"/>
              <a:t>microscale</a:t>
            </a:r>
            <a:r>
              <a:rPr lang="en-US" dirty="0" smtClean="0"/>
              <a:t> </a:t>
            </a:r>
            <a:r>
              <a:rPr lang="en-US" dirty="0" err="1" smtClean="0"/>
              <a:t>additionality</a:t>
            </a:r>
            <a:r>
              <a:rPr lang="en-US" dirty="0" smtClean="0"/>
              <a:t> guidelines is on grid and off grid. </a:t>
            </a:r>
          </a:p>
          <a:p>
            <a:endParaRPr lang="en-US" dirty="0" smtClean="0"/>
          </a:p>
          <a:p>
            <a:r>
              <a:rPr lang="en-US" dirty="0" smtClean="0"/>
              <a:t>Small scale size is not greater than installed capacity of </a:t>
            </a:r>
            <a:r>
              <a:rPr lang="en-US" b="1" dirty="0" smtClean="0"/>
              <a:t>15MW for RE </a:t>
            </a:r>
            <a:r>
              <a:rPr lang="en-US" dirty="0" smtClean="0"/>
              <a:t>and annual savings not greater than </a:t>
            </a:r>
            <a:r>
              <a:rPr lang="en-US" b="1" dirty="0" smtClean="0"/>
              <a:t>60 </a:t>
            </a:r>
            <a:r>
              <a:rPr lang="en-US" b="1" dirty="0" err="1" smtClean="0"/>
              <a:t>GWh</a:t>
            </a:r>
            <a:r>
              <a:rPr lang="en-US" b="1" dirty="0" smtClean="0"/>
              <a:t> </a:t>
            </a:r>
            <a:r>
              <a:rPr lang="en-US" dirty="0" smtClean="0"/>
              <a:t>for EE projects</a:t>
            </a:r>
          </a:p>
          <a:p>
            <a:r>
              <a:rPr lang="en-US" dirty="0" smtClean="0"/>
              <a:t>Message – why just for micro if restrict to LDCs and non-commercially available situations country contexts?</a:t>
            </a:r>
            <a:endParaRPr lang="de-DE" dirty="0" smtClean="0"/>
          </a:p>
          <a:p>
            <a:endParaRPr lang="de-DE" dirty="0" smtClean="0"/>
          </a:p>
          <a:p>
            <a:r>
              <a:rPr lang="de-DE" dirty="0" smtClean="0"/>
              <a:t>Automatic </a:t>
            </a:r>
            <a:r>
              <a:rPr lang="de-DE" dirty="0" err="1" smtClean="0"/>
              <a:t>additionality</a:t>
            </a:r>
            <a:r>
              <a:rPr lang="de-DE" dirty="0" smtClean="0"/>
              <a:t> </a:t>
            </a:r>
            <a:r>
              <a:rPr lang="de-DE" dirty="0" err="1" smtClean="0"/>
              <a:t>list</a:t>
            </a:r>
            <a:r>
              <a:rPr lang="de-DE" dirty="0" smtClean="0"/>
              <a:t> </a:t>
            </a:r>
            <a:r>
              <a:rPr lang="de-DE" dirty="0" err="1" smtClean="0"/>
              <a:t>submitted</a:t>
            </a:r>
            <a:r>
              <a:rPr lang="de-DE" dirty="0" smtClean="0"/>
              <a:t> </a:t>
            </a:r>
            <a:r>
              <a:rPr lang="de-DE" dirty="0" err="1" smtClean="0"/>
              <a:t>by</a:t>
            </a:r>
            <a:r>
              <a:rPr lang="de-DE" dirty="0" smtClean="0"/>
              <a:t> DNA </a:t>
            </a:r>
            <a:r>
              <a:rPr lang="de-DE" dirty="0" err="1" smtClean="0"/>
              <a:t>defined</a:t>
            </a:r>
            <a:r>
              <a:rPr lang="de-DE" dirty="0" smtClean="0"/>
              <a:t> in </a:t>
            </a:r>
            <a:r>
              <a:rPr lang="de-DE" dirty="0" err="1" smtClean="0"/>
              <a:t>attachment</a:t>
            </a:r>
            <a:r>
              <a:rPr lang="de-DE" dirty="0" smtClean="0"/>
              <a:t> A </a:t>
            </a:r>
            <a:r>
              <a:rPr lang="de-DE" dirty="0" err="1" smtClean="0"/>
              <a:t>of</a:t>
            </a:r>
            <a:r>
              <a:rPr lang="de-DE" dirty="0" smtClean="0"/>
              <a:t> Appendix B: </a:t>
            </a:r>
            <a:r>
              <a:rPr lang="de-DE" dirty="0" err="1" smtClean="0"/>
              <a:t>states</a:t>
            </a:r>
            <a:r>
              <a:rPr lang="de-DE" dirty="0" smtClean="0"/>
              <a:t> </a:t>
            </a:r>
          </a:p>
          <a:p>
            <a:r>
              <a:rPr lang="en-US" dirty="0" smtClean="0"/>
              <a:t>2.   The positive list of grid-connected renewable electricity generation technologies that are  automatically defined as additional, without further documentation of barriers, consists of the following  grid-connected renewable electricity generation technologies of installed capacity up to 15 MW: </a:t>
            </a:r>
          </a:p>
          <a:p>
            <a:r>
              <a:rPr lang="en-US" dirty="0" smtClean="0"/>
              <a:t>(a) Solar technologies (photovoltaic and solar thermal electricity generation); </a:t>
            </a:r>
          </a:p>
          <a:p>
            <a:r>
              <a:rPr lang="de-DE" dirty="0" smtClean="0"/>
              <a:t>(b) Off-</a:t>
            </a:r>
            <a:r>
              <a:rPr lang="de-DE" dirty="0" err="1" smtClean="0"/>
              <a:t>shore</a:t>
            </a:r>
            <a:r>
              <a:rPr lang="de-DE" dirty="0" smtClean="0"/>
              <a:t> wind </a:t>
            </a:r>
            <a:r>
              <a:rPr lang="de-DE" dirty="0" err="1" smtClean="0"/>
              <a:t>technologies</a:t>
            </a:r>
            <a:r>
              <a:rPr lang="de-DE" dirty="0" smtClean="0"/>
              <a:t>; </a:t>
            </a:r>
          </a:p>
          <a:p>
            <a:r>
              <a:rPr lang="de-DE" dirty="0" smtClean="0"/>
              <a:t>(c) Marine </a:t>
            </a:r>
            <a:r>
              <a:rPr lang="de-DE" dirty="0" err="1" smtClean="0"/>
              <a:t>technologies</a:t>
            </a:r>
            <a:r>
              <a:rPr lang="de-DE" dirty="0" smtClean="0"/>
              <a:t> (</a:t>
            </a:r>
            <a:r>
              <a:rPr lang="de-DE" dirty="0" err="1" smtClean="0"/>
              <a:t>wave</a:t>
            </a:r>
            <a:r>
              <a:rPr lang="de-DE" dirty="0" smtClean="0"/>
              <a:t>, </a:t>
            </a:r>
            <a:r>
              <a:rPr lang="de-DE" dirty="0" err="1" smtClean="0"/>
              <a:t>tidal</a:t>
            </a:r>
            <a:r>
              <a:rPr lang="de-DE" dirty="0" smtClean="0"/>
              <a:t>).</a:t>
            </a:r>
            <a:endParaRPr lang="de-DE" dirty="0"/>
          </a:p>
        </p:txBody>
      </p:sp>
      <p:sp>
        <p:nvSpPr>
          <p:cNvPr id="4" name="Foliennummernplatzhalter 3"/>
          <p:cNvSpPr>
            <a:spLocks noGrp="1"/>
          </p:cNvSpPr>
          <p:nvPr>
            <p:ph type="sldNum" sz="quarter" idx="10"/>
          </p:nvPr>
        </p:nvSpPr>
        <p:spPr/>
        <p:txBody>
          <a:bodyPr/>
          <a:lstStyle/>
          <a:p>
            <a:pPr>
              <a:defRPr/>
            </a:pPr>
            <a:fld id="{0CEB0906-2660-41D0-A561-A72B271A59C9}"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lvl="0"/>
            <a:r>
              <a:rPr lang="en-US" sz="1200" dirty="0" smtClean="0">
                <a:latin typeface="Calibri" pitchFamily="34" charset="0"/>
              </a:rPr>
              <a:t>Energy efficiency projects involve rectifying a series of  market failures and coordination problems that simple price signals, alone, can’t adequately encourage . Financial analysis inappropriate. Consider EE service provided by the technologies (but not limited to technology only) and implementation mechanisms and environment when applying barrier analysis. Barriers may not be for technologies may be predominant for the service.  Allow barrier analysis where this is the case</a:t>
            </a:r>
          </a:p>
          <a:p>
            <a:endParaRPr lang="de-DE" dirty="0" smtClean="0"/>
          </a:p>
        </p:txBody>
      </p:sp>
      <p:sp>
        <p:nvSpPr>
          <p:cNvPr id="4" name="Foliennummernplatzhalter 3"/>
          <p:cNvSpPr>
            <a:spLocks noGrp="1"/>
          </p:cNvSpPr>
          <p:nvPr>
            <p:ph type="sldNum" sz="quarter" idx="10"/>
          </p:nvPr>
        </p:nvSpPr>
        <p:spPr/>
        <p:txBody>
          <a:bodyPr/>
          <a:lstStyle/>
          <a:p>
            <a:pPr>
              <a:defRPr/>
            </a:pPr>
            <a:fld id="{0CEB0906-2660-41D0-A561-A72B271A59C9}"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smtClean="0"/>
          </a:p>
          <a:p>
            <a:endParaRPr lang="de-DE" dirty="0"/>
          </a:p>
        </p:txBody>
      </p:sp>
      <p:sp>
        <p:nvSpPr>
          <p:cNvPr id="4" name="Foliennummernplatzhalter 3"/>
          <p:cNvSpPr>
            <a:spLocks noGrp="1"/>
          </p:cNvSpPr>
          <p:nvPr>
            <p:ph type="sldNum" sz="quarter" idx="10"/>
          </p:nvPr>
        </p:nvSpPr>
        <p:spPr/>
        <p:txBody>
          <a:bodyPr/>
          <a:lstStyle/>
          <a:p>
            <a:pPr>
              <a:defRPr/>
            </a:pPr>
            <a:fld id="{0CEB0906-2660-41D0-A561-A72B271A59C9}" type="slidenum">
              <a:rPr lang="en-US" smtClean="0"/>
              <a:pPr>
                <a:defRPr/>
              </a:pPr>
              <a:t>4</a:t>
            </a:fld>
            <a:endParaRPr lang="en-US"/>
          </a:p>
        </p:txBody>
      </p:sp>
      <p:sp>
        <p:nvSpPr>
          <p:cNvPr id="5" name="Rechteck 4"/>
          <p:cNvSpPr/>
          <p:nvPr/>
        </p:nvSpPr>
        <p:spPr>
          <a:xfrm>
            <a:off x="960147" y="4922517"/>
            <a:ext cx="5303462" cy="2677656"/>
          </a:xfrm>
          <a:prstGeom prst="rect">
            <a:avLst/>
          </a:prstGeom>
        </p:spPr>
        <p:txBody>
          <a:bodyPr wrap="square">
            <a:spAutoFit/>
          </a:bodyPr>
          <a:lstStyle/>
          <a:p>
            <a:pPr marL="342900" indent="-342900">
              <a:buFont typeface="+mj-lt"/>
              <a:buAutoNum type="arabicPeriod"/>
            </a:pPr>
            <a:r>
              <a:rPr lang="en-US" sz="1400" dirty="0" smtClean="0">
                <a:latin typeface="Calibri" pitchFamily="34" charset="0"/>
              </a:rPr>
              <a:t> Production costs can vary between countries. E.g. some countries produce own technologies, others import. This can impact </a:t>
            </a:r>
            <a:r>
              <a:rPr lang="en-US" sz="1400" dirty="0" err="1" smtClean="0">
                <a:latin typeface="Calibri" pitchFamily="34" charset="0"/>
              </a:rPr>
              <a:t>additionality</a:t>
            </a:r>
            <a:r>
              <a:rPr lang="en-US" sz="1400" dirty="0" smtClean="0">
                <a:latin typeface="Calibri" pitchFamily="34" charset="0"/>
              </a:rPr>
              <a:t>. </a:t>
            </a:r>
          </a:p>
          <a:p>
            <a:pPr marL="342900" indent="-342900" defTabSz="1018705" fontAlgn="auto">
              <a:spcBef>
                <a:spcPts val="0"/>
              </a:spcBef>
              <a:spcAft>
                <a:spcPts val="0"/>
              </a:spcAft>
              <a:buFont typeface="+mj-lt"/>
              <a:buAutoNum type="arabicPeriod"/>
              <a:defRPr/>
            </a:pPr>
            <a:r>
              <a:rPr lang="en-US" sz="1400" dirty="0" smtClean="0">
                <a:latin typeface="Calibri" pitchFamily="34" charset="0"/>
              </a:rPr>
              <a:t>For most wind and hydro projects, the IRR without the CDM is relatively high and the CDM does not increase the IRR very significantly. </a:t>
            </a:r>
          </a:p>
          <a:p>
            <a:pPr marL="342900" indent="-342900" defTabSz="1018705" fontAlgn="auto">
              <a:spcBef>
                <a:spcPts val="0"/>
              </a:spcBef>
              <a:spcAft>
                <a:spcPts val="0"/>
              </a:spcAft>
              <a:buFont typeface="+mj-lt"/>
              <a:buAutoNum type="arabicPeriod"/>
              <a:defRPr/>
            </a:pPr>
            <a:r>
              <a:rPr lang="en-US" sz="1400" dirty="0" smtClean="0">
                <a:latin typeface="Calibri" pitchFamily="34" charset="0"/>
              </a:rPr>
              <a:t>New hydro projects are often built even when they are not the least cost option for political reasons.</a:t>
            </a:r>
          </a:p>
          <a:p>
            <a:pPr marL="342900" indent="-342900">
              <a:buFont typeface="+mj-lt"/>
              <a:buAutoNum type="arabicPeriod"/>
            </a:pPr>
            <a:r>
              <a:rPr lang="en-US" sz="1400" dirty="0" smtClean="0">
                <a:latin typeface="Calibri" pitchFamily="34" charset="0"/>
              </a:rPr>
              <a:t> Off grid renewable energy projects are likely to benefit from policies supporting improved energy access i.e. subsidies (tax benefits) or ODA. The nature of these policies will impact </a:t>
            </a:r>
            <a:r>
              <a:rPr lang="en-US" sz="1400" dirty="0" err="1" smtClean="0">
                <a:latin typeface="Calibri" pitchFamily="34" charset="0"/>
              </a:rPr>
              <a:t>additionality</a:t>
            </a:r>
            <a:r>
              <a:rPr lang="en-US" sz="1400" dirty="0" smtClean="0">
                <a:latin typeface="Calibri" pitchFamily="34" charset="0"/>
              </a:rPr>
              <a:t>. </a:t>
            </a:r>
            <a:endParaRPr lang="en-US" sz="1400" dirty="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pPr>
              <a:defRPr/>
            </a:pPr>
            <a:fld id="{0CEB0906-2660-41D0-A561-A72B271A59C9}"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77500" lnSpcReduction="20000"/>
          </a:bodyPr>
          <a:lstStyle/>
          <a:p>
            <a:r>
              <a:rPr lang="en-US" dirty="0" smtClean="0"/>
              <a:t>E- policies: policies that give comparative advantage to less emissions intensive technologies or fuels. The impacts of these policies can be excluded in establishing a baseline scenario if adopted prior to Marrakesh Accords (11/11/2001). The rationale for this is to ensure that the CDM does not create a perverse incentive for Host Parties not to introduce policies which would contribute to emission reductions.</a:t>
            </a:r>
          </a:p>
          <a:p>
            <a:r>
              <a:rPr lang="en-US" dirty="0" smtClean="0"/>
              <a:t>(i.e. forms of public funding subsidies, feed in tariffs etc)</a:t>
            </a:r>
          </a:p>
          <a:p>
            <a:endParaRPr lang="en-US" dirty="0" smtClean="0"/>
          </a:p>
          <a:p>
            <a:r>
              <a:rPr lang="en-US" dirty="0" smtClean="0"/>
              <a:t>Proposal in draft put to board on how to deal with impact of e- policy on investment analysis however not accepted. EB </a:t>
            </a:r>
          </a:p>
          <a:p>
            <a:r>
              <a:rPr lang="en-US" dirty="0" smtClean="0"/>
              <a:t>At its 55th meeting, the Executive Board considered draft 'Guidelines on the treatment of national and </a:t>
            </a:r>
            <a:r>
              <a:rPr lang="en-US" dirty="0" err="1" smtClean="0"/>
              <a:t>sectoral</a:t>
            </a:r>
            <a:r>
              <a:rPr lang="en-US" dirty="0" smtClean="0"/>
              <a:t> policies in the demonstration and assessment of </a:t>
            </a:r>
            <a:r>
              <a:rPr lang="en-US" dirty="0" err="1" smtClean="0"/>
              <a:t>additionality</a:t>
            </a:r>
            <a:r>
              <a:rPr lang="en-US" dirty="0" smtClean="0"/>
              <a:t>', and agreed not to continue the consideration of such guidelines. The Board also agreed that the possible impact of national and </a:t>
            </a:r>
            <a:r>
              <a:rPr lang="en-US" dirty="0" err="1" smtClean="0"/>
              <a:t>sectoral</a:t>
            </a:r>
            <a:r>
              <a:rPr lang="en-US" dirty="0" smtClean="0"/>
              <a:t> policies in the demonstration and assessment of </a:t>
            </a:r>
            <a:r>
              <a:rPr lang="en-US" dirty="0" err="1" smtClean="0"/>
              <a:t>additionality</a:t>
            </a:r>
            <a:r>
              <a:rPr lang="en-US" dirty="0" smtClean="0"/>
              <a:t> shall be assessed on a case-by-case basis (EB 55, paragraph 27).</a:t>
            </a:r>
          </a:p>
          <a:p>
            <a:endParaRPr lang="en-US" dirty="0" smtClean="0"/>
          </a:p>
          <a:p>
            <a:r>
              <a:rPr lang="en-US" dirty="0" smtClean="0"/>
              <a:t>Draft rejected at EB55 said:</a:t>
            </a:r>
          </a:p>
          <a:p>
            <a:r>
              <a:rPr lang="en-US" dirty="0" smtClean="0"/>
              <a:t>In case where a parameter has been identified to be directly determined by an E- policy (</a:t>
            </a:r>
            <a:r>
              <a:rPr lang="en-US" dirty="0" err="1" smtClean="0"/>
              <a:t>e.g.increase</a:t>
            </a:r>
            <a:r>
              <a:rPr lang="en-US" dirty="0" smtClean="0"/>
              <a:t> in tariff for renewable energy), the DOE shall assess whether the policy has been changed after 11 November 2001. If the policy has not changed after 11 November 2001, then the current value of the parameter is to be used in the investment analysis and the DOE may assess the parameter based on usual validation practices. If the policy has been changed after 11 November 2001, then the DOE shall accept any proposal made by the project proponent to have the parameter amended to reflect the policy which was in place as at 11 November 2001. In case the project proponent want to reflect the policy which was in place before the change, all the relevant evidences to ensure that the value proposed for the parameter represent what it would be currently if the policy before 11 November 2001 was currently in place shall be provided. The difference between the actual value and this counterfactual value of the determined  parameter should be related only to the difference between the currently prevailing policy and the policy that was in place before 11 November 2001</a:t>
            </a:r>
          </a:p>
          <a:p>
            <a:endParaRPr lang="de-DE" dirty="0"/>
          </a:p>
        </p:txBody>
      </p:sp>
      <p:sp>
        <p:nvSpPr>
          <p:cNvPr id="4" name="Foliennummernplatzhalter 3"/>
          <p:cNvSpPr>
            <a:spLocks noGrp="1"/>
          </p:cNvSpPr>
          <p:nvPr>
            <p:ph type="sldNum" sz="quarter" idx="10"/>
          </p:nvPr>
        </p:nvSpPr>
        <p:spPr/>
        <p:txBody>
          <a:bodyPr/>
          <a:lstStyle/>
          <a:p>
            <a:pPr>
              <a:defRPr/>
            </a:pPr>
            <a:fld id="{0CEB0906-2660-41D0-A561-A72B271A59C9}"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20000"/>
          </a:bodyPr>
          <a:lstStyle/>
          <a:p>
            <a:r>
              <a:rPr lang="en-US" dirty="0" smtClean="0"/>
              <a:t>1. </a:t>
            </a:r>
            <a:r>
              <a:rPr lang="en-US" dirty="0" err="1" smtClean="0"/>
              <a:t>Additionality</a:t>
            </a:r>
            <a:r>
              <a:rPr lang="en-US" dirty="0" smtClean="0"/>
              <a:t> guidelines for micro scale activities – threshold should include small scale in some instances. </a:t>
            </a:r>
          </a:p>
          <a:p>
            <a:r>
              <a:rPr lang="en-US" dirty="0" smtClean="0"/>
              <a:t>“Establishment of simplified modalities for demonstrating </a:t>
            </a:r>
            <a:r>
              <a:rPr lang="en-US" dirty="0" err="1" smtClean="0"/>
              <a:t>additionality</a:t>
            </a:r>
            <a:r>
              <a:rPr lang="en-US" dirty="0" smtClean="0"/>
              <a:t> for</a:t>
            </a:r>
          </a:p>
          <a:p>
            <a:r>
              <a:rPr lang="en-US" dirty="0" smtClean="0"/>
              <a:t>project activities up to </a:t>
            </a:r>
            <a:r>
              <a:rPr lang="en-US" b="1" dirty="0" smtClean="0"/>
              <a:t>5 megawatts </a:t>
            </a:r>
            <a:r>
              <a:rPr lang="en-US" dirty="0" smtClean="0"/>
              <a:t>that employ renewable energy as their</a:t>
            </a:r>
          </a:p>
          <a:p>
            <a:r>
              <a:rPr lang="en-US" dirty="0" smtClean="0"/>
              <a:t>primary technology and for energy efficiency project activities that aim to</a:t>
            </a:r>
          </a:p>
          <a:p>
            <a:r>
              <a:rPr lang="en-US" dirty="0" smtClean="0"/>
              <a:t>achieve energy savings at a scale of no more than </a:t>
            </a:r>
            <a:r>
              <a:rPr lang="en-US" b="1" dirty="0" smtClean="0"/>
              <a:t>20 </a:t>
            </a:r>
            <a:r>
              <a:rPr lang="en-US" b="1" dirty="0" err="1" smtClean="0"/>
              <a:t>gigawatt</a:t>
            </a:r>
            <a:r>
              <a:rPr lang="en-US" b="1" dirty="0" smtClean="0"/>
              <a:t> hours </a:t>
            </a:r>
            <a:r>
              <a:rPr lang="en-US" dirty="0" smtClean="0"/>
              <a:t>per year; RE </a:t>
            </a:r>
            <a:r>
              <a:rPr lang="en-US" dirty="0" err="1" smtClean="0"/>
              <a:t>microscale</a:t>
            </a:r>
            <a:r>
              <a:rPr lang="en-US" dirty="0" smtClean="0"/>
              <a:t> </a:t>
            </a:r>
            <a:r>
              <a:rPr lang="en-US" dirty="0" err="1" smtClean="0"/>
              <a:t>additionality</a:t>
            </a:r>
            <a:r>
              <a:rPr lang="en-US" dirty="0" smtClean="0"/>
              <a:t> guidelines is on grid and off grid. </a:t>
            </a:r>
          </a:p>
          <a:p>
            <a:endParaRPr lang="en-US" dirty="0" smtClean="0"/>
          </a:p>
          <a:p>
            <a:r>
              <a:rPr lang="en-US" dirty="0" smtClean="0"/>
              <a:t>Small scale size is not greater than installed capacity of </a:t>
            </a:r>
            <a:r>
              <a:rPr lang="en-US" b="1" dirty="0" smtClean="0"/>
              <a:t>15MW for RE </a:t>
            </a:r>
            <a:r>
              <a:rPr lang="en-US" dirty="0" smtClean="0"/>
              <a:t>and annual savings not greater than </a:t>
            </a:r>
            <a:r>
              <a:rPr lang="en-US" b="1" dirty="0" smtClean="0"/>
              <a:t>60 </a:t>
            </a:r>
            <a:r>
              <a:rPr lang="en-US" b="1" dirty="0" err="1" smtClean="0"/>
              <a:t>GWh</a:t>
            </a:r>
            <a:r>
              <a:rPr lang="en-US" b="1" dirty="0" smtClean="0"/>
              <a:t> </a:t>
            </a:r>
            <a:r>
              <a:rPr lang="en-US" dirty="0" smtClean="0"/>
              <a:t>for EE projects</a:t>
            </a:r>
          </a:p>
          <a:p>
            <a:r>
              <a:rPr lang="en-US" dirty="0" smtClean="0"/>
              <a:t>Message – why just for micro if restrict to LDCs and non-commercially available situations country contexts?</a:t>
            </a:r>
            <a:endParaRPr lang="de-DE" dirty="0" smtClean="0"/>
          </a:p>
          <a:p>
            <a:endParaRPr lang="de-DE" dirty="0" smtClean="0"/>
          </a:p>
          <a:p>
            <a:r>
              <a:rPr lang="de-DE" dirty="0" smtClean="0"/>
              <a:t>Automatic </a:t>
            </a:r>
            <a:r>
              <a:rPr lang="de-DE" dirty="0" err="1" smtClean="0"/>
              <a:t>additionality</a:t>
            </a:r>
            <a:r>
              <a:rPr lang="de-DE" dirty="0" smtClean="0"/>
              <a:t> </a:t>
            </a:r>
            <a:r>
              <a:rPr lang="de-DE" dirty="0" err="1" smtClean="0"/>
              <a:t>list</a:t>
            </a:r>
            <a:r>
              <a:rPr lang="de-DE" dirty="0" smtClean="0"/>
              <a:t> </a:t>
            </a:r>
            <a:r>
              <a:rPr lang="de-DE" dirty="0" err="1" smtClean="0"/>
              <a:t>submitted</a:t>
            </a:r>
            <a:r>
              <a:rPr lang="de-DE" dirty="0" smtClean="0"/>
              <a:t> </a:t>
            </a:r>
            <a:r>
              <a:rPr lang="de-DE" dirty="0" err="1" smtClean="0"/>
              <a:t>by</a:t>
            </a:r>
            <a:r>
              <a:rPr lang="de-DE" dirty="0" smtClean="0"/>
              <a:t> DNA </a:t>
            </a:r>
            <a:r>
              <a:rPr lang="de-DE" dirty="0" err="1" smtClean="0"/>
              <a:t>defined</a:t>
            </a:r>
            <a:r>
              <a:rPr lang="de-DE" dirty="0" smtClean="0"/>
              <a:t> in </a:t>
            </a:r>
            <a:r>
              <a:rPr lang="de-DE" dirty="0" err="1" smtClean="0"/>
              <a:t>attachment</a:t>
            </a:r>
            <a:r>
              <a:rPr lang="de-DE" dirty="0" smtClean="0"/>
              <a:t> A </a:t>
            </a:r>
            <a:r>
              <a:rPr lang="de-DE" dirty="0" err="1" smtClean="0"/>
              <a:t>of</a:t>
            </a:r>
            <a:r>
              <a:rPr lang="de-DE" dirty="0" smtClean="0"/>
              <a:t> Appendix B: </a:t>
            </a:r>
            <a:r>
              <a:rPr lang="de-DE" dirty="0" err="1" smtClean="0"/>
              <a:t>states</a:t>
            </a:r>
            <a:r>
              <a:rPr lang="de-DE" dirty="0" smtClean="0"/>
              <a:t> </a:t>
            </a:r>
          </a:p>
          <a:p>
            <a:r>
              <a:rPr lang="en-US" dirty="0" smtClean="0"/>
              <a:t>2.   The positive list of grid-connected renewable electricity generation technologies that are  automatically defined as additional, without further documentation of barriers, consists of the following  grid-connected renewable electricity generation technologies of installed capacity up to 15 MW: </a:t>
            </a:r>
          </a:p>
          <a:p>
            <a:r>
              <a:rPr lang="en-US" dirty="0" smtClean="0"/>
              <a:t>(a) Solar technologies (photovoltaic and solar thermal electricity generation); </a:t>
            </a:r>
          </a:p>
          <a:p>
            <a:r>
              <a:rPr lang="de-DE" dirty="0" smtClean="0"/>
              <a:t>(b) Off-</a:t>
            </a:r>
            <a:r>
              <a:rPr lang="de-DE" dirty="0" err="1" smtClean="0"/>
              <a:t>shore</a:t>
            </a:r>
            <a:r>
              <a:rPr lang="de-DE" dirty="0" smtClean="0"/>
              <a:t> wind </a:t>
            </a:r>
            <a:r>
              <a:rPr lang="de-DE" dirty="0" err="1" smtClean="0"/>
              <a:t>technologies</a:t>
            </a:r>
            <a:r>
              <a:rPr lang="de-DE" dirty="0" smtClean="0"/>
              <a:t>; </a:t>
            </a:r>
          </a:p>
          <a:p>
            <a:r>
              <a:rPr lang="de-DE" dirty="0" smtClean="0"/>
              <a:t>(c) Marine </a:t>
            </a:r>
            <a:r>
              <a:rPr lang="de-DE" dirty="0" err="1" smtClean="0"/>
              <a:t>technologies</a:t>
            </a:r>
            <a:r>
              <a:rPr lang="de-DE" dirty="0" smtClean="0"/>
              <a:t> (</a:t>
            </a:r>
            <a:r>
              <a:rPr lang="de-DE" dirty="0" err="1" smtClean="0"/>
              <a:t>wave</a:t>
            </a:r>
            <a:r>
              <a:rPr lang="de-DE" dirty="0" smtClean="0"/>
              <a:t>, </a:t>
            </a:r>
            <a:r>
              <a:rPr lang="de-DE" dirty="0" err="1" smtClean="0"/>
              <a:t>tidal</a:t>
            </a:r>
            <a:r>
              <a:rPr lang="de-DE" dirty="0" smtClean="0"/>
              <a:t>).</a:t>
            </a:r>
            <a:endParaRPr lang="de-DE" dirty="0"/>
          </a:p>
        </p:txBody>
      </p:sp>
      <p:sp>
        <p:nvSpPr>
          <p:cNvPr id="4" name="Foliennummernplatzhalter 3"/>
          <p:cNvSpPr>
            <a:spLocks noGrp="1"/>
          </p:cNvSpPr>
          <p:nvPr>
            <p:ph type="sldNum" sz="quarter" idx="10"/>
          </p:nvPr>
        </p:nvSpPr>
        <p:spPr/>
        <p:txBody>
          <a:bodyPr/>
          <a:lstStyle/>
          <a:p>
            <a:pPr>
              <a:defRPr/>
            </a:pPr>
            <a:fld id="{0CEB0906-2660-41D0-A561-A72B271A59C9}"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pPr>
              <a:defRPr/>
            </a:pPr>
            <a:fld id="{0CEB0906-2660-41D0-A561-A72B271A59C9}" type="slidenum">
              <a:rPr lang="en-US" smtClean="0"/>
              <a:pPr>
                <a:defRPr/>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Rectangle 1"/>
          <p:cNvSpPr>
            <a:spLocks noChangeArrowheads="1"/>
          </p:cNvSpPr>
          <p:nvPr userDrawn="1"/>
        </p:nvSpPr>
        <p:spPr bwMode="auto">
          <a:xfrm>
            <a:off x="703263" y="7085013"/>
            <a:ext cx="8440737" cy="173037"/>
          </a:xfrm>
          <a:prstGeom prst="rect">
            <a:avLst/>
          </a:prstGeom>
          <a:noFill/>
          <a:ln w="9525">
            <a:noFill/>
            <a:miter lim="800000"/>
            <a:headEnd/>
            <a:tailEnd/>
          </a:ln>
          <a:effectLst/>
        </p:spPr>
        <p:txBody>
          <a:bodyPr lIns="0" tIns="0" rIns="101870" bIns="0" anchor="ctr">
            <a:spAutoFit/>
          </a:bodyPr>
          <a:lstStyle/>
          <a:p>
            <a:pPr defTabSz="1018705" fontAlgn="auto">
              <a:spcBef>
                <a:spcPts val="0"/>
              </a:spcBef>
              <a:spcAft>
                <a:spcPts val="0"/>
              </a:spcAft>
              <a:defRPr/>
            </a:pPr>
            <a:r>
              <a:rPr lang="en-US" sz="1100" b="1" cap="small" dirty="0">
                <a:solidFill>
                  <a:srgbClr val="004538"/>
                </a:solidFill>
                <a:latin typeface="+mn-lt"/>
                <a:cs typeface="+mn-cs"/>
              </a:rPr>
              <a:t>The World Bank Carbon Finance Unit</a:t>
            </a:r>
          </a:p>
        </p:txBody>
      </p:sp>
      <p:sp>
        <p:nvSpPr>
          <p:cNvPr id="6" name="Rectangle 3"/>
          <p:cNvSpPr>
            <a:spLocks noGrp="1" noChangeArrowheads="1"/>
          </p:cNvSpPr>
          <p:nvPr>
            <p:ph type="title"/>
          </p:nvPr>
        </p:nvSpPr>
        <p:spPr bwMode="auto">
          <a:xfrm>
            <a:off x="685801" y="533400"/>
            <a:ext cx="8686800" cy="533400"/>
          </a:xfrm>
          <a:prstGeom prst="rect">
            <a:avLst/>
          </a:prstGeom>
          <a:noFill/>
          <a:ln w="9525">
            <a:noFill/>
            <a:miter lim="800000"/>
            <a:headEnd/>
            <a:tailEnd/>
          </a:ln>
        </p:spPr>
        <p:txBody>
          <a:bodyPr/>
          <a:lstStyle/>
          <a:p>
            <a:pPr lvl="0"/>
            <a:r>
              <a:rPr lang="en-US" smtClean="0"/>
              <a:t>Click to edit Master title style</a:t>
            </a:r>
          </a:p>
        </p:txBody>
      </p:sp>
      <p:sp>
        <p:nvSpPr>
          <p:cNvPr id="4" name="Slide Number Placeholder 3"/>
          <p:cNvSpPr>
            <a:spLocks noGrp="1"/>
          </p:cNvSpPr>
          <p:nvPr>
            <p:ph type="sldNum" sz="quarter" idx="10"/>
          </p:nvPr>
        </p:nvSpPr>
        <p:spPr>
          <a:xfrm>
            <a:off x="3852863" y="7204075"/>
            <a:ext cx="2347912" cy="414338"/>
          </a:xfrm>
          <a:prstGeom prst="rect">
            <a:avLst/>
          </a:prstGeom>
        </p:spPr>
        <p:txBody>
          <a:bodyPr vert="horz" wrap="square" lIns="91429" tIns="45715" rIns="91429" bIns="45715" numCol="1" anchor="t" anchorCtr="0" compatLnSpc="1">
            <a:prstTxWarp prst="textNoShape">
              <a:avLst/>
            </a:prstTxWarp>
          </a:bodyPr>
          <a:lstStyle>
            <a:lvl1pPr algn="ctr">
              <a:defRPr>
                <a:latin typeface="Times New Roman" pitchFamily="18" charset="0"/>
                <a:cs typeface="Arial" pitchFamily="34" charset="0"/>
              </a:defRPr>
            </a:lvl1pPr>
          </a:lstStyle>
          <a:p>
            <a:pPr>
              <a:defRPr/>
            </a:pPr>
            <a:fld id="{423F7BED-5C55-4111-A791-5F7A6E6DCE3E}" type="slidenum">
              <a:rPr lang="en-US"/>
              <a:pPr>
                <a:defRPr/>
              </a:pPr>
              <a:t>‹Nr.›</a:t>
            </a:fld>
            <a:endParaRPr lang="en-US"/>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S">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698500" y="7085013"/>
            <a:ext cx="8440738" cy="173037"/>
          </a:xfrm>
          <a:prstGeom prst="rect">
            <a:avLst/>
          </a:prstGeom>
          <a:noFill/>
          <a:ln w="9525">
            <a:noFill/>
            <a:miter lim="800000"/>
            <a:headEnd/>
            <a:tailEnd/>
          </a:ln>
          <a:effectLst/>
        </p:spPr>
        <p:txBody>
          <a:bodyPr lIns="0" tIns="0" rIns="101870" bIns="0" anchor="ctr">
            <a:spAutoFit/>
          </a:bodyPr>
          <a:lstStyle/>
          <a:p>
            <a:pPr defTabSz="1018705" fontAlgn="auto">
              <a:spcBef>
                <a:spcPts val="0"/>
              </a:spcBef>
              <a:spcAft>
                <a:spcPts val="0"/>
              </a:spcAft>
              <a:defRPr/>
            </a:pPr>
            <a:r>
              <a:rPr lang="en-US" sz="1100" b="1" cap="small" dirty="0">
                <a:solidFill>
                  <a:srgbClr val="004538"/>
                </a:solidFill>
                <a:latin typeface="Calibri" pitchFamily="34" charset="0"/>
                <a:cs typeface="+mn-cs"/>
              </a:rPr>
              <a:t>The World Bank Carbon Finance Unit</a:t>
            </a:r>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TextBox 11"/>
          <p:cNvSpPr txBox="1">
            <a:spLocks noChangeArrowheads="1"/>
          </p:cNvSpPr>
          <p:nvPr userDrawn="1"/>
        </p:nvSpPr>
        <p:spPr bwMode="auto">
          <a:xfrm>
            <a:off x="503238" y="4703763"/>
            <a:ext cx="9051925" cy="312737"/>
          </a:xfrm>
          <a:prstGeom prst="rect">
            <a:avLst/>
          </a:prstGeom>
          <a:solidFill>
            <a:schemeClr val="bg1"/>
          </a:solidFill>
          <a:ln w="9525">
            <a:noFill/>
            <a:miter lim="800000"/>
            <a:headEnd/>
            <a:tailEnd/>
          </a:ln>
        </p:spPr>
        <p:txBody>
          <a:bodyPr lIns="101870" tIns="50935" rIns="101870" bIns="50935" anchor="ctr">
            <a:spAutoFit/>
          </a:bodyPr>
          <a:lstStyle/>
          <a:p>
            <a:pPr algn="ctr" defTabSz="1018705" fontAlgn="auto">
              <a:spcBef>
                <a:spcPts val="0"/>
              </a:spcBef>
              <a:spcAft>
                <a:spcPts val="0"/>
              </a:spcAft>
              <a:defRPr/>
            </a:pPr>
            <a:endParaRPr lang="en-US" sz="1300" b="1" dirty="0">
              <a:solidFill>
                <a:schemeClr val="bg1"/>
              </a:solidFill>
              <a:latin typeface="+mn-lt"/>
              <a:cs typeface="+mn-cs"/>
            </a:endParaRPr>
          </a:p>
        </p:txBody>
      </p:sp>
      <p:sp>
        <p:nvSpPr>
          <p:cNvPr id="6" name="Rectangle 1"/>
          <p:cNvSpPr>
            <a:spLocks noChangeArrowheads="1"/>
          </p:cNvSpPr>
          <p:nvPr userDrawn="1"/>
        </p:nvSpPr>
        <p:spPr bwMode="auto">
          <a:xfrm>
            <a:off x="685800" y="7177088"/>
            <a:ext cx="8440738" cy="173037"/>
          </a:xfrm>
          <a:prstGeom prst="rect">
            <a:avLst/>
          </a:prstGeom>
          <a:noFill/>
          <a:ln w="9525">
            <a:noFill/>
            <a:miter lim="800000"/>
            <a:headEnd/>
            <a:tailEnd/>
          </a:ln>
          <a:effectLst/>
        </p:spPr>
        <p:txBody>
          <a:bodyPr lIns="0" tIns="0" rIns="101870" bIns="0" anchor="ctr">
            <a:spAutoFit/>
          </a:bodyPr>
          <a:lstStyle/>
          <a:p>
            <a:pPr defTabSz="1018705" fontAlgn="auto">
              <a:spcBef>
                <a:spcPts val="0"/>
              </a:spcBef>
              <a:spcAft>
                <a:spcPts val="0"/>
              </a:spcAft>
              <a:defRPr/>
            </a:pPr>
            <a:r>
              <a:rPr lang="en-US" sz="1100" b="1" cap="small" dirty="0">
                <a:solidFill>
                  <a:srgbClr val="004538"/>
                </a:solidFill>
                <a:latin typeface="Calibri" pitchFamily="34" charset="0"/>
                <a:cs typeface="+mn-cs"/>
              </a:rPr>
              <a:t>The World Bank Carbon Finance Unit</a:t>
            </a:r>
          </a:p>
        </p:txBody>
      </p:sp>
      <p:sp>
        <p:nvSpPr>
          <p:cNvPr id="3" name="Content Placeholder 2"/>
          <p:cNvSpPr>
            <a:spLocks noGrp="1"/>
          </p:cNvSpPr>
          <p:nvPr>
            <p:ph idx="1"/>
          </p:nvPr>
        </p:nvSpPr>
        <p:spPr>
          <a:xfrm>
            <a:off x="685801" y="1249362"/>
            <a:ext cx="8686800" cy="5029200"/>
          </a:xfrm>
          <a:prstGeom prst="rect">
            <a:avLst/>
          </a:prstGeom>
        </p:spPr>
        <p:txBody>
          <a:bodyPr lIns="91429" tIns="45715" rIns="91429" bIns="45715"/>
          <a:lstStyle>
            <a:lvl1pPr>
              <a:buClr>
                <a:srgbClr val="E46C0A"/>
              </a:buClr>
              <a:defRPr>
                <a:latin typeface="Calibri" pitchFamily="34" charset="0"/>
                <a:cs typeface="Arial" pitchFamily="34" charset="0"/>
              </a:defRPr>
            </a:lvl1pPr>
            <a:lvl2pPr>
              <a:buClr>
                <a:srgbClr val="E46C0A"/>
              </a:buClr>
              <a:defRPr>
                <a:latin typeface="Calibri" pitchFamily="34" charset="0"/>
                <a:cs typeface="Arial" pitchFamily="34" charset="0"/>
              </a:defRPr>
            </a:lvl2pPr>
            <a:lvl3pPr>
              <a:buClr>
                <a:srgbClr val="E46C0A"/>
              </a:buClr>
              <a:defRPr>
                <a:latin typeface="Calibri" pitchFamily="34" charset="0"/>
                <a:cs typeface="Arial" pitchFamily="34" charset="0"/>
              </a:defRPr>
            </a:lvl3pPr>
            <a:lvl4pPr>
              <a:buClr>
                <a:srgbClr val="E46C0A"/>
              </a:buClr>
              <a:defRPr>
                <a:latin typeface="Calibri" pitchFamily="34" charset="0"/>
                <a:cs typeface="Arial" pitchFamily="34" charset="0"/>
              </a:defRPr>
            </a:lvl4pPr>
            <a:lvl5pPr>
              <a:buClr>
                <a:srgbClr val="E46C0A"/>
              </a:buClr>
              <a:defRPr>
                <a:latin typeface="Calibri"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p:txBody>
          <a:bodyPr/>
          <a:lstStyle>
            <a:lvl1pPr>
              <a:defRPr>
                <a:latin typeface="Calibri" pitchFamily="34" charset="0"/>
              </a:defRPr>
            </a:lvl1pPr>
          </a:lstStyle>
          <a:p>
            <a:r>
              <a:rPr lang="en-US" smtClean="0"/>
              <a:t>Click to edit Master title style</a:t>
            </a:r>
            <a:endParaRPr lang="en-US"/>
          </a:p>
        </p:txBody>
      </p:sp>
      <p:sp>
        <p:nvSpPr>
          <p:cNvPr id="7" name="Rectangle 9"/>
          <p:cNvSpPr>
            <a:spLocks noGrp="1" noChangeArrowheads="1"/>
          </p:cNvSpPr>
          <p:nvPr>
            <p:ph type="sldNum" sz="quarter" idx="10"/>
            <p:custDataLst>
              <p:tags r:id="rId1"/>
            </p:custDataLst>
          </p:nvPr>
        </p:nvSpPr>
        <p:spPr>
          <a:xfrm>
            <a:off x="4013200" y="7253288"/>
            <a:ext cx="2057400" cy="404812"/>
          </a:xfrm>
          <a:prstGeom prst="rect">
            <a:avLst/>
          </a:prstGeom>
        </p:spPr>
        <p:txBody>
          <a:bodyPr vert="horz" wrap="square" lIns="91429" tIns="45715" rIns="91429" bIns="45715" numCol="1" anchor="t" anchorCtr="0" compatLnSpc="1">
            <a:prstTxWarp prst="textNoShape">
              <a:avLst/>
            </a:prstTxWarp>
          </a:bodyPr>
          <a:lstStyle>
            <a:lvl1pPr algn="ctr">
              <a:defRPr>
                <a:latin typeface="Times New Roman" pitchFamily="18" charset="0"/>
                <a:cs typeface="Arial" pitchFamily="34" charset="0"/>
              </a:defRPr>
            </a:lvl1pPr>
          </a:lstStyle>
          <a:p>
            <a:pPr>
              <a:defRPr/>
            </a:pPr>
            <a:fld id="{C7C90917-1575-4B0B-893F-2427732466A2}" type="slidenum">
              <a:rPr lang="en-US"/>
              <a:pPr>
                <a:defRPr/>
              </a:pPr>
              <a:t>‹Nr.›</a:t>
            </a:fld>
            <a:endParaRPr lang="en-US"/>
          </a:p>
        </p:txBody>
      </p:sp>
    </p:spTree>
  </p:cSld>
  <p:clrMapOvr>
    <a:overrideClrMapping bg1="lt1" tx1="dk1" bg2="lt2" tx2="dk2" accent1="accent1" accent2="accent2" accent3="accent3" accent4="accent4" accent5="accent5" accent6="accent6" hlink="hlink" folHlink="folHlink"/>
  </p:clrMapOvr>
  <p:transition spd="slow"/>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ags" Target="../tags/tag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Rectangle 3"/>
          <p:cNvSpPr>
            <a:spLocks noGrp="1" noChangeArrowheads="1"/>
          </p:cNvSpPr>
          <p:nvPr>
            <p:ph type="title"/>
            <p:custDataLst>
              <p:tags r:id="rId5"/>
            </p:custDataLst>
          </p:nvPr>
        </p:nvSpPr>
        <p:spPr bwMode="auto">
          <a:xfrm>
            <a:off x="685800" y="533400"/>
            <a:ext cx="8686800" cy="533400"/>
          </a:xfrm>
          <a:prstGeom prst="rect">
            <a:avLst/>
          </a:prstGeom>
          <a:noFill/>
          <a:ln w="9525">
            <a:noFill/>
            <a:miter lim="800000"/>
            <a:headEnd/>
            <a:tailEnd/>
          </a:ln>
        </p:spPr>
        <p:txBody>
          <a:bodyPr vert="horz" wrap="square" lIns="0" tIns="50935" rIns="0" bIns="50935" numCol="1" anchor="b" anchorCtr="0" compatLnSpc="1">
            <a:prstTxWarp prst="textNoShape">
              <a:avLst/>
            </a:prstTxWarp>
          </a:bodyPr>
          <a:lstStyle/>
          <a:p>
            <a:pPr lvl="0"/>
            <a:r>
              <a:rPr lang="en-US" smtClean="0"/>
              <a:t>Click to edit Master title style</a:t>
            </a:r>
          </a:p>
        </p:txBody>
      </p:sp>
      <p:sp>
        <p:nvSpPr>
          <p:cNvPr id="11" name="Line 6"/>
          <p:cNvSpPr>
            <a:spLocks noChangeShapeType="1"/>
          </p:cNvSpPr>
          <p:nvPr/>
        </p:nvSpPr>
        <p:spPr bwMode="auto">
          <a:xfrm>
            <a:off x="685800" y="7010400"/>
            <a:ext cx="8686800" cy="0"/>
          </a:xfrm>
          <a:prstGeom prst="line">
            <a:avLst/>
          </a:prstGeom>
          <a:noFill/>
          <a:ln w="9525">
            <a:solidFill>
              <a:schemeClr val="tx2"/>
            </a:solidFill>
            <a:round/>
            <a:headEnd/>
            <a:tailEnd/>
          </a:ln>
          <a:effectLst/>
        </p:spPr>
        <p:txBody>
          <a:bodyPr wrap="none" lIns="91429" tIns="45715" rIns="91429" bIns="45715" anchor="ctr"/>
          <a:lstStyle/>
          <a:p>
            <a:pPr algn="ctr" defTabSz="1018705" fontAlgn="auto">
              <a:spcBef>
                <a:spcPts val="0"/>
              </a:spcBef>
              <a:spcAft>
                <a:spcPts val="0"/>
              </a:spcAft>
              <a:defRPr/>
            </a:pPr>
            <a:endParaRPr lang="en-US" dirty="0">
              <a:latin typeface="+mn-lt"/>
              <a:cs typeface="+mn-cs"/>
            </a:endParaRPr>
          </a:p>
        </p:txBody>
      </p:sp>
      <p:sp>
        <p:nvSpPr>
          <p:cNvPr id="12" name="Line 8"/>
          <p:cNvSpPr>
            <a:spLocks noChangeShapeType="1"/>
          </p:cNvSpPr>
          <p:nvPr/>
        </p:nvSpPr>
        <p:spPr bwMode="auto">
          <a:xfrm>
            <a:off x="685800" y="1066800"/>
            <a:ext cx="8683625" cy="0"/>
          </a:xfrm>
          <a:prstGeom prst="line">
            <a:avLst/>
          </a:prstGeom>
          <a:noFill/>
          <a:ln w="9525">
            <a:solidFill>
              <a:schemeClr val="tx2"/>
            </a:solidFill>
            <a:round/>
            <a:headEnd/>
            <a:tailEnd/>
          </a:ln>
          <a:effectLst/>
        </p:spPr>
        <p:txBody>
          <a:bodyPr wrap="none" lIns="91429" tIns="45715" rIns="91429" bIns="45715" anchor="ctr"/>
          <a:lstStyle/>
          <a:p>
            <a:pPr algn="ctr" defTabSz="1018705" fontAlgn="auto">
              <a:spcBef>
                <a:spcPts val="0"/>
              </a:spcBef>
              <a:spcAft>
                <a:spcPts val="0"/>
              </a:spcAft>
              <a:defRPr/>
            </a:pPr>
            <a:endParaRPr lang="en-US" dirty="0">
              <a:latin typeface="+mn-lt"/>
              <a:cs typeface="+mn-cs"/>
            </a:endParaRPr>
          </a:p>
        </p:txBody>
      </p:sp>
      <p:pic>
        <p:nvPicPr>
          <p:cNvPr id="6" name="Picture 2"/>
          <p:cNvPicPr/>
          <p:nvPr userDrawn="1"/>
        </p:nvPicPr>
        <p:blipFill>
          <a:blip r:embed="rId6" cstate="print"/>
          <a:srcRect/>
          <a:stretch>
            <a:fillRect/>
          </a:stretch>
        </p:blipFill>
        <p:spPr bwMode="auto">
          <a:xfrm>
            <a:off x="7877175" y="7080250"/>
            <a:ext cx="1495425" cy="427038"/>
          </a:xfrm>
          <a:prstGeom prst="rect">
            <a:avLst/>
          </a:prstGeom>
          <a:ln>
            <a:noFill/>
          </a:ln>
          <a:effectLst>
            <a:outerShdw blurRad="292100" dist="139700" dir="2700000" algn="tl" rotWithShape="0">
              <a:srgbClr val="333333">
                <a:alpha val="65000"/>
              </a:srgbClr>
            </a:outerShdw>
          </a:effectLst>
        </p:spPr>
      </p:pic>
    </p:spTree>
  </p:cSld>
  <p:clrMap bg1="lt1" tx1="dk1" bg2="lt2" tx2="dk2" accent1="accent1" accent2="accent2" accent3="accent3" accent4="accent4" accent5="accent5" accent6="accent6" hlink="hlink" folHlink="folHlink"/>
  <p:sldLayoutIdLst>
    <p:sldLayoutId id="2147483931" r:id="rId1"/>
    <p:sldLayoutId id="2147483932" r:id="rId2"/>
    <p:sldLayoutId id="2147483933" r:id="rId3"/>
  </p:sldLayoutIdLst>
  <p:transition spd="slow"/>
  <p:txStyles>
    <p:titleStyle>
      <a:lvl1pPr algn="l" defTabSz="1016000" rtl="0" eaLnBrk="0" fontAlgn="base" hangingPunct="0">
        <a:spcBef>
          <a:spcPct val="0"/>
        </a:spcBef>
        <a:spcAft>
          <a:spcPct val="0"/>
        </a:spcAft>
        <a:defRPr sz="2800" kern="1200">
          <a:solidFill>
            <a:schemeClr val="tx2"/>
          </a:solidFill>
          <a:latin typeface="+mj-lt"/>
          <a:ea typeface="+mj-ea"/>
          <a:cs typeface="+mj-cs"/>
        </a:defRPr>
      </a:lvl1pPr>
      <a:lvl2pPr algn="l" defTabSz="1016000" rtl="0" eaLnBrk="0" fontAlgn="base" hangingPunct="0">
        <a:spcBef>
          <a:spcPct val="0"/>
        </a:spcBef>
        <a:spcAft>
          <a:spcPct val="0"/>
        </a:spcAft>
        <a:defRPr sz="2800">
          <a:solidFill>
            <a:schemeClr val="tx2"/>
          </a:solidFill>
          <a:latin typeface="Times New Roman" pitchFamily="18" charset="0"/>
        </a:defRPr>
      </a:lvl2pPr>
      <a:lvl3pPr algn="l" defTabSz="1016000" rtl="0" eaLnBrk="0" fontAlgn="base" hangingPunct="0">
        <a:spcBef>
          <a:spcPct val="0"/>
        </a:spcBef>
        <a:spcAft>
          <a:spcPct val="0"/>
        </a:spcAft>
        <a:defRPr sz="2800">
          <a:solidFill>
            <a:schemeClr val="tx2"/>
          </a:solidFill>
          <a:latin typeface="Times New Roman" pitchFamily="18" charset="0"/>
        </a:defRPr>
      </a:lvl3pPr>
      <a:lvl4pPr algn="l" defTabSz="1016000" rtl="0" eaLnBrk="0" fontAlgn="base" hangingPunct="0">
        <a:spcBef>
          <a:spcPct val="0"/>
        </a:spcBef>
        <a:spcAft>
          <a:spcPct val="0"/>
        </a:spcAft>
        <a:defRPr sz="2800">
          <a:solidFill>
            <a:schemeClr val="tx2"/>
          </a:solidFill>
          <a:latin typeface="Times New Roman" pitchFamily="18" charset="0"/>
        </a:defRPr>
      </a:lvl4pPr>
      <a:lvl5pPr algn="l" defTabSz="1016000" rtl="0" eaLnBrk="0" fontAlgn="base" hangingPunct="0">
        <a:spcBef>
          <a:spcPct val="0"/>
        </a:spcBef>
        <a:spcAft>
          <a:spcPct val="0"/>
        </a:spcAft>
        <a:defRPr sz="2800">
          <a:solidFill>
            <a:schemeClr val="tx2"/>
          </a:solidFill>
          <a:latin typeface="Times New Roman" pitchFamily="18" charset="0"/>
        </a:defRPr>
      </a:lvl5pPr>
      <a:lvl6pPr marL="457146" algn="l" defTabSz="1017468" rtl="0" fontAlgn="base">
        <a:spcBef>
          <a:spcPct val="0"/>
        </a:spcBef>
        <a:spcAft>
          <a:spcPct val="0"/>
        </a:spcAft>
        <a:defRPr sz="2800">
          <a:solidFill>
            <a:schemeClr val="tx2"/>
          </a:solidFill>
          <a:latin typeface="Times New Roman" pitchFamily="18" charset="0"/>
        </a:defRPr>
      </a:lvl6pPr>
      <a:lvl7pPr marL="914294" algn="l" defTabSz="1017468" rtl="0" fontAlgn="base">
        <a:spcBef>
          <a:spcPct val="0"/>
        </a:spcBef>
        <a:spcAft>
          <a:spcPct val="0"/>
        </a:spcAft>
        <a:defRPr sz="2800">
          <a:solidFill>
            <a:schemeClr val="tx2"/>
          </a:solidFill>
          <a:latin typeface="Times New Roman" pitchFamily="18" charset="0"/>
        </a:defRPr>
      </a:lvl7pPr>
      <a:lvl8pPr marL="1371440" algn="l" defTabSz="1017468" rtl="0" fontAlgn="base">
        <a:spcBef>
          <a:spcPct val="0"/>
        </a:spcBef>
        <a:spcAft>
          <a:spcPct val="0"/>
        </a:spcAft>
        <a:defRPr sz="2800">
          <a:solidFill>
            <a:schemeClr val="tx2"/>
          </a:solidFill>
          <a:latin typeface="Times New Roman" pitchFamily="18" charset="0"/>
        </a:defRPr>
      </a:lvl8pPr>
      <a:lvl9pPr marL="1828586" algn="l" defTabSz="1017468" rtl="0" fontAlgn="base">
        <a:spcBef>
          <a:spcPct val="0"/>
        </a:spcBef>
        <a:spcAft>
          <a:spcPct val="0"/>
        </a:spcAft>
        <a:defRPr sz="2800">
          <a:solidFill>
            <a:schemeClr val="tx2"/>
          </a:solidFill>
          <a:latin typeface="Times New Roman" pitchFamily="18" charset="0"/>
        </a:defRPr>
      </a:lvl9pPr>
    </p:titleStyle>
    <p:bodyStyle>
      <a:lvl1pPr marL="379413" indent="-379413" algn="l" defTabSz="1016000" rtl="0" eaLnBrk="0" fontAlgn="base" hangingPunct="0">
        <a:spcBef>
          <a:spcPct val="20000"/>
        </a:spcBef>
        <a:spcAft>
          <a:spcPct val="0"/>
        </a:spcAft>
        <a:buFont typeface="Arial" charset="0"/>
        <a:buChar char="•"/>
        <a:defRPr sz="3600" kern="1200">
          <a:solidFill>
            <a:schemeClr val="tx1"/>
          </a:solidFill>
          <a:latin typeface="+mn-lt"/>
          <a:ea typeface="+mn-ea"/>
          <a:cs typeface="+mn-cs"/>
        </a:defRPr>
      </a:lvl1pPr>
      <a:lvl2pPr marL="825500" indent="-315913" algn="l" defTabSz="1016000" rtl="0" eaLnBrk="0" fontAlgn="base" hangingPunct="0">
        <a:spcBef>
          <a:spcPct val="20000"/>
        </a:spcBef>
        <a:spcAft>
          <a:spcPct val="0"/>
        </a:spcAft>
        <a:buFont typeface="Arial" charset="0"/>
        <a:buChar char="–"/>
        <a:defRPr sz="3100" kern="1200">
          <a:solidFill>
            <a:schemeClr val="tx1"/>
          </a:solidFill>
          <a:latin typeface="+mn-lt"/>
          <a:ea typeface="+mn-ea"/>
          <a:cs typeface="+mn-cs"/>
        </a:defRPr>
      </a:lvl2pPr>
      <a:lvl3pPr marL="1271588" indent="-252413" algn="l" defTabSz="1016000" rtl="0" eaLnBrk="0" fontAlgn="base" hangingPunct="0">
        <a:spcBef>
          <a:spcPct val="20000"/>
        </a:spcBef>
        <a:spcAft>
          <a:spcPct val="0"/>
        </a:spcAft>
        <a:buFont typeface="Arial" charset="0"/>
        <a:buChar char="•"/>
        <a:defRPr sz="2700" kern="1200">
          <a:solidFill>
            <a:schemeClr val="tx1"/>
          </a:solidFill>
          <a:latin typeface="+mn-lt"/>
          <a:ea typeface="+mn-ea"/>
          <a:cs typeface="+mn-cs"/>
        </a:defRPr>
      </a:lvl3pPr>
      <a:lvl4pPr marL="1781175" indent="-252413" algn="l" defTabSz="1016000"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290763" indent="-252413" algn="l" defTabSz="1016000"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801440" indent="-254676" algn="l" defTabSz="10187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0793" indent="-254676" algn="l" defTabSz="10187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145" indent="-254676" algn="l" defTabSz="10187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29498" indent="-254676" algn="l" defTabSz="1018705"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1018705" rtl="0" eaLnBrk="1" latinLnBrk="0" hangingPunct="1">
        <a:defRPr sz="2000" kern="1200">
          <a:solidFill>
            <a:schemeClr val="tx1"/>
          </a:solidFill>
          <a:latin typeface="+mn-lt"/>
          <a:ea typeface="+mn-ea"/>
          <a:cs typeface="+mn-cs"/>
        </a:defRPr>
      </a:lvl1pPr>
      <a:lvl2pPr marL="509352" algn="l" defTabSz="1018705" rtl="0" eaLnBrk="1" latinLnBrk="0" hangingPunct="1">
        <a:defRPr sz="2000" kern="1200">
          <a:solidFill>
            <a:schemeClr val="tx1"/>
          </a:solidFill>
          <a:latin typeface="+mn-lt"/>
          <a:ea typeface="+mn-ea"/>
          <a:cs typeface="+mn-cs"/>
        </a:defRPr>
      </a:lvl2pPr>
      <a:lvl3pPr marL="1018705" algn="l" defTabSz="1018705" rtl="0" eaLnBrk="1" latinLnBrk="0" hangingPunct="1">
        <a:defRPr sz="2000" kern="1200">
          <a:solidFill>
            <a:schemeClr val="tx1"/>
          </a:solidFill>
          <a:latin typeface="+mn-lt"/>
          <a:ea typeface="+mn-ea"/>
          <a:cs typeface="+mn-cs"/>
        </a:defRPr>
      </a:lvl3pPr>
      <a:lvl4pPr marL="1528058" algn="l" defTabSz="1018705" rtl="0" eaLnBrk="1" latinLnBrk="0" hangingPunct="1">
        <a:defRPr sz="2000" kern="1200">
          <a:solidFill>
            <a:schemeClr val="tx1"/>
          </a:solidFill>
          <a:latin typeface="+mn-lt"/>
          <a:ea typeface="+mn-ea"/>
          <a:cs typeface="+mn-cs"/>
        </a:defRPr>
      </a:lvl4pPr>
      <a:lvl5pPr marL="2037411" algn="l" defTabSz="1018705" rtl="0" eaLnBrk="1" latinLnBrk="0" hangingPunct="1">
        <a:defRPr sz="2000" kern="1200">
          <a:solidFill>
            <a:schemeClr val="tx1"/>
          </a:solidFill>
          <a:latin typeface="+mn-lt"/>
          <a:ea typeface="+mn-ea"/>
          <a:cs typeface="+mn-cs"/>
        </a:defRPr>
      </a:lvl5pPr>
      <a:lvl6pPr marL="2546764" algn="l" defTabSz="1018705" rtl="0" eaLnBrk="1" latinLnBrk="0" hangingPunct="1">
        <a:defRPr sz="2000" kern="1200">
          <a:solidFill>
            <a:schemeClr val="tx1"/>
          </a:solidFill>
          <a:latin typeface="+mn-lt"/>
          <a:ea typeface="+mn-ea"/>
          <a:cs typeface="+mn-cs"/>
        </a:defRPr>
      </a:lvl6pPr>
      <a:lvl7pPr marL="3056116" algn="l" defTabSz="1018705" rtl="0" eaLnBrk="1" latinLnBrk="0" hangingPunct="1">
        <a:defRPr sz="2000" kern="1200">
          <a:solidFill>
            <a:schemeClr val="tx1"/>
          </a:solidFill>
          <a:latin typeface="+mn-lt"/>
          <a:ea typeface="+mn-ea"/>
          <a:cs typeface="+mn-cs"/>
        </a:defRPr>
      </a:lvl7pPr>
      <a:lvl8pPr marL="3565469" algn="l" defTabSz="1018705" rtl="0" eaLnBrk="1" latinLnBrk="0" hangingPunct="1">
        <a:defRPr sz="2000" kern="1200">
          <a:solidFill>
            <a:schemeClr val="tx1"/>
          </a:solidFill>
          <a:latin typeface="+mn-lt"/>
          <a:ea typeface="+mn-ea"/>
          <a:cs typeface="+mn-cs"/>
        </a:defRPr>
      </a:lvl8pPr>
      <a:lvl9pPr marL="4074821" algn="l" defTabSz="1018705"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wmf"/><Relationship Id="rId4" Type="http://schemas.openxmlformats.org/officeDocument/2006/relationships/image" Target="../media/image3.wmf"/></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hyperlink" Target="mailto:Fspors@Worldbank.org"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txBox="1">
            <a:spLocks/>
          </p:cNvSpPr>
          <p:nvPr/>
        </p:nvSpPr>
        <p:spPr bwMode="auto">
          <a:xfrm>
            <a:off x="517525" y="4991100"/>
            <a:ext cx="8686800" cy="998538"/>
          </a:xfrm>
          <a:prstGeom prst="rect">
            <a:avLst/>
          </a:prstGeom>
          <a:noFill/>
          <a:ln w="9525">
            <a:noFill/>
            <a:miter lim="800000"/>
            <a:headEnd/>
            <a:tailEnd/>
          </a:ln>
        </p:spPr>
        <p:txBody>
          <a:bodyPr lIns="101870" tIns="50935" rIns="101870" bIns="50935" anchor="ctr"/>
          <a:lstStyle/>
          <a:p>
            <a:pPr defTabSz="1018705" fontAlgn="auto">
              <a:spcBef>
                <a:spcPts val="0"/>
              </a:spcBef>
              <a:spcAft>
                <a:spcPts val="0"/>
              </a:spcAft>
              <a:defRPr/>
            </a:pPr>
            <a:endParaRPr lang="en-US" sz="2800" b="1" cap="small" dirty="0">
              <a:solidFill>
                <a:srgbClr val="004538"/>
              </a:solidFill>
              <a:latin typeface="+mn-lt"/>
              <a:cs typeface="+mn-cs"/>
            </a:endParaRPr>
          </a:p>
          <a:p>
            <a:pPr defTabSz="1018705" fontAlgn="auto">
              <a:spcBef>
                <a:spcPts val="0"/>
              </a:spcBef>
              <a:spcAft>
                <a:spcPts val="0"/>
              </a:spcAft>
              <a:defRPr/>
            </a:pPr>
            <a:r>
              <a:rPr lang="en-US" sz="3200" cap="small" dirty="0">
                <a:solidFill>
                  <a:srgbClr val="004538"/>
                </a:solidFill>
                <a:latin typeface="+mn-lt"/>
                <a:cs typeface="+mn-cs"/>
              </a:rPr>
              <a:t>	</a:t>
            </a:r>
          </a:p>
          <a:p>
            <a:pPr defTabSz="1018705" fontAlgn="auto">
              <a:spcBef>
                <a:spcPts val="0"/>
              </a:spcBef>
              <a:spcAft>
                <a:spcPts val="0"/>
              </a:spcAft>
              <a:defRPr/>
            </a:pPr>
            <a:endParaRPr lang="en-US" sz="2500" cap="small" dirty="0">
              <a:solidFill>
                <a:srgbClr val="004538"/>
              </a:solidFill>
              <a:latin typeface="+mn-lt"/>
              <a:cs typeface="+mn-cs"/>
            </a:endParaRPr>
          </a:p>
          <a:p>
            <a:pPr defTabSz="1018705" fontAlgn="auto">
              <a:spcBef>
                <a:spcPts val="0"/>
              </a:spcBef>
              <a:spcAft>
                <a:spcPts val="0"/>
              </a:spcAft>
              <a:defRPr/>
            </a:pPr>
            <a:endParaRPr lang="en-US" sz="2500" cap="small" dirty="0">
              <a:solidFill>
                <a:srgbClr val="004538"/>
              </a:solidFill>
              <a:latin typeface="+mn-lt"/>
              <a:cs typeface="+mn-cs"/>
            </a:endParaRPr>
          </a:p>
          <a:p>
            <a:pPr defTabSz="1018705" fontAlgn="auto">
              <a:spcBef>
                <a:spcPts val="0"/>
              </a:spcBef>
              <a:spcAft>
                <a:spcPts val="0"/>
              </a:spcAft>
              <a:defRPr/>
            </a:pPr>
            <a:endParaRPr lang="en-US" sz="2500" cap="small" dirty="0">
              <a:solidFill>
                <a:srgbClr val="004538"/>
              </a:solidFill>
              <a:latin typeface="+mn-lt"/>
              <a:cs typeface="+mn-cs"/>
            </a:endParaRPr>
          </a:p>
          <a:p>
            <a:pPr defTabSz="1018705" fontAlgn="auto">
              <a:spcBef>
                <a:spcPts val="0"/>
              </a:spcBef>
              <a:spcAft>
                <a:spcPts val="0"/>
              </a:spcAft>
              <a:defRPr/>
            </a:pPr>
            <a:endParaRPr lang="en-US" sz="1600" i="1" dirty="0">
              <a:latin typeface="+mn-lt"/>
              <a:cs typeface="+mn-cs"/>
            </a:endParaRPr>
          </a:p>
          <a:p>
            <a:pPr defTabSz="1018705" fontAlgn="auto">
              <a:spcBef>
                <a:spcPts val="0"/>
              </a:spcBef>
              <a:spcAft>
                <a:spcPts val="0"/>
              </a:spcAft>
              <a:defRPr/>
            </a:pPr>
            <a:endParaRPr lang="en-US" sz="1600" dirty="0">
              <a:latin typeface="+mn-lt"/>
              <a:cs typeface="+mn-cs"/>
            </a:endParaRPr>
          </a:p>
          <a:p>
            <a:pPr algn="ctr" defTabSz="1018705" fontAlgn="auto">
              <a:spcBef>
                <a:spcPts val="0"/>
              </a:spcBef>
              <a:spcAft>
                <a:spcPts val="0"/>
              </a:spcAft>
              <a:defRPr/>
            </a:pPr>
            <a:endParaRPr lang="en-US" i="1" dirty="0">
              <a:latin typeface="+mn-lt"/>
              <a:cs typeface="+mn-cs"/>
            </a:endParaRPr>
          </a:p>
        </p:txBody>
      </p:sp>
      <p:grpSp>
        <p:nvGrpSpPr>
          <p:cNvPr id="6147" name="Group 8"/>
          <p:cNvGrpSpPr>
            <a:grpSpLocks/>
          </p:cNvGrpSpPr>
          <p:nvPr/>
        </p:nvGrpSpPr>
        <p:grpSpPr bwMode="auto">
          <a:xfrm>
            <a:off x="700088" y="1462513"/>
            <a:ext cx="8692908" cy="1400175"/>
            <a:chOff x="502919" y="1459125"/>
            <a:chExt cx="9219693" cy="1399752"/>
          </a:xfrm>
        </p:grpSpPr>
        <p:pic>
          <p:nvPicPr>
            <p:cNvPr id="6149" name="Picture 4"/>
            <p:cNvPicPr>
              <a:picLocks noChangeAspect="1" noChangeArrowheads="1"/>
            </p:cNvPicPr>
            <p:nvPr/>
          </p:nvPicPr>
          <p:blipFill>
            <a:blip r:embed="rId3" cstate="print"/>
            <a:srcRect/>
            <a:stretch>
              <a:fillRect/>
            </a:stretch>
          </p:blipFill>
          <p:spPr bwMode="auto">
            <a:xfrm>
              <a:off x="502919" y="1460924"/>
              <a:ext cx="3214869" cy="1241425"/>
            </a:xfrm>
            <a:prstGeom prst="rect">
              <a:avLst/>
            </a:prstGeom>
            <a:noFill/>
            <a:ln w="9525">
              <a:noFill/>
              <a:miter lim="800000"/>
              <a:headEnd/>
              <a:tailEnd/>
            </a:ln>
          </p:spPr>
        </p:pic>
        <p:pic>
          <p:nvPicPr>
            <p:cNvPr id="6150" name="Picture 5"/>
            <p:cNvPicPr>
              <a:picLocks noChangeAspect="1" noChangeArrowheads="1"/>
            </p:cNvPicPr>
            <p:nvPr/>
          </p:nvPicPr>
          <p:blipFill>
            <a:blip r:embed="rId4" cstate="print"/>
            <a:srcRect/>
            <a:stretch>
              <a:fillRect/>
            </a:stretch>
          </p:blipFill>
          <p:spPr bwMode="gray">
            <a:xfrm>
              <a:off x="6743035" y="1460925"/>
              <a:ext cx="2979577" cy="1284576"/>
            </a:xfrm>
            <a:prstGeom prst="rect">
              <a:avLst/>
            </a:prstGeom>
            <a:noFill/>
            <a:ln w="9525" algn="ctr">
              <a:noFill/>
              <a:miter lim="800000"/>
              <a:headEnd/>
              <a:tailEnd/>
            </a:ln>
          </p:spPr>
        </p:pic>
        <p:pic>
          <p:nvPicPr>
            <p:cNvPr id="6151" name="Picture 6"/>
            <p:cNvPicPr>
              <a:picLocks noChangeAspect="1" noChangeArrowheads="1"/>
            </p:cNvPicPr>
            <p:nvPr/>
          </p:nvPicPr>
          <p:blipFill>
            <a:blip r:embed="rId5" cstate="print"/>
            <a:srcRect/>
            <a:stretch>
              <a:fillRect/>
            </a:stretch>
          </p:blipFill>
          <p:spPr bwMode="gray">
            <a:xfrm>
              <a:off x="3717789" y="1459125"/>
              <a:ext cx="3121893" cy="1243224"/>
            </a:xfrm>
            <a:prstGeom prst="rect">
              <a:avLst/>
            </a:prstGeom>
            <a:noFill/>
            <a:ln w="9525" algn="ctr">
              <a:noFill/>
              <a:miter lim="800000"/>
              <a:headEnd/>
              <a:tailEnd/>
            </a:ln>
          </p:spPr>
        </p:pic>
        <p:sp>
          <p:nvSpPr>
            <p:cNvPr id="6153" name="Rectangle 8"/>
            <p:cNvSpPr>
              <a:spLocks noChangeArrowheads="1"/>
            </p:cNvSpPr>
            <p:nvPr/>
          </p:nvSpPr>
          <p:spPr bwMode="gray">
            <a:xfrm>
              <a:off x="502920" y="2686157"/>
              <a:ext cx="9213215" cy="172720"/>
            </a:xfrm>
            <a:prstGeom prst="rect">
              <a:avLst/>
            </a:prstGeom>
            <a:solidFill>
              <a:srgbClr val="004538"/>
            </a:solidFill>
            <a:ln w="9525" algn="ctr">
              <a:noFill/>
              <a:miter lim="800000"/>
              <a:headEnd/>
              <a:tailEnd/>
            </a:ln>
          </p:spPr>
          <p:txBody>
            <a:bodyPr wrap="none" anchor="ctr"/>
            <a:lstStyle/>
            <a:p>
              <a:endParaRPr lang="de-DE">
                <a:latin typeface="Times New Roman" pitchFamily="18" charset="0"/>
              </a:endParaRPr>
            </a:p>
          </p:txBody>
        </p:sp>
      </p:grpSp>
      <p:sp>
        <p:nvSpPr>
          <p:cNvPr id="9" name="Rechteck 8"/>
          <p:cNvSpPr/>
          <p:nvPr/>
        </p:nvSpPr>
        <p:spPr>
          <a:xfrm>
            <a:off x="700088" y="3886200"/>
            <a:ext cx="8504237" cy="1323429"/>
          </a:xfrm>
          <a:prstGeom prst="rect">
            <a:avLst/>
          </a:prstGeom>
        </p:spPr>
        <p:txBody>
          <a:bodyPr lIns="91429" tIns="45715" rIns="91429" bIns="45715">
            <a:spAutoFit/>
          </a:bodyPr>
          <a:lstStyle/>
          <a:p>
            <a:pPr defTabSz="1017468">
              <a:defRPr/>
            </a:pPr>
            <a:r>
              <a:rPr lang="en-US" b="1" dirty="0" smtClean="0"/>
              <a:t>Extension of simplified modalities for demonstration of </a:t>
            </a:r>
            <a:r>
              <a:rPr lang="en-US" b="1" dirty="0" err="1" smtClean="0"/>
              <a:t>additionality</a:t>
            </a:r>
            <a:r>
              <a:rPr lang="en-US" b="1" dirty="0" smtClean="0"/>
              <a:t/>
            </a:r>
            <a:br>
              <a:rPr lang="en-US" b="1" dirty="0" smtClean="0"/>
            </a:br>
            <a:r>
              <a:rPr lang="en-US" b="1" dirty="0" smtClean="0"/>
              <a:t/>
            </a:r>
            <a:br>
              <a:rPr lang="en-US" b="1" dirty="0" smtClean="0"/>
            </a:br>
            <a:r>
              <a:rPr lang="en-US" b="1" dirty="0" smtClean="0"/>
              <a:t>to EE and RE projects</a:t>
            </a:r>
            <a:br>
              <a:rPr lang="en-US" b="1" dirty="0" smtClean="0"/>
            </a:br>
            <a:endParaRPr lang="en-GB" b="1" i="1" dirty="0" smtClean="0">
              <a:latin typeface="Calibri" pitchFamily="34" charset="0"/>
              <a:cs typeface="Arial" pitchFamily="34" charset="0"/>
            </a:endParaRPr>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182933" y="1249363"/>
          <a:ext cx="8686800" cy="56543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a:xfrm>
            <a:off x="365811" y="533400"/>
            <a:ext cx="9006789" cy="533400"/>
          </a:xfrm>
        </p:spPr>
        <p:txBody>
          <a:bodyPr/>
          <a:lstStyle/>
          <a:p>
            <a:r>
              <a:rPr lang="en-US" b="1" dirty="0" smtClean="0">
                <a:solidFill>
                  <a:schemeClr val="tx1"/>
                </a:solidFill>
              </a:rPr>
              <a:t>Options for extending the simplified </a:t>
            </a:r>
            <a:r>
              <a:rPr lang="en-US" b="1" dirty="0" err="1" smtClean="0">
                <a:solidFill>
                  <a:schemeClr val="tx1"/>
                </a:solidFill>
              </a:rPr>
              <a:t>additionality</a:t>
            </a:r>
            <a:r>
              <a:rPr lang="en-US" b="1" dirty="0" smtClean="0">
                <a:solidFill>
                  <a:schemeClr val="tx1"/>
                </a:solidFill>
              </a:rPr>
              <a:t> modalities</a:t>
            </a:r>
            <a:endParaRPr lang="en-US" b="1" dirty="0">
              <a:solidFill>
                <a:schemeClr val="tx1"/>
              </a:solidFill>
            </a:endParaRP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85800" y="533400"/>
            <a:ext cx="8915350" cy="533400"/>
          </a:xfrm>
        </p:spPr>
        <p:txBody>
          <a:bodyPr/>
          <a:lstStyle/>
          <a:p>
            <a:r>
              <a:rPr lang="en-US" sz="2400" b="1" dirty="0" smtClean="0">
                <a:solidFill>
                  <a:srgbClr val="2B5757"/>
                </a:solidFill>
              </a:rPr>
              <a:t>General concerns regarding implementation of options 1 &amp; 2 for EE</a:t>
            </a:r>
            <a:endParaRPr lang="en-US" sz="2400" b="1" dirty="0">
              <a:solidFill>
                <a:srgbClr val="2B5757"/>
              </a:solidFill>
            </a:endParaRPr>
          </a:p>
        </p:txBody>
      </p:sp>
      <p:graphicFrame>
        <p:nvGraphicFramePr>
          <p:cNvPr id="10" name="Content Placeholder 9"/>
          <p:cNvGraphicFramePr>
            <a:graphicFrameLocks noGrp="1"/>
          </p:cNvGraphicFramePr>
          <p:nvPr>
            <p:ph idx="1"/>
          </p:nvPr>
        </p:nvGraphicFramePr>
        <p:xfrm>
          <a:off x="548689" y="1539214"/>
          <a:ext cx="8778144" cy="4114800"/>
        </p:xfrm>
        <a:graphic>
          <a:graphicData uri="http://schemas.openxmlformats.org/drawingml/2006/table">
            <a:tbl>
              <a:tblPr firstRow="1" bandRow="1">
                <a:tableStyleId>{5C22544A-7EE6-4342-B048-85BDC9FD1C3A}</a:tableStyleId>
              </a:tblPr>
              <a:tblGrid>
                <a:gridCol w="1228940"/>
                <a:gridCol w="3774602"/>
                <a:gridCol w="3774602"/>
              </a:tblGrid>
              <a:tr h="361264">
                <a:tc>
                  <a:txBody>
                    <a:bodyPr/>
                    <a:lstStyle/>
                    <a:p>
                      <a:pPr algn="ctr"/>
                      <a:r>
                        <a:rPr lang="en-US" sz="1800" dirty="0" smtClean="0">
                          <a:latin typeface="Calibri" pitchFamily="34" charset="0"/>
                        </a:rPr>
                        <a:t>EE</a:t>
                      </a:r>
                      <a:endParaRPr lang="en-US" sz="1800" dirty="0">
                        <a:latin typeface="Calibri" pitchFamily="34" charset="0"/>
                      </a:endParaRPr>
                    </a:p>
                  </a:txBody>
                  <a:tcPr/>
                </a:tc>
                <a:tc>
                  <a:txBody>
                    <a:bodyPr/>
                    <a:lstStyle/>
                    <a:p>
                      <a:pPr algn="ctr"/>
                      <a:r>
                        <a:rPr lang="en-US" sz="1800" dirty="0" smtClean="0">
                          <a:latin typeface="Calibri" pitchFamily="34" charset="0"/>
                        </a:rPr>
                        <a:t>Options</a:t>
                      </a:r>
                      <a:endParaRPr lang="en-US" sz="1800" dirty="0">
                        <a:latin typeface="Calibri" pitchFamily="34" charset="0"/>
                      </a:endParaRPr>
                    </a:p>
                  </a:txBody>
                  <a:tcPr/>
                </a:tc>
                <a:tc>
                  <a:txBody>
                    <a:bodyPr/>
                    <a:lstStyle/>
                    <a:p>
                      <a:pPr algn="ctr"/>
                      <a:r>
                        <a:rPr lang="en-US" sz="1800" dirty="0" smtClean="0">
                          <a:latin typeface="Calibri" pitchFamily="34" charset="0"/>
                        </a:rPr>
                        <a:t>Challenges</a:t>
                      </a:r>
                      <a:endParaRPr lang="en-US" sz="1800" dirty="0">
                        <a:latin typeface="Calibri" pitchFamily="34" charset="0"/>
                      </a:endParaRPr>
                    </a:p>
                  </a:txBody>
                  <a:tcPr/>
                </a:tc>
              </a:tr>
              <a:tr h="2583285">
                <a:tc>
                  <a:txBody>
                    <a:bodyPr/>
                    <a:lstStyle/>
                    <a:p>
                      <a:r>
                        <a:rPr lang="en-US" sz="1600" b="1" dirty="0" smtClean="0">
                          <a:latin typeface="Calibri" pitchFamily="34" charset="0"/>
                        </a:rPr>
                        <a:t>Energy efficiency </a:t>
                      </a:r>
                      <a:endParaRPr lang="en-US" sz="1600" b="1" dirty="0">
                        <a:latin typeface="Calibri" pitchFamily="34" charset="0"/>
                      </a:endParaRPr>
                    </a:p>
                  </a:txBody>
                  <a:tcPr/>
                </a:tc>
                <a:tc>
                  <a:txBody>
                    <a:bodyPr/>
                    <a:lstStyle/>
                    <a:p>
                      <a:pPr marL="400050" lvl="0" indent="-342900" algn="l" defTabSz="1018705" rtl="0" eaLnBrk="1" latinLnBrk="0" hangingPunct="1">
                        <a:buFont typeface="+mj-lt"/>
                        <a:buAutoNum type="arabicPeriod"/>
                      </a:pPr>
                      <a:r>
                        <a:rPr lang="en-US" sz="1600" b="0" kern="1200" dirty="0" smtClean="0">
                          <a:solidFill>
                            <a:schemeClr val="tx1"/>
                          </a:solidFill>
                          <a:latin typeface="Calibri" pitchFamily="34" charset="0"/>
                          <a:ea typeface="+mn-ea"/>
                          <a:cs typeface="+mn-cs"/>
                        </a:rPr>
                        <a:t>Consider market penetration of technologies</a:t>
                      </a:r>
                      <a:r>
                        <a:rPr lang="en-US" sz="1600" b="0" kern="1200" baseline="0" dirty="0" smtClean="0">
                          <a:solidFill>
                            <a:schemeClr val="tx1"/>
                          </a:solidFill>
                          <a:latin typeface="Calibri" pitchFamily="34" charset="0"/>
                          <a:ea typeface="+mn-ea"/>
                          <a:cs typeface="+mn-cs"/>
                        </a:rPr>
                        <a:t> </a:t>
                      </a:r>
                      <a:r>
                        <a:rPr lang="en-US" sz="1600" b="0" kern="1200" dirty="0" smtClean="0">
                          <a:solidFill>
                            <a:schemeClr val="tx1"/>
                          </a:solidFill>
                          <a:latin typeface="Calibri" pitchFamily="34" charset="0"/>
                          <a:ea typeface="+mn-ea"/>
                          <a:cs typeface="+mn-cs"/>
                        </a:rPr>
                        <a:t>and update regularly. </a:t>
                      </a:r>
                      <a:endParaRPr lang="en-US" sz="1600" b="0" kern="1200" baseline="0" dirty="0" smtClean="0">
                        <a:solidFill>
                          <a:schemeClr val="tx1"/>
                        </a:solidFill>
                        <a:latin typeface="Calibri" pitchFamily="34" charset="0"/>
                        <a:ea typeface="+mn-ea"/>
                        <a:cs typeface="+mn-cs"/>
                      </a:endParaRPr>
                    </a:p>
                    <a:p>
                      <a:pPr marL="400050" marR="0" lvl="0" indent="-342900" algn="l" defTabSz="1018705" rtl="0" eaLnBrk="1" fontAlgn="auto" latinLnBrk="0" hangingPunct="1">
                        <a:lnSpc>
                          <a:spcPct val="100000"/>
                        </a:lnSpc>
                        <a:spcBef>
                          <a:spcPts val="0"/>
                        </a:spcBef>
                        <a:spcAft>
                          <a:spcPts val="0"/>
                        </a:spcAft>
                        <a:buClrTx/>
                        <a:buSzTx/>
                        <a:buFont typeface="+mj-lt"/>
                        <a:buAutoNum type="arabicPeriod"/>
                        <a:tabLst/>
                        <a:defRPr/>
                      </a:pPr>
                      <a:r>
                        <a:rPr lang="en-US" sz="1600" b="0" kern="1200" baseline="0" dirty="0" smtClean="0">
                          <a:solidFill>
                            <a:schemeClr val="tx1"/>
                          </a:solidFill>
                          <a:latin typeface="Calibri" pitchFamily="34" charset="0"/>
                          <a:ea typeface="+mn-ea"/>
                          <a:cs typeface="+mn-cs"/>
                        </a:rPr>
                        <a:t>Consider EE service provided by the technologies (but not limited to technology only) and implementation mechanisms and environment when applying barrier analysis</a:t>
                      </a:r>
                    </a:p>
                    <a:p>
                      <a:pPr marL="400050" lvl="0" indent="-342900" algn="l" defTabSz="1018705" rtl="0" eaLnBrk="1" latinLnBrk="0" hangingPunct="1">
                        <a:buFont typeface="+mj-lt"/>
                        <a:buAutoNum type="arabicPeriod"/>
                      </a:pPr>
                      <a:r>
                        <a:rPr lang="en-US" sz="1600" b="0" kern="1200" baseline="0" dirty="0" smtClean="0">
                          <a:solidFill>
                            <a:schemeClr val="tx1"/>
                          </a:solidFill>
                          <a:latin typeface="Calibri" pitchFamily="34" charset="0"/>
                          <a:ea typeface="+mn-ea"/>
                          <a:cs typeface="+mn-cs"/>
                        </a:rPr>
                        <a:t>Consider discounting over time for anticipated energy efficiency improvements or reduce crediting lifetime of EE projects. </a:t>
                      </a:r>
                    </a:p>
                    <a:p>
                      <a:pPr marL="400050" lvl="0" indent="-342900" algn="l" defTabSz="1018705" rtl="0" eaLnBrk="1" latinLnBrk="0" hangingPunct="1">
                        <a:buFont typeface="+mj-lt"/>
                        <a:buAutoNum type="arabicPeriod"/>
                      </a:pPr>
                      <a:r>
                        <a:rPr lang="en-US" sz="1600" b="0" kern="1200" baseline="0" dirty="0" smtClean="0">
                          <a:solidFill>
                            <a:schemeClr val="tx1"/>
                          </a:solidFill>
                          <a:latin typeface="Calibri" pitchFamily="34" charset="0"/>
                          <a:ea typeface="+mn-ea"/>
                          <a:cs typeface="+mn-cs"/>
                        </a:rPr>
                        <a:t>Define benchmarks, which are conservative/ambitious using default values. (i.e. deemed savings based on BAT). </a:t>
                      </a:r>
                    </a:p>
                  </a:txBody>
                  <a:tcPr/>
                </a:tc>
                <a:tc>
                  <a:txBody>
                    <a:bodyPr/>
                    <a:lstStyle/>
                    <a:p>
                      <a:pPr marL="342900" lvl="0" indent="-342900">
                        <a:buFont typeface="+mj-lt"/>
                        <a:buAutoNum type="arabicPeriod"/>
                      </a:pPr>
                      <a:r>
                        <a:rPr lang="en-US" sz="1600" b="0" baseline="0" dirty="0" smtClean="0">
                          <a:solidFill>
                            <a:schemeClr val="tx1"/>
                          </a:solidFill>
                          <a:latin typeface="Calibri" pitchFamily="34" charset="0"/>
                        </a:rPr>
                        <a:t>High data costs to determining market penetration of technologies</a:t>
                      </a:r>
                    </a:p>
                    <a:p>
                      <a:pPr marL="342900" lvl="0" indent="-342900">
                        <a:buFont typeface="+mj-lt"/>
                        <a:buAutoNum type="arabicPeriod"/>
                      </a:pPr>
                      <a:r>
                        <a:rPr lang="en-US" sz="1600" b="0" baseline="0" dirty="0" smtClean="0">
                          <a:solidFill>
                            <a:schemeClr val="tx1"/>
                          </a:solidFill>
                          <a:latin typeface="Calibri" pitchFamily="34" charset="0"/>
                        </a:rPr>
                        <a:t> Lack of data/information for objective demonstration of additionality using barriers</a:t>
                      </a:r>
                    </a:p>
                    <a:p>
                      <a:pPr marL="342900" lvl="0" indent="-342900">
                        <a:buFont typeface="+mj-lt"/>
                        <a:buAutoNum type="arabicPeriod"/>
                      </a:pPr>
                      <a:r>
                        <a:rPr lang="en-US" sz="1600" b="0" dirty="0" smtClean="0">
                          <a:solidFill>
                            <a:schemeClr val="tx1"/>
                          </a:solidFill>
                          <a:latin typeface="Calibri" pitchFamily="34" charset="0"/>
                        </a:rPr>
                        <a:t>There are cases where autonomous improvement rates in energy efficiency could be warranted since it could be expected that technologies</a:t>
                      </a:r>
                      <a:r>
                        <a:rPr lang="en-US" sz="1600" b="0" baseline="0" dirty="0" smtClean="0">
                          <a:solidFill>
                            <a:schemeClr val="tx1"/>
                          </a:solidFill>
                          <a:latin typeface="Calibri" pitchFamily="34" charset="0"/>
                        </a:rPr>
                        <a:t> will improve over time.  Clarification of when this might occur is subjective. </a:t>
                      </a:r>
                    </a:p>
                    <a:p>
                      <a:pPr marL="342900" lvl="0" indent="-342900">
                        <a:buFont typeface="+mj-lt"/>
                        <a:buAutoNum type="arabicPeriod"/>
                      </a:pPr>
                      <a:r>
                        <a:rPr lang="en-US" sz="1600" b="0" baseline="0" dirty="0" smtClean="0">
                          <a:solidFill>
                            <a:schemeClr val="tx1"/>
                          </a:solidFill>
                          <a:latin typeface="Calibri" pitchFamily="34" charset="0"/>
                        </a:rPr>
                        <a:t> Benchmarks are political and it may be difficult to reach an agreement. </a:t>
                      </a:r>
                    </a:p>
                  </a:txBody>
                  <a:tcPr/>
                </a:tc>
              </a:tr>
            </a:tbl>
          </a:graphicData>
        </a:graphic>
      </p:graphicFrame>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85800" y="533400"/>
            <a:ext cx="8915350" cy="533400"/>
          </a:xfrm>
        </p:spPr>
        <p:txBody>
          <a:bodyPr/>
          <a:lstStyle/>
          <a:p>
            <a:r>
              <a:rPr lang="en-US" sz="2400" b="1" dirty="0" smtClean="0">
                <a:solidFill>
                  <a:srgbClr val="2B5757"/>
                </a:solidFill>
              </a:rPr>
              <a:t>General concerns regarding implementation of options 1 &amp; 2 for RE</a:t>
            </a:r>
            <a:endParaRPr lang="en-US" sz="2400" b="1" dirty="0">
              <a:solidFill>
                <a:srgbClr val="2B5757"/>
              </a:solidFill>
            </a:endParaRPr>
          </a:p>
        </p:txBody>
      </p:sp>
      <p:graphicFrame>
        <p:nvGraphicFramePr>
          <p:cNvPr id="10" name="Content Placeholder 9"/>
          <p:cNvGraphicFramePr>
            <a:graphicFrameLocks noGrp="1"/>
          </p:cNvGraphicFramePr>
          <p:nvPr>
            <p:ph idx="1"/>
          </p:nvPr>
        </p:nvGraphicFramePr>
        <p:xfrm>
          <a:off x="548689" y="1600225"/>
          <a:ext cx="8778144" cy="4358640"/>
        </p:xfrm>
        <a:graphic>
          <a:graphicData uri="http://schemas.openxmlformats.org/drawingml/2006/table">
            <a:tbl>
              <a:tblPr firstRow="1" bandRow="1">
                <a:tableStyleId>{5C22544A-7EE6-4342-B048-85BDC9FD1C3A}</a:tableStyleId>
              </a:tblPr>
              <a:tblGrid>
                <a:gridCol w="1228940"/>
                <a:gridCol w="3774602"/>
                <a:gridCol w="3774602"/>
              </a:tblGrid>
              <a:tr h="361264">
                <a:tc>
                  <a:txBody>
                    <a:bodyPr/>
                    <a:lstStyle/>
                    <a:p>
                      <a:pPr algn="ctr"/>
                      <a:r>
                        <a:rPr lang="en-US" sz="1800" dirty="0" smtClean="0">
                          <a:latin typeface="Calibri" pitchFamily="34" charset="0"/>
                        </a:rPr>
                        <a:t>RE</a:t>
                      </a:r>
                      <a:endParaRPr lang="en-US" sz="1800" dirty="0">
                        <a:latin typeface="Calibri" pitchFamily="34" charset="0"/>
                      </a:endParaRPr>
                    </a:p>
                  </a:txBody>
                  <a:tcPr/>
                </a:tc>
                <a:tc>
                  <a:txBody>
                    <a:bodyPr/>
                    <a:lstStyle/>
                    <a:p>
                      <a:pPr algn="ctr"/>
                      <a:r>
                        <a:rPr lang="en-US" sz="1800" dirty="0" smtClean="0">
                          <a:latin typeface="Calibri" pitchFamily="34" charset="0"/>
                        </a:rPr>
                        <a:t>Options</a:t>
                      </a:r>
                      <a:endParaRPr lang="en-US" sz="1800" dirty="0">
                        <a:latin typeface="Calibri" pitchFamily="34" charset="0"/>
                      </a:endParaRPr>
                    </a:p>
                  </a:txBody>
                  <a:tcPr/>
                </a:tc>
                <a:tc>
                  <a:txBody>
                    <a:bodyPr/>
                    <a:lstStyle/>
                    <a:p>
                      <a:pPr algn="ctr"/>
                      <a:r>
                        <a:rPr lang="en-US" sz="1800" dirty="0" smtClean="0">
                          <a:latin typeface="Calibri" pitchFamily="34" charset="0"/>
                        </a:rPr>
                        <a:t>Challenges</a:t>
                      </a:r>
                      <a:endParaRPr lang="en-US" sz="1800" dirty="0">
                        <a:latin typeface="Calibri" pitchFamily="34" charset="0"/>
                      </a:endParaRPr>
                    </a:p>
                  </a:txBody>
                  <a:tcPr/>
                </a:tc>
              </a:tr>
              <a:tr h="2998986">
                <a:tc>
                  <a:txBody>
                    <a:bodyPr/>
                    <a:lstStyle/>
                    <a:p>
                      <a:pPr marL="0" marR="0" indent="0" algn="l" defTabSz="1018705" rtl="0" eaLnBrk="1" fontAlgn="auto" latinLnBrk="0" hangingPunct="1">
                        <a:lnSpc>
                          <a:spcPct val="100000"/>
                        </a:lnSpc>
                        <a:spcBef>
                          <a:spcPts val="0"/>
                        </a:spcBef>
                        <a:spcAft>
                          <a:spcPts val="0"/>
                        </a:spcAft>
                        <a:buClrTx/>
                        <a:buSzTx/>
                        <a:buFontTx/>
                        <a:buNone/>
                        <a:tabLst/>
                        <a:defRPr/>
                      </a:pPr>
                      <a:r>
                        <a:rPr lang="en-US" sz="1600" b="1" dirty="0" smtClean="0">
                          <a:latin typeface="Calibri" pitchFamily="34" charset="0"/>
                        </a:rPr>
                        <a:t>Renewable energy projects </a:t>
                      </a:r>
                    </a:p>
                    <a:p>
                      <a:endParaRPr lang="en-US" sz="1600" b="1" dirty="0">
                        <a:latin typeface="Calibri" pitchFamily="34" charset="0"/>
                      </a:endParaRPr>
                    </a:p>
                  </a:txBody>
                  <a:tcPr/>
                </a:tc>
                <a:tc>
                  <a:txBody>
                    <a:bodyPr/>
                    <a:lstStyle/>
                    <a:p>
                      <a:pPr marL="400050" lvl="0" indent="-342900" algn="l" defTabSz="1018705" rtl="0" eaLnBrk="1" latinLnBrk="0" hangingPunct="1">
                        <a:buFont typeface="+mj-lt"/>
                        <a:buAutoNum type="arabicPeriod"/>
                      </a:pPr>
                      <a:r>
                        <a:rPr lang="en-US" sz="1600" b="0" kern="1200" dirty="0" smtClean="0">
                          <a:solidFill>
                            <a:schemeClr val="dk1"/>
                          </a:solidFill>
                          <a:latin typeface="Calibri" pitchFamily="34" charset="0"/>
                          <a:ea typeface="+mn-ea"/>
                          <a:cs typeface="+mn-cs"/>
                        </a:rPr>
                        <a:t>Public</a:t>
                      </a:r>
                      <a:r>
                        <a:rPr lang="en-US" sz="1600" b="0" kern="1200" baseline="0" dirty="0" smtClean="0">
                          <a:solidFill>
                            <a:schemeClr val="dk1"/>
                          </a:solidFill>
                          <a:latin typeface="Calibri" pitchFamily="34" charset="0"/>
                          <a:ea typeface="+mn-ea"/>
                          <a:cs typeface="+mn-cs"/>
                        </a:rPr>
                        <a:t> sector RE projects could have option to apply just barrier analysis rather than full investment analysis, since installation is driven by need for service or good  (i.e. rate of return less relevant). </a:t>
                      </a:r>
                    </a:p>
                    <a:p>
                      <a:pPr marL="400050" lvl="0" indent="-342900" algn="l" defTabSz="1018705" rtl="0" eaLnBrk="1" latinLnBrk="0" hangingPunct="1">
                        <a:buFont typeface="+mj-lt"/>
                        <a:buAutoNum type="arabicPeriod"/>
                      </a:pPr>
                      <a:r>
                        <a:rPr lang="en-US" sz="1600" b="0" kern="1200" baseline="0" dirty="0" smtClean="0">
                          <a:solidFill>
                            <a:schemeClr val="dk1"/>
                          </a:solidFill>
                          <a:latin typeface="Calibri" pitchFamily="34" charset="0"/>
                          <a:ea typeface="+mn-ea"/>
                          <a:cs typeface="+mn-cs"/>
                        </a:rPr>
                        <a:t>Include small and micro hydro projects with clear positive SD impact located in LDCs on positive list.</a:t>
                      </a:r>
                    </a:p>
                    <a:p>
                      <a:pPr marL="400050" lvl="0" indent="-342900" algn="l" defTabSz="1018705" rtl="0" eaLnBrk="1" latinLnBrk="0" hangingPunct="1">
                        <a:buFont typeface="+mj-lt"/>
                        <a:buAutoNum type="arabicPeriod"/>
                      </a:pPr>
                      <a:r>
                        <a:rPr lang="en-US" sz="1600" b="0" kern="1200" baseline="0" dirty="0" smtClean="0">
                          <a:solidFill>
                            <a:schemeClr val="dk1"/>
                          </a:solidFill>
                          <a:latin typeface="Calibri" pitchFamily="34" charset="0"/>
                          <a:ea typeface="+mn-ea"/>
                          <a:cs typeface="+mn-cs"/>
                        </a:rPr>
                        <a:t>Focus on barrier analysis on access to capital. </a:t>
                      </a:r>
                    </a:p>
                    <a:p>
                      <a:pPr marL="400050" lvl="0" indent="-342900" algn="l" defTabSz="1018705" rtl="0" eaLnBrk="1" latinLnBrk="0" hangingPunct="1">
                        <a:buFont typeface="+mj-lt"/>
                        <a:buAutoNum type="arabicPeriod"/>
                      </a:pPr>
                      <a:r>
                        <a:rPr lang="en-US" sz="1600" b="0" kern="1200" baseline="0" dirty="0" smtClean="0">
                          <a:solidFill>
                            <a:schemeClr val="tx1"/>
                          </a:solidFill>
                          <a:latin typeface="Calibri" pitchFamily="34" charset="0"/>
                          <a:ea typeface="+mn-ea"/>
                          <a:cs typeface="+mn-cs"/>
                        </a:rPr>
                        <a:t>Could establish automatic additionality for off/mini grid projects where rural electrification rate &lt; y% in a country/region/zone using nationally or internationally published data. </a:t>
                      </a:r>
                      <a:endParaRPr lang="en-US" sz="1600" b="0" kern="1200" dirty="0" smtClean="0">
                        <a:solidFill>
                          <a:schemeClr val="tx1"/>
                        </a:solidFill>
                        <a:latin typeface="Calibri" pitchFamily="34" charset="0"/>
                        <a:ea typeface="+mn-ea"/>
                        <a:cs typeface="+mn-cs"/>
                      </a:endParaRPr>
                    </a:p>
                  </a:txBody>
                  <a:tcPr/>
                </a:tc>
                <a:tc>
                  <a:txBody>
                    <a:bodyPr/>
                    <a:lstStyle/>
                    <a:p>
                      <a:pPr marL="342900" indent="-342900">
                        <a:buFont typeface="+mj-lt"/>
                        <a:buAutoNum type="arabicPeriod"/>
                      </a:pPr>
                      <a:r>
                        <a:rPr lang="en-US" sz="1600" b="0" dirty="0" smtClean="0">
                          <a:latin typeface="Calibri" pitchFamily="34" charset="0"/>
                        </a:rPr>
                        <a:t> Production costs</a:t>
                      </a:r>
                      <a:r>
                        <a:rPr lang="en-US" sz="1600" b="0" baseline="0" dirty="0" smtClean="0">
                          <a:latin typeface="Calibri" pitchFamily="34" charset="0"/>
                        </a:rPr>
                        <a:t> can vary between countries. This can impact additionality. </a:t>
                      </a:r>
                    </a:p>
                    <a:p>
                      <a:pPr marL="342900" marR="0" indent="-342900" algn="l" defTabSz="1018705" rtl="0" eaLnBrk="1" fontAlgn="auto" latinLnBrk="0" hangingPunct="1">
                        <a:lnSpc>
                          <a:spcPct val="100000"/>
                        </a:lnSpc>
                        <a:spcBef>
                          <a:spcPts val="0"/>
                        </a:spcBef>
                        <a:spcAft>
                          <a:spcPts val="0"/>
                        </a:spcAft>
                        <a:buClrTx/>
                        <a:buSzTx/>
                        <a:buFont typeface="+mj-lt"/>
                        <a:buAutoNum type="arabicPeriod"/>
                        <a:tabLst/>
                        <a:defRPr/>
                      </a:pPr>
                      <a:r>
                        <a:rPr lang="en-US" sz="1600" b="0" baseline="0" dirty="0" smtClean="0">
                          <a:latin typeface="Calibri" pitchFamily="34" charset="0"/>
                        </a:rPr>
                        <a:t>For most wind and hydro projects CDM does not increase the IRR very significantly. </a:t>
                      </a:r>
                    </a:p>
                    <a:p>
                      <a:pPr marL="342900" marR="0" indent="-342900" algn="l" defTabSz="1018705" rtl="0" eaLnBrk="1" fontAlgn="auto" latinLnBrk="0" hangingPunct="1">
                        <a:lnSpc>
                          <a:spcPct val="100000"/>
                        </a:lnSpc>
                        <a:spcBef>
                          <a:spcPts val="0"/>
                        </a:spcBef>
                        <a:spcAft>
                          <a:spcPts val="0"/>
                        </a:spcAft>
                        <a:buClrTx/>
                        <a:buSzTx/>
                        <a:buFont typeface="+mj-lt"/>
                        <a:buAutoNum type="arabicPeriod"/>
                        <a:tabLst/>
                        <a:defRPr/>
                      </a:pPr>
                      <a:r>
                        <a:rPr lang="en-US" sz="1600" b="0" baseline="0" dirty="0" smtClean="0">
                          <a:latin typeface="Calibri" pitchFamily="34" charset="0"/>
                        </a:rPr>
                        <a:t>New hydro projects are often built even when they are not the least cost option for political reasons.</a:t>
                      </a:r>
                    </a:p>
                    <a:p>
                      <a:pPr marL="342900" indent="-342900">
                        <a:buFont typeface="+mj-lt"/>
                        <a:buAutoNum type="arabicPeriod"/>
                      </a:pPr>
                      <a:r>
                        <a:rPr lang="en-US" sz="1600" b="0" baseline="0" dirty="0" smtClean="0">
                          <a:latin typeface="Calibri" pitchFamily="34" charset="0"/>
                        </a:rPr>
                        <a:t> Off grid renewable energy projects are likely to benefit from policies supporting improved energy access. The nature of these policies will impact additionality. </a:t>
                      </a:r>
                      <a:endParaRPr lang="en-US" sz="1600" b="0" dirty="0">
                        <a:latin typeface="Calibri" pitchFamily="34" charset="0"/>
                      </a:endParaRPr>
                    </a:p>
                  </a:txBody>
                  <a:tcPr/>
                </a:tc>
              </a:tr>
            </a:tbl>
          </a:graphicData>
        </a:graphic>
      </p:graphicFrame>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365811" y="1158239"/>
          <a:ext cx="9326778" cy="58368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p:txBody>
          <a:bodyPr/>
          <a:lstStyle/>
          <a:p>
            <a:r>
              <a:rPr lang="en-US" sz="2400" b="1" dirty="0" smtClean="0">
                <a:solidFill>
                  <a:schemeClr val="tx1"/>
                </a:solidFill>
              </a:rPr>
              <a:t>Eligibility criteria as the way forward </a:t>
            </a:r>
            <a:endParaRPr lang="en-US" sz="2400" b="1" dirty="0">
              <a:solidFill>
                <a:schemeClr val="tx1"/>
              </a:solidFill>
            </a:endParaRP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en-US" sz="2400" dirty="0" smtClean="0"/>
              <a:t>E- policies: policies that give comparative advantage to less emissions intensive technologies or fuels adopted prior to Marrakesh Accords (11/11/2001). Impact can be ignored in determining </a:t>
            </a:r>
            <a:r>
              <a:rPr lang="en-US" sz="2400" dirty="0" err="1" smtClean="0"/>
              <a:t>additionality</a:t>
            </a:r>
            <a:r>
              <a:rPr lang="en-US" sz="2400" dirty="0" smtClean="0"/>
              <a:t>. (i.e. forms of public funding)</a:t>
            </a:r>
          </a:p>
          <a:p>
            <a:r>
              <a:rPr lang="en-US" sz="2400" dirty="0" smtClean="0"/>
              <a:t>EB55 – EB decided to make decisions on how to treat E- on a project by project basis. </a:t>
            </a:r>
          </a:p>
          <a:p>
            <a:endParaRPr lang="en-US" sz="2400" dirty="0" smtClean="0"/>
          </a:p>
          <a:p>
            <a:r>
              <a:rPr lang="en-US" sz="2400" b="1" dirty="0" smtClean="0"/>
              <a:t>Recommendation </a:t>
            </a:r>
            <a:r>
              <a:rPr lang="en-US" sz="2400" dirty="0" smtClean="0"/>
              <a:t>– for all projects located in LDCs allow E- to apply. Thus all policies after 11/11/2001 that result in public funding supporting low carbon growth e.g. feed in tariffs, subsidies, tax benefits etc) should not need to be considered when applying investment analysis. </a:t>
            </a:r>
            <a:endParaRPr lang="de-DE" sz="2400" dirty="0"/>
          </a:p>
        </p:txBody>
      </p:sp>
      <p:sp>
        <p:nvSpPr>
          <p:cNvPr id="3" name="Titel 2"/>
          <p:cNvSpPr>
            <a:spLocks noGrp="1"/>
          </p:cNvSpPr>
          <p:nvPr>
            <p:ph type="title"/>
          </p:nvPr>
        </p:nvSpPr>
        <p:spPr/>
        <p:txBody>
          <a:bodyPr/>
          <a:lstStyle/>
          <a:p>
            <a:r>
              <a:rPr lang="de-DE" sz="2400" b="1" dirty="0" smtClean="0">
                <a:solidFill>
                  <a:schemeClr val="accent1"/>
                </a:solidFill>
              </a:rPr>
              <a:t>Option 3: E- </a:t>
            </a:r>
            <a:r>
              <a:rPr lang="de-DE" sz="2400" b="1" dirty="0" err="1" smtClean="0">
                <a:solidFill>
                  <a:schemeClr val="accent1"/>
                </a:solidFill>
              </a:rPr>
              <a:t>and</a:t>
            </a:r>
            <a:r>
              <a:rPr lang="de-DE" sz="2400" b="1" dirty="0" smtClean="0">
                <a:solidFill>
                  <a:schemeClr val="accent1"/>
                </a:solidFill>
              </a:rPr>
              <a:t> </a:t>
            </a:r>
            <a:r>
              <a:rPr lang="de-DE" sz="2400" b="1" dirty="0" err="1" smtClean="0">
                <a:solidFill>
                  <a:schemeClr val="accent1"/>
                </a:solidFill>
              </a:rPr>
              <a:t>additionality</a:t>
            </a:r>
            <a:r>
              <a:rPr lang="de-DE" sz="2400" b="1" dirty="0" smtClean="0">
                <a:solidFill>
                  <a:schemeClr val="accent1"/>
                </a:solidFill>
              </a:rPr>
              <a:t> </a:t>
            </a:r>
            <a:r>
              <a:rPr lang="de-DE" sz="2400" b="1" dirty="0" err="1" smtClean="0">
                <a:solidFill>
                  <a:schemeClr val="accent1"/>
                </a:solidFill>
              </a:rPr>
              <a:t>determination</a:t>
            </a:r>
            <a:endParaRPr lang="de-DE" sz="2400" b="1" dirty="0">
              <a:solidFill>
                <a:schemeClr val="accent1"/>
              </a:solidFill>
            </a:endParaRP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182933" y="1249363"/>
          <a:ext cx="8686800" cy="56543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a:xfrm>
            <a:off x="365811" y="533400"/>
            <a:ext cx="9006789" cy="533400"/>
          </a:xfrm>
        </p:spPr>
        <p:txBody>
          <a:bodyPr/>
          <a:lstStyle/>
          <a:p>
            <a:r>
              <a:rPr lang="en-US" b="1" dirty="0" smtClean="0">
                <a:solidFill>
                  <a:schemeClr val="tx1"/>
                </a:solidFill>
              </a:rPr>
              <a:t>Options for extending the simplified </a:t>
            </a:r>
            <a:r>
              <a:rPr lang="en-US" b="1" dirty="0" err="1" smtClean="0">
                <a:solidFill>
                  <a:schemeClr val="tx1"/>
                </a:solidFill>
              </a:rPr>
              <a:t>additionality</a:t>
            </a:r>
            <a:r>
              <a:rPr lang="en-US" b="1" dirty="0" smtClean="0">
                <a:solidFill>
                  <a:schemeClr val="tx1"/>
                </a:solidFill>
              </a:rPr>
              <a:t> modalities</a:t>
            </a:r>
            <a:endParaRPr lang="en-US" b="1" dirty="0">
              <a:solidFill>
                <a:schemeClr val="tx1"/>
              </a:solidFill>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400" b="1" dirty="0" smtClean="0">
                <a:solidFill>
                  <a:srgbClr val="2B5757"/>
                </a:solidFill>
              </a:rPr>
              <a:t>Thanks for listening </a:t>
            </a:r>
            <a:endParaRPr lang="en-US" sz="2400" b="1" dirty="0">
              <a:solidFill>
                <a:srgbClr val="2B5757"/>
              </a:solidFill>
            </a:endParaRPr>
          </a:p>
        </p:txBody>
      </p:sp>
      <p:sp>
        <p:nvSpPr>
          <p:cNvPr id="4" name="Content Placeholder 1"/>
          <p:cNvSpPr txBox="1">
            <a:spLocks/>
          </p:cNvSpPr>
          <p:nvPr/>
        </p:nvSpPr>
        <p:spPr>
          <a:xfrm>
            <a:off x="640128" y="1234469"/>
            <a:ext cx="8732472" cy="5120584"/>
          </a:xfrm>
          <a:prstGeom prst="rect">
            <a:avLst/>
          </a:prstGeom>
        </p:spPr>
        <p:txBody>
          <a:bodyPr lIns="91429" tIns="45715" rIns="91429" bIns="45715"/>
          <a:lstStyle/>
          <a:p>
            <a:pPr marL="358775" marR="0" lvl="1" indent="-315913" algn="l" defTabSz="1016000" rtl="0" eaLnBrk="0" fontAlgn="base" latinLnBrk="0" hangingPunct="0">
              <a:lnSpc>
                <a:spcPct val="100000"/>
              </a:lnSpc>
              <a:spcBef>
                <a:spcPct val="20000"/>
              </a:spcBef>
              <a:spcAft>
                <a:spcPct val="0"/>
              </a:spcAft>
              <a:buClr>
                <a:srgbClr val="E46C0A"/>
              </a:buClr>
              <a:buSzTx/>
              <a:tabLst/>
              <a:defRPr/>
            </a:pPr>
            <a:endParaRPr lang="en-US" sz="1800" dirty="0" smtClean="0">
              <a:latin typeface="Calibri" pitchFamily="34" charset="0"/>
              <a:cs typeface="Arial" pitchFamily="34" charset="0"/>
            </a:endParaRPr>
          </a:p>
          <a:p>
            <a:pPr marL="358775" marR="0" lvl="1" indent="-315913" algn="l" defTabSz="1016000" rtl="0" eaLnBrk="0" fontAlgn="base" latinLnBrk="0" hangingPunct="0">
              <a:lnSpc>
                <a:spcPct val="100000"/>
              </a:lnSpc>
              <a:spcBef>
                <a:spcPct val="20000"/>
              </a:spcBef>
              <a:spcAft>
                <a:spcPct val="0"/>
              </a:spcAft>
              <a:buClr>
                <a:srgbClr val="E46C0A"/>
              </a:buClr>
              <a:buSzTx/>
              <a:tabLst/>
              <a:defRPr/>
            </a:pPr>
            <a:endParaRPr lang="en-US" sz="1800" noProof="0" dirty="0" smtClean="0">
              <a:latin typeface="Calibri" pitchFamily="34" charset="0"/>
              <a:cs typeface="Arial" pitchFamily="34" charset="0"/>
            </a:endParaRPr>
          </a:p>
          <a:p>
            <a:pPr marL="358775" marR="0" lvl="1" indent="-315913" algn="l" defTabSz="1016000" rtl="0" eaLnBrk="0" fontAlgn="base" latinLnBrk="0" hangingPunct="0">
              <a:lnSpc>
                <a:spcPct val="100000"/>
              </a:lnSpc>
              <a:spcBef>
                <a:spcPct val="20000"/>
              </a:spcBef>
              <a:spcAft>
                <a:spcPct val="0"/>
              </a:spcAft>
              <a:buClr>
                <a:srgbClr val="E46C0A"/>
              </a:buClr>
              <a:buSzTx/>
              <a:tabLst/>
              <a:defRPr/>
            </a:pPr>
            <a:r>
              <a:rPr lang="en-US" sz="1800" noProof="0" dirty="0" smtClean="0">
                <a:latin typeface="Calibri" pitchFamily="34" charset="0"/>
                <a:cs typeface="Arial" pitchFamily="34" charset="0"/>
              </a:rPr>
              <a:t>Contact: </a:t>
            </a:r>
            <a:r>
              <a:rPr lang="en-US" sz="1800" noProof="0" dirty="0" smtClean="0">
                <a:latin typeface="Calibri" pitchFamily="34" charset="0"/>
                <a:cs typeface="Arial" pitchFamily="34" charset="0"/>
                <a:hlinkClick r:id="rId3"/>
              </a:rPr>
              <a:t>Fspors@Worldbank.org</a:t>
            </a:r>
            <a:r>
              <a:rPr lang="en-US" sz="1800" noProof="0" dirty="0" smtClean="0">
                <a:latin typeface="Calibri" pitchFamily="34" charset="0"/>
                <a:cs typeface="Arial" pitchFamily="34" charset="0"/>
              </a:rPr>
              <a:t> </a:t>
            </a:r>
          </a:p>
          <a:p>
            <a:pPr marL="825500" marR="0" lvl="1" indent="-315913" algn="l" defTabSz="1016000" rtl="0" eaLnBrk="0" fontAlgn="base" latinLnBrk="0" hangingPunct="0">
              <a:lnSpc>
                <a:spcPct val="100000"/>
              </a:lnSpc>
              <a:spcBef>
                <a:spcPct val="20000"/>
              </a:spcBef>
              <a:spcAft>
                <a:spcPct val="0"/>
              </a:spcAft>
              <a:buClr>
                <a:srgbClr val="E46C0A"/>
              </a:buClr>
              <a:buSzTx/>
              <a:tabLst/>
              <a:defRPr/>
            </a:pPr>
            <a:endParaRPr kumimoji="0" lang="en-US" sz="1800" b="0" i="0" u="none" strike="noStrike" kern="1200" cap="none" spc="0" normalizeH="0" baseline="0" noProof="0" dirty="0" smtClean="0">
              <a:ln>
                <a:noFill/>
              </a:ln>
              <a:solidFill>
                <a:schemeClr val="tx1"/>
              </a:solidFill>
              <a:effectLst/>
              <a:uLnTx/>
              <a:uFillTx/>
              <a:latin typeface="Calibri" pitchFamily="34" charset="0"/>
              <a:ea typeface="+mn-ea"/>
              <a:cs typeface="Arial" pitchFamily="34" charset="0"/>
            </a:endParaRPr>
          </a:p>
          <a:p>
            <a:pPr marL="825500" marR="0" lvl="1" indent="-315913" algn="l" defTabSz="1016000" rtl="0" eaLnBrk="0" fontAlgn="base" latinLnBrk="0" hangingPunct="0">
              <a:lnSpc>
                <a:spcPct val="100000"/>
              </a:lnSpc>
              <a:spcBef>
                <a:spcPct val="20000"/>
              </a:spcBef>
              <a:spcAft>
                <a:spcPct val="0"/>
              </a:spcAft>
              <a:buClr>
                <a:srgbClr val="E46C0A"/>
              </a:buClr>
              <a:buSzTx/>
              <a:buFont typeface="Arial" charset="0"/>
              <a:buChar char="–"/>
              <a:tabLst/>
              <a:defRPr/>
            </a:pPr>
            <a:endParaRPr lang="en-US" sz="1800" dirty="0" smtClean="0">
              <a:latin typeface="Calibri" pitchFamily="34" charset="0"/>
              <a:cs typeface="Arial" pitchFamily="34" charset="0"/>
            </a:endParaRPr>
          </a:p>
          <a:p>
            <a:pPr marL="825500" marR="0" lvl="1" indent="-315913" algn="l" defTabSz="1016000" rtl="0" eaLnBrk="0" fontAlgn="base" latinLnBrk="0" hangingPunct="0">
              <a:lnSpc>
                <a:spcPct val="100000"/>
              </a:lnSpc>
              <a:spcBef>
                <a:spcPct val="20000"/>
              </a:spcBef>
              <a:spcAft>
                <a:spcPct val="0"/>
              </a:spcAft>
              <a:buClr>
                <a:srgbClr val="E46C0A"/>
              </a:buClr>
              <a:buSzTx/>
              <a:buFont typeface="Arial" charset="0"/>
              <a:buChar char="–"/>
              <a:tabLst/>
              <a:defRPr/>
            </a:pPr>
            <a:endParaRPr kumimoji="0" lang="en-US" sz="1800" b="0" i="0" u="none" strike="noStrike" kern="1200" cap="none" spc="0" normalizeH="0" baseline="0" noProof="0" dirty="0" smtClean="0">
              <a:ln>
                <a:noFill/>
              </a:ln>
              <a:solidFill>
                <a:schemeClr val="tx1"/>
              </a:solidFill>
              <a:effectLst/>
              <a:uLnTx/>
              <a:uFillTx/>
              <a:latin typeface="Calibri" pitchFamily="34" charset="0"/>
              <a:ea typeface="+mn-ea"/>
              <a:cs typeface="Arial" pitchFamily="34" charset="0"/>
            </a:endParaRPr>
          </a:p>
          <a:p>
            <a:pPr marL="825500" marR="0" lvl="1" indent="-315913" algn="l" defTabSz="1016000" rtl="0" eaLnBrk="0" fontAlgn="base" latinLnBrk="0" hangingPunct="0">
              <a:lnSpc>
                <a:spcPct val="100000"/>
              </a:lnSpc>
              <a:spcBef>
                <a:spcPct val="20000"/>
              </a:spcBef>
              <a:spcAft>
                <a:spcPct val="0"/>
              </a:spcAft>
              <a:buClr>
                <a:srgbClr val="E46C0A"/>
              </a:buClr>
              <a:buSzTx/>
              <a:buFont typeface="Arial" charset="0"/>
              <a:buChar char="–"/>
              <a:tabLst/>
              <a:defRPr/>
            </a:pPr>
            <a:endParaRPr kumimoji="0" lang="en-US" sz="1800" b="0" i="0" u="none" strike="noStrike" kern="1200" cap="none" spc="0" normalizeH="0" baseline="0" noProof="0" dirty="0" smtClean="0">
              <a:ln>
                <a:noFill/>
              </a:ln>
              <a:solidFill>
                <a:schemeClr val="tx1"/>
              </a:solidFill>
              <a:effectLst/>
              <a:uLnTx/>
              <a:uFillTx/>
              <a:latin typeface="Calibri" pitchFamily="34" charset="0"/>
              <a:ea typeface="+mn-ea"/>
              <a:cs typeface="Arial" pitchFamily="34" charset="0"/>
            </a:endParaRPr>
          </a:p>
          <a:p>
            <a:pPr marL="379413" marR="0" lvl="0" indent="-379413" algn="l" defTabSz="1016000" rtl="0" eaLnBrk="0" fontAlgn="base" latinLnBrk="0" hangingPunct="0">
              <a:lnSpc>
                <a:spcPct val="100000"/>
              </a:lnSpc>
              <a:spcBef>
                <a:spcPct val="20000"/>
              </a:spcBef>
              <a:spcAft>
                <a:spcPct val="0"/>
              </a:spcAft>
              <a:buClr>
                <a:srgbClr val="E46C0A"/>
              </a:buClr>
              <a:buSzTx/>
              <a:buFont typeface="Arial" charset="0"/>
              <a:buNone/>
              <a:tabLst/>
              <a:defRPr/>
            </a:pPr>
            <a:endParaRPr kumimoji="0" lang="en-US" sz="1800" b="0" i="0" u="none" strike="noStrike" kern="1200" cap="none" spc="0" normalizeH="0" baseline="0" noProof="0" dirty="0">
              <a:ln>
                <a:noFill/>
              </a:ln>
              <a:solidFill>
                <a:schemeClr val="tx1"/>
              </a:solidFill>
              <a:effectLst/>
              <a:uLnTx/>
              <a:uFillTx/>
              <a:latin typeface="Calibri" pitchFamily="34" charset="0"/>
              <a:ea typeface="+mn-ea"/>
              <a:cs typeface="Arial" pitchFamily="34" charset="0"/>
            </a:endParaRPr>
          </a:p>
        </p:txBody>
      </p:sp>
    </p:spTree>
  </p:cSld>
  <p:clrMapOvr>
    <a:masterClrMapping/>
  </p:clrMapOvr>
  <p:transition spd="slow"/>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NAME" val="NOTMANAGED"/>
</p:tagLst>
</file>

<file path=ppt/tags/tag2.xml><?xml version="1.0" encoding="utf-8"?>
<p:tagLst xmlns:a="http://schemas.openxmlformats.org/drawingml/2006/main" xmlns:r="http://schemas.openxmlformats.org/officeDocument/2006/relationships" xmlns:p="http://schemas.openxmlformats.org/presentationml/2006/main">
  <p:tag name="ENAME" val="SLIDENUMBER"/>
  <p:tag name="IGNOREFONTNONCOMPLIANCE" val="0"/>
  <p:tag name="FONTNAME" val="Times New Roman"/>
  <p:tag name="FONTSIZE" val="14"/>
  <p:tag name="FONTBOLD" val="0"/>
  <p:tag name="FONTITALIC" val="0"/>
  <p:tag name="FONTULINE" val="0"/>
  <p:tag name="FONTSHADOW" val="0"/>
  <p:tag name="FONTALIGNMENT" val="2"/>
  <p:tag name="IGNORECOLORLINESNONCOMPLIANCE" val="0"/>
  <p:tag name="FONTCOLOR" val="0"/>
  <p:tag name="FILLVISIBLE" val="0"/>
  <p:tag name="FONTCOLORING" val="Text"/>
  <p:tag name="FILLCOLOR" val="3951360"/>
  <p:tag name="LINEVISIBLE" val="0"/>
  <p:tag name="LINECOLOR" val="3951360"/>
  <p:tag name="FILLCOLORING" val="No Fill"/>
  <p:tag name="LINECOLORING" val="No Line"/>
  <p:tag name="FONT_COLOR_SCHEME_INDEX" val="7"/>
  <p:tag name="FONT_COLOR_TYPE" val="2"/>
  <p:tag name="FILL_COLOR_SCHEME_INDEX" val="5"/>
  <p:tag name="FILL_COLOR_TYPE" val="2"/>
  <p:tag name="LINE_COLOR_SCHEME_INDEX" val="2"/>
  <p:tag name="LINE_COLOR_TYPE" val="2"/>
  <p:tag name="IGNOREPOSITIONNONCOMPLIANCE" val="0"/>
  <p:tag name="POSITIONTOP" val="571.125"/>
  <p:tag name="POSITIONLEFT" val="316"/>
  <p:tag name="IGNORESIZENONCOMPLIANCE" val="0"/>
  <p:tag name="SIZEWIDTH" val="162"/>
  <p:tag name="SIZEHEIGHT" val="31.875"/>
</p:tagLst>
</file>

<file path=ppt/theme/theme1.xml><?xml version="1.0" encoding="utf-8"?>
<a:theme xmlns:a="http://schemas.openxmlformats.org/drawingml/2006/main" name="Office Theme">
  <a:themeElements>
    <a:clrScheme name="Carbon Finance Unit">
      <a:dk1>
        <a:srgbClr val="004538"/>
      </a:dk1>
      <a:lt1>
        <a:srgbClr val="FFFFFF"/>
      </a:lt1>
      <a:dk2>
        <a:srgbClr val="000000"/>
      </a:dk2>
      <a:lt2>
        <a:srgbClr val="FFFFFF"/>
      </a:lt2>
      <a:accent1>
        <a:srgbClr val="004538"/>
      </a:accent1>
      <a:accent2>
        <a:srgbClr val="FFFFFF"/>
      </a:accent2>
      <a:accent3>
        <a:srgbClr val="BFBFBF"/>
      </a:accent3>
      <a:accent4>
        <a:srgbClr val="FFFFFF"/>
      </a:accent4>
      <a:accent5>
        <a:srgbClr val="FFFFFF"/>
      </a:accent5>
      <a:accent6>
        <a:srgbClr val="FFFFFF"/>
      </a:accent6>
      <a:hlink>
        <a:srgbClr val="000000"/>
      </a:hlink>
      <a:folHlink>
        <a:srgbClr val="000000"/>
      </a:folHlink>
    </a:clrScheme>
    <a:fontScheme name="Carbon Finance Uni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1796</Words>
  <Application>Microsoft Office PowerPoint</Application>
  <PresentationFormat>Benutzerdefiniert</PresentationFormat>
  <Paragraphs>118</Paragraphs>
  <Slides>8</Slides>
  <Notes>8</Notes>
  <HiddenSlides>0</HiddenSlides>
  <MMClips>0</MMClips>
  <ScaleCrop>false</ScaleCrop>
  <HeadingPairs>
    <vt:vector size="4" baseType="variant">
      <vt:variant>
        <vt:lpstr>Design</vt:lpstr>
      </vt:variant>
      <vt:variant>
        <vt:i4>1</vt:i4>
      </vt:variant>
      <vt:variant>
        <vt:lpstr>Folientitel</vt:lpstr>
      </vt:variant>
      <vt:variant>
        <vt:i4>8</vt:i4>
      </vt:variant>
    </vt:vector>
  </HeadingPairs>
  <TitlesOfParts>
    <vt:vector size="9" baseType="lpstr">
      <vt:lpstr>Office Theme</vt:lpstr>
      <vt:lpstr>Folie 1</vt:lpstr>
      <vt:lpstr>Options for extending the simplified additionality modalities</vt:lpstr>
      <vt:lpstr>General concerns regarding implementation of options 1 &amp; 2 for EE</vt:lpstr>
      <vt:lpstr>General concerns regarding implementation of options 1 &amp; 2 for RE</vt:lpstr>
      <vt:lpstr>Eligibility criteria as the way forward </vt:lpstr>
      <vt:lpstr>Option 3: E- and additionality determination</vt:lpstr>
      <vt:lpstr>Options for extending the simplified additionality modalities</vt:lpstr>
      <vt:lpstr>Thanks for listening </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Scott Cantor</dc:creator>
  <cp:lastModifiedBy>Felicity Spors</cp:lastModifiedBy>
  <cp:revision>998</cp:revision>
  <dcterms:created xsi:type="dcterms:W3CDTF">2010-02-01T19:09:54Z</dcterms:created>
  <dcterms:modified xsi:type="dcterms:W3CDTF">2012-03-22T11:19:32Z</dcterms:modified>
</cp:coreProperties>
</file>