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258" r:id="rId2"/>
    <p:sldId id="259" r:id="rId3"/>
    <p:sldId id="263" r:id="rId4"/>
    <p:sldId id="262" r:id="rId5"/>
    <p:sldId id="261" r:id="rId6"/>
    <p:sldId id="264" r:id="rId7"/>
  </p:sldIdLst>
  <p:sldSz cx="9906000" cy="7239000"/>
  <p:notesSz cx="6797675" cy="987425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D4FC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664" autoAdjust="0"/>
    <p:restoredTop sz="86501" autoAdjust="0"/>
  </p:normalViewPr>
  <p:slideViewPr>
    <p:cSldViewPr>
      <p:cViewPr varScale="1">
        <p:scale>
          <a:sx n="88" d="100"/>
          <a:sy n="88" d="100"/>
        </p:scale>
        <p:origin x="-330" y="-120"/>
      </p:cViewPr>
      <p:guideLst>
        <p:guide orient="horz" pos="2280"/>
        <p:guide orient="horz" pos="991"/>
        <p:guide orient="horz" pos="4094"/>
        <p:guide pos="3120"/>
        <p:guide pos="239"/>
        <p:guide pos="389"/>
        <p:guide pos="600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2" d="100"/>
          <a:sy n="52" d="100"/>
        </p:scale>
        <p:origin x="-1338" y="-96"/>
      </p:cViewPr>
      <p:guideLst>
        <p:guide orient="horz" pos="3110"/>
        <p:guide pos="2141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2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18022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18022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7895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18022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37895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fld id="{3165EC9F-06F0-4738-93B7-56013F70F6FD}" type="slidenum">
              <a:rPr lang="de-DE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275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866775" y="741363"/>
            <a:ext cx="5065713" cy="3702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6463" y="4691063"/>
            <a:ext cx="4984750" cy="4441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Klicken Sie, um die Formate des Vorlagentextes zu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de-DE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275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fld id="{82A4D136-17B3-4772-8CAF-058E10A80B84}" type="slidenum">
              <a:rPr lang="de-DE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Master" Target="../slideMasters/slideMaster1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3.emf"/><Relationship Id="rId4" Type="http://schemas.openxmlformats.org/officeDocument/2006/relationships/image" Target="../media/image2.emf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5" name="Rectangle 9"/>
          <p:cNvSpPr>
            <a:spLocks noGrp="1" noChangeArrowheads="1"/>
          </p:cNvSpPr>
          <p:nvPr>
            <p:ph type="ctrTitle"/>
          </p:nvPr>
        </p:nvSpPr>
        <p:spPr>
          <a:xfrm>
            <a:off x="381000" y="2895600"/>
            <a:ext cx="9144000" cy="609600"/>
          </a:xfrm>
        </p:spPr>
        <p:txBody>
          <a:bodyPr/>
          <a:lstStyle>
            <a:lvl1pPr algn="ctr">
              <a:defRPr sz="3200">
                <a:solidFill>
                  <a:schemeClr val="tx1"/>
                </a:solidFill>
              </a:defRPr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subTitle" idx="1"/>
          </p:nvPr>
        </p:nvSpPr>
        <p:spPr>
          <a:xfrm>
            <a:off x="609600" y="3733800"/>
            <a:ext cx="8686800" cy="1219200"/>
          </a:xfrm>
        </p:spPr>
        <p:txBody>
          <a:bodyPr/>
          <a:lstStyle>
            <a:lvl1pPr marL="0" indent="0" algn="ctr">
              <a:buFontTx/>
              <a:buNone/>
              <a:defRPr sz="2400"/>
            </a:lvl1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118" name="Rectangle 22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4119" name="Rectangle 23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4120" name="Rectangle 24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BA74107E-5A06-4EA6-824E-06C4A9AAA32B}" type="slidenum">
              <a:rPr lang="de-DE"/>
              <a:pPr/>
              <a:t>‹Nr.›</a:t>
            </a:fld>
            <a:endParaRPr lang="de-DE"/>
          </a:p>
        </p:txBody>
      </p:sp>
      <p:sp>
        <p:nvSpPr>
          <p:cNvPr id="4122" name="Text Box 26"/>
          <p:cNvSpPr txBox="1">
            <a:spLocks noChangeArrowheads="1"/>
          </p:cNvSpPr>
          <p:nvPr/>
        </p:nvSpPr>
        <p:spPr bwMode="auto">
          <a:xfrm>
            <a:off x="290513" y="6818313"/>
            <a:ext cx="1930400" cy="260350"/>
          </a:xfrm>
          <a:prstGeom prst="rect">
            <a:avLst/>
          </a:prstGeom>
          <a:noFill/>
          <a:ln w="9525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lIns="91434" tIns="45717" rIns="91434" bIns="45717">
            <a:spAutoFit/>
          </a:bodyPr>
          <a:lstStyle/>
          <a:p>
            <a:pPr defTabSz="762000" eaLnBrk="0" hangingPunct="0"/>
            <a:r>
              <a:rPr lang="de-DE" sz="1100">
                <a:latin typeface="Arial Narrow" pitchFamily="34" charset="0"/>
              </a:rPr>
              <a:t>TÜV SÜD Industrie Service GmbH</a:t>
            </a:r>
            <a:endParaRPr lang="en-US" sz="1100">
              <a:latin typeface="Arial Narrow" pitchFamily="34" charset="0"/>
            </a:endParaRPr>
          </a:p>
        </p:txBody>
      </p:sp>
      <p:graphicFrame>
        <p:nvGraphicFramePr>
          <p:cNvPr id="187392" name="Object 0"/>
          <p:cNvGraphicFramePr>
            <a:graphicFrameLocks/>
          </p:cNvGraphicFramePr>
          <p:nvPr/>
        </p:nvGraphicFramePr>
        <p:xfrm>
          <a:off x="377825" y="379413"/>
          <a:ext cx="8035925" cy="433387"/>
        </p:xfrm>
        <a:graphic>
          <a:graphicData uri="http://schemas.openxmlformats.org/presentationml/2006/ole">
            <p:oleObj spid="_x0000_s187392" name="Image" r:id="rId3" imgW="9143475" imgH="583626" progId="">
              <p:embed/>
            </p:oleObj>
          </a:graphicData>
        </a:graphic>
      </p:graphicFrame>
      <p:grpSp>
        <p:nvGrpSpPr>
          <p:cNvPr id="4160" name="Group 64"/>
          <p:cNvGrpSpPr>
            <a:grpSpLocks/>
          </p:cNvGrpSpPr>
          <p:nvPr userDrawn="1"/>
        </p:nvGrpSpPr>
        <p:grpSpPr bwMode="auto">
          <a:xfrm>
            <a:off x="379413" y="384175"/>
            <a:ext cx="7923212" cy="431800"/>
            <a:chOff x="239" y="692"/>
            <a:chExt cx="4991" cy="299"/>
          </a:xfrm>
        </p:grpSpPr>
        <p:sp>
          <p:nvSpPr>
            <p:cNvPr id="4161" name="Rectangle 65"/>
            <p:cNvSpPr>
              <a:spLocks noChangeArrowheads="1"/>
            </p:cNvSpPr>
            <p:nvPr userDrawn="1"/>
          </p:nvSpPr>
          <p:spPr bwMode="auto">
            <a:xfrm>
              <a:off x="239" y="692"/>
              <a:ext cx="3788" cy="299"/>
            </a:xfrm>
            <a:prstGeom prst="rect">
              <a:avLst/>
            </a:prstGeom>
            <a:solidFill>
              <a:srgbClr val="0060A9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endParaRPr lang="de-DE"/>
            </a:p>
          </p:txBody>
        </p:sp>
        <p:sp>
          <p:nvSpPr>
            <p:cNvPr id="4162" name="Rectangle 66"/>
            <p:cNvSpPr>
              <a:spLocks noChangeArrowheads="1"/>
            </p:cNvSpPr>
            <p:nvPr userDrawn="1"/>
          </p:nvSpPr>
          <p:spPr bwMode="auto">
            <a:xfrm>
              <a:off x="3982" y="692"/>
              <a:ext cx="1248" cy="299"/>
            </a:xfrm>
            <a:prstGeom prst="rect">
              <a:avLst/>
            </a:prstGeom>
            <a:gradFill rotWithShape="1">
              <a:gsLst>
                <a:gs pos="0">
                  <a:srgbClr val="0060A9"/>
                </a:gs>
                <a:gs pos="100000">
                  <a:srgbClr val="FFFFFF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endParaRPr lang="de-DE"/>
            </a:p>
          </p:txBody>
        </p:sp>
      </p:grpSp>
      <p:pic>
        <p:nvPicPr>
          <p:cNvPr id="4166" name="Picture 70"/>
          <p:cNvPicPr>
            <a:picLocks noChangeAspect="1" noChangeArrowheads="1"/>
          </p:cNvPicPr>
          <p:nvPr userDrawn="1"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8477250" y="80963"/>
            <a:ext cx="1130300" cy="13192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4167" name="Picture 71"/>
          <p:cNvPicPr>
            <a:picLocks noChangeAspect="1" noChangeArrowheads="1"/>
          </p:cNvPicPr>
          <p:nvPr userDrawn="1"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2695575" y="6846888"/>
            <a:ext cx="355600" cy="158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F0BCF5-E861-4DDF-AF46-D139D87FFAD2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242175" y="381000"/>
            <a:ext cx="2282825" cy="610870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90525" y="381000"/>
            <a:ext cx="6699250" cy="6108700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7E6C4D7-D75C-4B03-B778-2BBD62CE9A97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3EDDA6A-418C-47C9-860D-E9F904C35A1A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2638" y="4651375"/>
            <a:ext cx="8420100" cy="14382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2638" y="3068638"/>
            <a:ext cx="8420100" cy="15827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7613A3-EEE0-4E79-A966-F3CAC5734924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609600" y="1563688"/>
            <a:ext cx="4381500" cy="49260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143500" y="1563688"/>
            <a:ext cx="4381500" cy="49260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8AEEB6-A0CC-4BF4-AD26-A1F0883EF051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90513"/>
            <a:ext cx="8915400" cy="12065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0" y="1620838"/>
            <a:ext cx="4376738" cy="67468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95300" y="2295525"/>
            <a:ext cx="4376738" cy="41703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032375" y="1620838"/>
            <a:ext cx="4378325" cy="67468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032375" y="2295525"/>
            <a:ext cx="4378325" cy="41703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17B4D40-FB19-4D7A-AA98-5A6DAE960E1C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CA31893-588F-4F05-A8D2-B7F4912367B2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6972CAD-B39C-417E-8241-609347E97290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88925"/>
            <a:ext cx="3259138" cy="12255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73500" y="288925"/>
            <a:ext cx="5537200" cy="61769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0" y="1514475"/>
            <a:ext cx="3259138" cy="49514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647B13A-D003-4B1B-8E76-70F99346DD0F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41513" y="5067300"/>
            <a:ext cx="5943600" cy="59848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941513" y="646113"/>
            <a:ext cx="5943600" cy="4343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941513" y="5665788"/>
            <a:ext cx="5943600" cy="84931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7A311F-BAFD-44F4-949E-060F8685B6C7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vmlDrawing" Target="../drawings/vmlDrawing1.v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3.emf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2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0525" y="381000"/>
            <a:ext cx="6794500" cy="431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7969" tIns="48984" rIns="97969" bIns="48984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Klicken Sie, um das Titelformat zu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563688"/>
            <a:ext cx="8915400" cy="49260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7969" tIns="48984" rIns="97969" bIns="4898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Klicken Sie, um die Formate des Vorlagentextes zu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674100" y="6858000"/>
            <a:ext cx="762000" cy="215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7969" tIns="48984" rIns="97969" bIns="48984" numCol="1" anchor="t" anchorCtr="0" compatLnSpc="1">
            <a:prstTxWarp prst="textNoShape">
              <a:avLst/>
            </a:prstTxWarp>
          </a:bodyPr>
          <a:lstStyle>
            <a:lvl1pPr algn="ctr" defTabSz="979488">
              <a:defRPr sz="700">
                <a:latin typeface="Arial Narrow" pitchFamily="34" charset="0"/>
              </a:defRPr>
            </a:lvl1pPr>
          </a:lstStyle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68700" y="6858000"/>
            <a:ext cx="5257800" cy="215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7969" tIns="48984" rIns="97969" bIns="48984" numCol="1" anchor="t" anchorCtr="0" compatLnSpc="1">
            <a:prstTxWarp prst="textNoShape">
              <a:avLst/>
            </a:prstTxWarp>
          </a:bodyPr>
          <a:lstStyle>
            <a:lvl1pPr algn="r" defTabSz="979488">
              <a:defRPr sz="700">
                <a:latin typeface="Arial Narrow" pitchFamily="34" charset="0"/>
              </a:defRPr>
            </a:lvl1pPr>
          </a:lstStyle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232900" y="6858000"/>
            <a:ext cx="368300" cy="215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7969" tIns="48984" rIns="97969" bIns="48984" numCol="1" anchor="t" anchorCtr="0" compatLnSpc="1">
            <a:prstTxWarp prst="textNoShape">
              <a:avLst/>
            </a:prstTxWarp>
          </a:bodyPr>
          <a:lstStyle>
            <a:lvl1pPr algn="r" defTabSz="979488">
              <a:defRPr sz="700">
                <a:latin typeface="Arial Narrow" pitchFamily="34" charset="0"/>
              </a:defRPr>
            </a:lvl1pPr>
          </a:lstStyle>
          <a:p>
            <a:fld id="{16045F37-3AFA-4F08-9546-90F17EDD2FBE}" type="slidenum">
              <a:rPr lang="de-DE"/>
              <a:pPr/>
              <a:t>‹Nr.›</a:t>
            </a:fld>
            <a:endParaRPr lang="de-DE"/>
          </a:p>
        </p:txBody>
      </p:sp>
      <p:graphicFrame>
        <p:nvGraphicFramePr>
          <p:cNvPr id="1073" name="Object 49"/>
          <p:cNvGraphicFramePr>
            <a:graphicFrameLocks/>
          </p:cNvGraphicFramePr>
          <p:nvPr/>
        </p:nvGraphicFramePr>
        <p:xfrm>
          <a:off x="377825" y="379413"/>
          <a:ext cx="8035925" cy="433387"/>
        </p:xfrm>
        <a:graphic>
          <a:graphicData uri="http://schemas.openxmlformats.org/presentationml/2006/ole">
            <p:oleObj spid="_x0000_s1073" name="Image" r:id="rId14" imgW="9143475" imgH="583626" progId="">
              <p:embed/>
            </p:oleObj>
          </a:graphicData>
        </a:graphic>
      </p:graphicFrame>
      <p:grpSp>
        <p:nvGrpSpPr>
          <p:cNvPr id="1076" name="Group 52"/>
          <p:cNvGrpSpPr>
            <a:grpSpLocks/>
          </p:cNvGrpSpPr>
          <p:nvPr/>
        </p:nvGrpSpPr>
        <p:grpSpPr bwMode="auto">
          <a:xfrm>
            <a:off x="379413" y="384175"/>
            <a:ext cx="7923212" cy="431800"/>
            <a:chOff x="239" y="692"/>
            <a:chExt cx="4991" cy="299"/>
          </a:xfrm>
        </p:grpSpPr>
        <p:sp>
          <p:nvSpPr>
            <p:cNvPr id="1077" name="Rectangle 53"/>
            <p:cNvSpPr>
              <a:spLocks noChangeArrowheads="1"/>
            </p:cNvSpPr>
            <p:nvPr userDrawn="1"/>
          </p:nvSpPr>
          <p:spPr bwMode="auto">
            <a:xfrm>
              <a:off x="239" y="692"/>
              <a:ext cx="3788" cy="299"/>
            </a:xfrm>
            <a:prstGeom prst="rect">
              <a:avLst/>
            </a:prstGeom>
            <a:solidFill>
              <a:srgbClr val="0060A9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endParaRPr lang="de-DE"/>
            </a:p>
          </p:txBody>
        </p:sp>
        <p:sp>
          <p:nvSpPr>
            <p:cNvPr id="1078" name="Rectangle 54"/>
            <p:cNvSpPr>
              <a:spLocks noChangeArrowheads="1"/>
            </p:cNvSpPr>
            <p:nvPr userDrawn="1"/>
          </p:nvSpPr>
          <p:spPr bwMode="auto">
            <a:xfrm>
              <a:off x="3982" y="692"/>
              <a:ext cx="1248" cy="299"/>
            </a:xfrm>
            <a:prstGeom prst="rect">
              <a:avLst/>
            </a:prstGeom>
            <a:gradFill rotWithShape="1">
              <a:gsLst>
                <a:gs pos="0">
                  <a:srgbClr val="0060A9"/>
                </a:gs>
                <a:gs pos="100000">
                  <a:srgbClr val="FFFFFF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endParaRPr lang="de-DE"/>
            </a:p>
          </p:txBody>
        </p:sp>
      </p:grpSp>
      <p:sp>
        <p:nvSpPr>
          <p:cNvPr id="1081" name="Text Box 57"/>
          <p:cNvSpPr txBox="1">
            <a:spLocks noChangeArrowheads="1"/>
          </p:cNvSpPr>
          <p:nvPr/>
        </p:nvSpPr>
        <p:spPr bwMode="auto">
          <a:xfrm>
            <a:off x="290513" y="6818313"/>
            <a:ext cx="1930400" cy="260350"/>
          </a:xfrm>
          <a:prstGeom prst="rect">
            <a:avLst/>
          </a:prstGeom>
          <a:noFill/>
          <a:ln w="9525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lIns="91434" tIns="45717" rIns="91434" bIns="45717">
            <a:spAutoFit/>
          </a:bodyPr>
          <a:lstStyle/>
          <a:p>
            <a:pPr defTabSz="762000" eaLnBrk="0" hangingPunct="0"/>
            <a:r>
              <a:rPr lang="de-DE" sz="1100">
                <a:latin typeface="Arial Narrow" pitchFamily="34" charset="0"/>
              </a:rPr>
              <a:t>TÜV SÜD Industrie Service GmbH</a:t>
            </a:r>
            <a:endParaRPr lang="en-US" sz="1100">
              <a:latin typeface="Arial Narrow" pitchFamily="34" charset="0"/>
            </a:endParaRPr>
          </a:p>
        </p:txBody>
      </p:sp>
      <p:pic>
        <p:nvPicPr>
          <p:cNvPr id="1084" name="Picture 60"/>
          <p:cNvPicPr>
            <a:picLocks noChangeAspect="1" noChangeArrowheads="1"/>
          </p:cNvPicPr>
          <p:nvPr/>
        </p:nvPicPr>
        <p:blipFill>
          <a:blip r:embed="rId15" cstate="print"/>
          <a:srcRect/>
          <a:stretch>
            <a:fillRect/>
          </a:stretch>
        </p:blipFill>
        <p:spPr bwMode="auto">
          <a:xfrm>
            <a:off x="8477250" y="80963"/>
            <a:ext cx="1130300" cy="13192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1085" name="Picture 61"/>
          <p:cNvPicPr>
            <a:picLocks noChangeAspect="1" noChangeArrowheads="1"/>
          </p:cNvPicPr>
          <p:nvPr/>
        </p:nvPicPr>
        <p:blipFill>
          <a:blip r:embed="rId16" cstate="print"/>
          <a:srcRect/>
          <a:stretch>
            <a:fillRect/>
          </a:stretch>
        </p:blipFill>
        <p:spPr bwMode="auto">
          <a:xfrm>
            <a:off x="2695575" y="6846888"/>
            <a:ext cx="355600" cy="158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+mj-lt"/>
          <a:ea typeface="+mj-ea"/>
          <a:cs typeface="+mj-cs"/>
        </a:defRPr>
      </a:lvl1pPr>
      <a:lvl2pPr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2pPr>
      <a:lvl3pPr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3pPr>
      <a:lvl4pPr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4pPr>
      <a:lvl5pPr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5pPr>
      <a:lvl6pPr marL="457200"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6pPr>
      <a:lvl7pPr marL="914400"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7pPr>
      <a:lvl8pPr marL="1371600"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8pPr>
      <a:lvl9pPr marL="1828800" algn="l" defTabSz="979488" rtl="0" eaLnBrk="1" fontAlgn="base" hangingPunct="1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Arial" charset="0"/>
        </a:defRPr>
      </a:lvl9pPr>
    </p:titleStyle>
    <p:bodyStyle>
      <a:lvl1pPr marL="366713" indent="-366713" algn="l" defTabSz="979488" rtl="0" eaLnBrk="1" fontAlgn="base" hangingPunct="1">
        <a:spcBef>
          <a:spcPct val="20000"/>
        </a:spcBef>
        <a:spcAft>
          <a:spcPct val="0"/>
        </a:spcAft>
        <a:buChar char="•"/>
        <a:defRPr sz="2300">
          <a:solidFill>
            <a:schemeClr val="tx1"/>
          </a:solidFill>
          <a:latin typeface="+mn-lt"/>
          <a:ea typeface="+mn-ea"/>
          <a:cs typeface="+mn-cs"/>
        </a:defRPr>
      </a:lvl1pPr>
      <a:lvl2pPr marL="795338" indent="-304800" algn="l" defTabSz="979488" rtl="0" eaLnBrk="1" fontAlgn="base" hangingPunct="1">
        <a:spcBef>
          <a:spcPct val="20000"/>
        </a:spcBef>
        <a:spcAft>
          <a:spcPct val="0"/>
        </a:spcAft>
        <a:buChar char="–"/>
        <a:defRPr sz="2300">
          <a:solidFill>
            <a:schemeClr val="tx1"/>
          </a:solidFill>
          <a:latin typeface="+mn-lt"/>
        </a:defRPr>
      </a:lvl2pPr>
      <a:lvl3pPr marL="1223963" indent="-244475" algn="l" defTabSz="979488" rtl="0" eaLnBrk="1" fontAlgn="base" hangingPunct="1">
        <a:spcBef>
          <a:spcPct val="20000"/>
        </a:spcBef>
        <a:spcAft>
          <a:spcPct val="0"/>
        </a:spcAft>
        <a:buChar char="•"/>
        <a:defRPr sz="2300">
          <a:solidFill>
            <a:schemeClr val="tx1"/>
          </a:solidFill>
          <a:latin typeface="+mn-lt"/>
        </a:defRPr>
      </a:lvl3pPr>
      <a:lvl4pPr marL="1714500" indent="-244475" algn="l" defTabSz="979488" rtl="0" eaLnBrk="1" fontAlgn="base" hangingPunct="1">
        <a:spcBef>
          <a:spcPct val="20000"/>
        </a:spcBef>
        <a:spcAft>
          <a:spcPct val="0"/>
        </a:spcAft>
        <a:buChar char="–"/>
        <a:defRPr sz="2300">
          <a:solidFill>
            <a:schemeClr val="tx1"/>
          </a:solidFill>
          <a:latin typeface="+mn-lt"/>
        </a:defRPr>
      </a:lvl4pPr>
      <a:lvl5pPr marL="2205038" indent="-246063" algn="l" defTabSz="979488" rtl="0" eaLnBrk="1" fontAlgn="base" hangingPunct="1">
        <a:spcBef>
          <a:spcPct val="20000"/>
        </a:spcBef>
        <a:spcAft>
          <a:spcPct val="0"/>
        </a:spcAft>
        <a:buChar char="»"/>
        <a:defRPr sz="2300">
          <a:solidFill>
            <a:schemeClr val="tx1"/>
          </a:solidFill>
          <a:latin typeface="+mn-lt"/>
        </a:defRPr>
      </a:lvl5pPr>
      <a:lvl6pPr marL="2662238" indent="-246063" algn="l" defTabSz="979488" rtl="0" eaLnBrk="1" fontAlgn="base" hangingPunct="1">
        <a:spcBef>
          <a:spcPct val="20000"/>
        </a:spcBef>
        <a:spcAft>
          <a:spcPct val="0"/>
        </a:spcAft>
        <a:buChar char="»"/>
        <a:defRPr sz="2300">
          <a:solidFill>
            <a:schemeClr val="tx1"/>
          </a:solidFill>
          <a:latin typeface="+mn-lt"/>
        </a:defRPr>
      </a:lvl6pPr>
      <a:lvl7pPr marL="3119438" indent="-246063" algn="l" defTabSz="979488" rtl="0" eaLnBrk="1" fontAlgn="base" hangingPunct="1">
        <a:spcBef>
          <a:spcPct val="20000"/>
        </a:spcBef>
        <a:spcAft>
          <a:spcPct val="0"/>
        </a:spcAft>
        <a:buChar char="»"/>
        <a:defRPr sz="2300">
          <a:solidFill>
            <a:schemeClr val="tx1"/>
          </a:solidFill>
          <a:latin typeface="+mn-lt"/>
        </a:defRPr>
      </a:lvl7pPr>
      <a:lvl8pPr marL="3576638" indent="-246063" algn="l" defTabSz="979488" rtl="0" eaLnBrk="1" fontAlgn="base" hangingPunct="1">
        <a:spcBef>
          <a:spcPct val="20000"/>
        </a:spcBef>
        <a:spcAft>
          <a:spcPct val="0"/>
        </a:spcAft>
        <a:buChar char="»"/>
        <a:defRPr sz="2300">
          <a:solidFill>
            <a:schemeClr val="tx1"/>
          </a:solidFill>
          <a:latin typeface="+mn-lt"/>
        </a:defRPr>
      </a:lvl8pPr>
      <a:lvl9pPr marL="4033838" indent="-246063" algn="l" defTabSz="979488" rtl="0" eaLnBrk="1" fontAlgn="base" hangingPunct="1">
        <a:spcBef>
          <a:spcPct val="20000"/>
        </a:spcBef>
        <a:spcAft>
          <a:spcPct val="0"/>
        </a:spcAft>
        <a:buChar char="»"/>
        <a:defRPr sz="23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tuev-sued.de/climatechange" TargetMode="External"/><Relationship Id="rId2" Type="http://schemas.openxmlformats.org/officeDocument/2006/relationships/hyperlink" Target="mailto:stephan.hild@tuev-sued.de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44488" y="2251348"/>
            <a:ext cx="9144000" cy="609600"/>
          </a:xfrm>
        </p:spPr>
        <p:txBody>
          <a:bodyPr/>
          <a:lstStyle/>
          <a:p>
            <a:r>
              <a:rPr lang="de-DE" dirty="0" smtClean="0"/>
              <a:t>Enhanced Interaction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Direct</a:t>
            </a:r>
            <a:r>
              <a:rPr lang="de-DE" dirty="0" smtClean="0"/>
              <a:t> Communication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632520" y="3259460"/>
            <a:ext cx="8686800" cy="1219200"/>
          </a:xfrm>
        </p:spPr>
        <p:txBody>
          <a:bodyPr/>
          <a:lstStyle/>
          <a:p>
            <a:r>
              <a:rPr lang="de-DE" dirty="0" err="1" smtClean="0"/>
              <a:t>Observations</a:t>
            </a:r>
            <a:r>
              <a:rPr lang="de-DE" dirty="0" smtClean="0"/>
              <a:t> </a:t>
            </a:r>
            <a:r>
              <a:rPr lang="de-DE" dirty="0" err="1" smtClean="0"/>
              <a:t>from</a:t>
            </a:r>
            <a:r>
              <a:rPr lang="de-DE" dirty="0" smtClean="0"/>
              <a:t> a </a:t>
            </a:r>
            <a:r>
              <a:rPr lang="de-DE" dirty="0" err="1" smtClean="0"/>
              <a:t>DOE‘s</a:t>
            </a:r>
            <a:r>
              <a:rPr lang="de-DE" dirty="0" smtClean="0"/>
              <a:t> </a:t>
            </a:r>
            <a:r>
              <a:rPr lang="de-DE" dirty="0" err="1" smtClean="0"/>
              <a:t>Perspective</a:t>
            </a:r>
            <a:endParaRPr lang="de-DE" dirty="0" smtClean="0"/>
          </a:p>
          <a:p>
            <a:r>
              <a:rPr lang="de-DE" dirty="0" smtClean="0"/>
              <a:t>Stephan Hild TÜV SÜD Industrie Service GmbH</a:t>
            </a:r>
          </a:p>
          <a:p>
            <a:endParaRPr lang="de-DE" dirty="0" smtClean="0"/>
          </a:p>
          <a:p>
            <a:r>
              <a:rPr lang="de-DE" dirty="0" smtClean="0"/>
              <a:t>SDM Joint </a:t>
            </a:r>
            <a:r>
              <a:rPr lang="de-DE" dirty="0" err="1" smtClean="0"/>
              <a:t>Coordination</a:t>
            </a:r>
            <a:r>
              <a:rPr lang="de-DE" dirty="0" smtClean="0"/>
              <a:t> Workshop</a:t>
            </a:r>
          </a:p>
          <a:p>
            <a:r>
              <a:rPr lang="de-DE" dirty="0" smtClean="0"/>
              <a:t>Module 3.1</a:t>
            </a:r>
          </a:p>
          <a:p>
            <a:r>
              <a:rPr lang="de-DE" dirty="0" smtClean="0"/>
              <a:t>Bonn, 25 March 2012</a:t>
            </a:r>
            <a:endParaRPr lang="de-DE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UNFCCC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stakeholders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 smtClean="0"/>
              <a:t>Modalities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Procedures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direct</a:t>
            </a:r>
            <a:r>
              <a:rPr lang="de-DE" dirty="0" smtClean="0"/>
              <a:t> </a:t>
            </a:r>
            <a:r>
              <a:rPr lang="de-DE" dirty="0" err="1" smtClean="0"/>
              <a:t>communication</a:t>
            </a:r>
            <a:r>
              <a:rPr lang="de-DE" dirty="0" smtClean="0"/>
              <a:t> </a:t>
            </a:r>
            <a:r>
              <a:rPr lang="de-DE" dirty="0" err="1" smtClean="0"/>
              <a:t>with</a:t>
            </a:r>
            <a:r>
              <a:rPr lang="de-DE" dirty="0" smtClean="0"/>
              <a:t> </a:t>
            </a:r>
            <a:r>
              <a:rPr lang="de-DE" dirty="0" err="1" smtClean="0"/>
              <a:t>stakeholders</a:t>
            </a:r>
            <a:r>
              <a:rPr lang="de-DE" dirty="0" smtClean="0"/>
              <a:t> (EB62 – Annex15)</a:t>
            </a:r>
          </a:p>
          <a:p>
            <a:pPr lvl="1"/>
            <a:r>
              <a:rPr lang="de-DE" dirty="0" err="1" smtClean="0"/>
              <a:t>Communcation</a:t>
            </a:r>
            <a:r>
              <a:rPr lang="de-DE" dirty="0" smtClean="0"/>
              <a:t> </a:t>
            </a:r>
            <a:r>
              <a:rPr lang="de-DE" dirty="0" err="1" smtClean="0"/>
              <a:t>initiated</a:t>
            </a:r>
            <a:r>
              <a:rPr lang="de-DE" dirty="0" smtClean="0"/>
              <a:t> </a:t>
            </a:r>
            <a:r>
              <a:rPr lang="de-DE" dirty="0" err="1" smtClean="0"/>
              <a:t>by</a:t>
            </a:r>
            <a:r>
              <a:rPr lang="de-DE" dirty="0" smtClean="0"/>
              <a:t> EB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Secretariat</a:t>
            </a:r>
            <a:endParaRPr lang="de-DE" dirty="0" smtClean="0"/>
          </a:p>
          <a:p>
            <a:pPr lvl="2"/>
            <a:r>
              <a:rPr lang="de-DE" dirty="0" smtClean="0"/>
              <a:t>Interaction </a:t>
            </a:r>
            <a:r>
              <a:rPr lang="de-DE" dirty="0" err="1" smtClean="0"/>
              <a:t>with</a:t>
            </a:r>
            <a:r>
              <a:rPr lang="de-DE" dirty="0" smtClean="0"/>
              <a:t> DOE Forum </a:t>
            </a:r>
            <a:r>
              <a:rPr lang="de-DE" dirty="0" err="1" smtClean="0"/>
              <a:t>during</a:t>
            </a:r>
            <a:r>
              <a:rPr lang="de-DE" dirty="0" smtClean="0"/>
              <a:t> EB </a:t>
            </a:r>
            <a:r>
              <a:rPr lang="de-DE" dirty="0" smtClean="0"/>
              <a:t>Meeting</a:t>
            </a:r>
            <a:endParaRPr lang="de-DE" i="1" dirty="0" smtClean="0">
              <a:solidFill>
                <a:srgbClr val="FF0000"/>
              </a:solidFill>
            </a:endParaRPr>
          </a:p>
          <a:p>
            <a:pPr lvl="2"/>
            <a:r>
              <a:rPr lang="de-DE" dirty="0" smtClean="0"/>
              <a:t>post-EB-</a:t>
            </a:r>
            <a:r>
              <a:rPr lang="de-DE" dirty="0" err="1" smtClean="0"/>
              <a:t>meeting</a:t>
            </a:r>
            <a:r>
              <a:rPr lang="de-DE" dirty="0" smtClean="0"/>
              <a:t> Conference </a:t>
            </a:r>
            <a:r>
              <a:rPr lang="de-DE" dirty="0" err="1" smtClean="0"/>
              <a:t>Calls</a:t>
            </a:r>
            <a:r>
              <a:rPr lang="de-DE" dirty="0" smtClean="0"/>
              <a:t> </a:t>
            </a:r>
          </a:p>
          <a:p>
            <a:pPr lvl="3"/>
            <a:r>
              <a:rPr lang="de-DE" dirty="0" err="1" smtClean="0"/>
              <a:t>Very</a:t>
            </a:r>
            <a:r>
              <a:rPr lang="de-DE" dirty="0" smtClean="0"/>
              <a:t> </a:t>
            </a:r>
            <a:r>
              <a:rPr lang="de-DE" dirty="0" err="1" smtClean="0"/>
              <a:t>welcome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valuable</a:t>
            </a:r>
            <a:r>
              <a:rPr lang="de-DE" dirty="0" smtClean="0"/>
              <a:t> </a:t>
            </a:r>
            <a:r>
              <a:rPr lang="de-DE" dirty="0" err="1" smtClean="0"/>
              <a:t>instrument</a:t>
            </a:r>
            <a:endParaRPr lang="de-DE" dirty="0" smtClean="0"/>
          </a:p>
          <a:p>
            <a:pPr lvl="2"/>
            <a:r>
              <a:rPr lang="de-DE" dirty="0" err="1" smtClean="0"/>
              <a:t>Calls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input</a:t>
            </a:r>
            <a:endParaRPr lang="de-DE" dirty="0" smtClean="0"/>
          </a:p>
          <a:p>
            <a:pPr lvl="3"/>
            <a:r>
              <a:rPr lang="de-DE" dirty="0" err="1" smtClean="0"/>
              <a:t>Very</a:t>
            </a:r>
            <a:r>
              <a:rPr lang="de-DE" dirty="0" smtClean="0"/>
              <a:t> </a:t>
            </a:r>
            <a:r>
              <a:rPr lang="de-DE" dirty="0" err="1" smtClean="0"/>
              <a:t>welcome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valuable</a:t>
            </a:r>
            <a:r>
              <a:rPr lang="de-DE" dirty="0" smtClean="0"/>
              <a:t> </a:t>
            </a:r>
            <a:r>
              <a:rPr lang="de-DE" dirty="0" err="1" smtClean="0"/>
              <a:t>instrument</a:t>
            </a:r>
            <a:endParaRPr lang="de-DE" dirty="0" smtClean="0"/>
          </a:p>
          <a:p>
            <a:pPr lvl="3"/>
            <a:r>
              <a:rPr lang="de-DE" dirty="0" err="1" smtClean="0"/>
              <a:t>Timeline</a:t>
            </a:r>
            <a:endParaRPr lang="de-DE" dirty="0" smtClean="0"/>
          </a:p>
          <a:p>
            <a:pPr lvl="3"/>
            <a:r>
              <a:rPr lang="de-DE" dirty="0" smtClean="0"/>
              <a:t>Temporal </a:t>
            </a:r>
            <a:r>
              <a:rPr lang="de-DE" dirty="0" err="1" smtClean="0"/>
              <a:t>distribution</a:t>
            </a:r>
            <a:endParaRPr lang="de-DE" dirty="0" smtClean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2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UNFCCC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stakeholders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 smtClean="0"/>
              <a:t>Modalities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Procedures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direct</a:t>
            </a:r>
            <a:r>
              <a:rPr lang="de-DE" dirty="0" smtClean="0"/>
              <a:t> </a:t>
            </a:r>
            <a:r>
              <a:rPr lang="de-DE" dirty="0" err="1" smtClean="0"/>
              <a:t>communication</a:t>
            </a:r>
            <a:r>
              <a:rPr lang="de-DE" dirty="0" smtClean="0"/>
              <a:t> </a:t>
            </a:r>
            <a:r>
              <a:rPr lang="de-DE" dirty="0" err="1" smtClean="0"/>
              <a:t>with</a:t>
            </a:r>
            <a:r>
              <a:rPr lang="de-DE" dirty="0" smtClean="0"/>
              <a:t> </a:t>
            </a:r>
            <a:r>
              <a:rPr lang="de-DE" dirty="0" err="1" smtClean="0"/>
              <a:t>stakeholders</a:t>
            </a:r>
            <a:r>
              <a:rPr lang="de-DE" dirty="0" smtClean="0"/>
              <a:t> (EB62 – Annex15)</a:t>
            </a:r>
          </a:p>
          <a:p>
            <a:pPr lvl="1"/>
            <a:r>
              <a:rPr lang="de-DE" dirty="0" err="1" smtClean="0"/>
              <a:t>Communcation</a:t>
            </a:r>
            <a:r>
              <a:rPr lang="de-DE" dirty="0" smtClean="0"/>
              <a:t> </a:t>
            </a:r>
            <a:r>
              <a:rPr lang="de-DE" dirty="0" err="1" smtClean="0"/>
              <a:t>initiated</a:t>
            </a:r>
            <a:r>
              <a:rPr lang="de-DE" dirty="0" smtClean="0"/>
              <a:t> </a:t>
            </a:r>
            <a:r>
              <a:rPr lang="de-DE" dirty="0" err="1" smtClean="0"/>
              <a:t>by</a:t>
            </a:r>
            <a:r>
              <a:rPr lang="de-DE" dirty="0" smtClean="0"/>
              <a:t> EB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Secretariat</a:t>
            </a:r>
            <a:endParaRPr lang="de-DE" dirty="0" smtClean="0"/>
          </a:p>
          <a:p>
            <a:pPr lvl="2"/>
            <a:r>
              <a:rPr lang="de-DE" dirty="0" smtClean="0"/>
              <a:t>Workshops</a:t>
            </a:r>
          </a:p>
          <a:p>
            <a:pPr lvl="2"/>
            <a:r>
              <a:rPr lang="de-DE" dirty="0" smtClean="0"/>
              <a:t>Joint </a:t>
            </a:r>
            <a:r>
              <a:rPr lang="de-DE" dirty="0" err="1" smtClean="0"/>
              <a:t>Coordination</a:t>
            </a:r>
            <a:r>
              <a:rPr lang="de-DE" dirty="0" smtClean="0"/>
              <a:t> Workshops</a:t>
            </a:r>
          </a:p>
          <a:p>
            <a:pPr lvl="2"/>
            <a:r>
              <a:rPr lang="de-DE" dirty="0" err="1" smtClean="0"/>
              <a:t>Calibration</a:t>
            </a:r>
            <a:r>
              <a:rPr lang="de-DE" dirty="0" smtClean="0"/>
              <a:t> </a:t>
            </a:r>
            <a:r>
              <a:rPr lang="de-DE" dirty="0" smtClean="0"/>
              <a:t>Workshops (VVM Training)</a:t>
            </a:r>
            <a:endParaRPr lang="de-DE" i="1" dirty="0" smtClean="0">
              <a:solidFill>
                <a:srgbClr val="FF0000"/>
              </a:solidFill>
            </a:endParaRPr>
          </a:p>
          <a:p>
            <a:pPr lvl="2"/>
            <a:r>
              <a:rPr lang="de-DE" dirty="0" smtClean="0"/>
              <a:t>CDM Roundtables</a:t>
            </a:r>
          </a:p>
          <a:p>
            <a:pPr lvl="3"/>
            <a:r>
              <a:rPr lang="de-DE" dirty="0" err="1" smtClean="0"/>
              <a:t>Valuable</a:t>
            </a:r>
            <a:r>
              <a:rPr lang="de-DE" dirty="0" smtClean="0"/>
              <a:t> </a:t>
            </a:r>
            <a:r>
              <a:rPr lang="de-DE" dirty="0" err="1" smtClean="0"/>
              <a:t>instruments</a:t>
            </a:r>
            <a:endParaRPr lang="de-DE" dirty="0" smtClean="0"/>
          </a:p>
          <a:p>
            <a:pPr lvl="3"/>
            <a:r>
              <a:rPr lang="de-DE" dirty="0" err="1" smtClean="0"/>
              <a:t>Preparation</a:t>
            </a:r>
            <a:r>
              <a:rPr lang="de-DE" dirty="0" smtClean="0"/>
              <a:t> </a:t>
            </a:r>
            <a:r>
              <a:rPr lang="de-DE" dirty="0" err="1" smtClean="0"/>
              <a:t>timeline</a:t>
            </a:r>
            <a:endParaRPr lang="de-DE" dirty="0" smtClean="0"/>
          </a:p>
          <a:p>
            <a:pPr lvl="3"/>
            <a:r>
              <a:rPr lang="de-DE" dirty="0" smtClean="0"/>
              <a:t>Level of </a:t>
            </a:r>
            <a:r>
              <a:rPr lang="de-DE" dirty="0" err="1" smtClean="0"/>
              <a:t>committment</a:t>
            </a:r>
            <a:endParaRPr lang="de-DE" dirty="0" smtClean="0"/>
          </a:p>
          <a:p>
            <a:pPr lvl="4"/>
            <a:r>
              <a:rPr lang="de-DE" dirty="0" err="1" smtClean="0"/>
              <a:t>Draft</a:t>
            </a:r>
            <a:r>
              <a:rPr lang="de-DE" dirty="0" smtClean="0"/>
              <a:t> </a:t>
            </a:r>
            <a:r>
              <a:rPr lang="de-DE" dirty="0" err="1" smtClean="0"/>
              <a:t>report</a:t>
            </a:r>
            <a:r>
              <a:rPr lang="de-DE" dirty="0" smtClean="0"/>
              <a:t> =&gt; </a:t>
            </a:r>
            <a:r>
              <a:rPr lang="de-DE" dirty="0" err="1" smtClean="0"/>
              <a:t>possibility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stakeholder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comment</a:t>
            </a:r>
            <a:r>
              <a:rPr lang="de-DE" dirty="0" smtClean="0"/>
              <a:t> (</a:t>
            </a:r>
            <a:r>
              <a:rPr lang="de-DE" dirty="0" err="1" smtClean="0"/>
              <a:t>public</a:t>
            </a:r>
            <a:r>
              <a:rPr lang="de-DE" dirty="0" smtClean="0"/>
              <a:t>)</a:t>
            </a:r>
          </a:p>
          <a:p>
            <a:endParaRPr lang="de-DE" dirty="0" smtClean="0"/>
          </a:p>
          <a:p>
            <a:endParaRPr lang="de-DE" dirty="0" smtClean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3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Stakeholders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UNFCCC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Communication </a:t>
            </a:r>
            <a:r>
              <a:rPr lang="de-DE" dirty="0" err="1" smtClean="0"/>
              <a:t>initiated</a:t>
            </a:r>
            <a:r>
              <a:rPr lang="de-DE" dirty="0" smtClean="0"/>
              <a:t> </a:t>
            </a:r>
            <a:r>
              <a:rPr lang="de-DE" dirty="0" err="1" smtClean="0"/>
              <a:t>by</a:t>
            </a:r>
            <a:r>
              <a:rPr lang="de-DE" dirty="0" smtClean="0"/>
              <a:t> DOEs </a:t>
            </a:r>
          </a:p>
          <a:p>
            <a:pPr lvl="1"/>
            <a:r>
              <a:rPr lang="de-DE" dirty="0" smtClean="0"/>
              <a:t>Non </a:t>
            </a:r>
            <a:r>
              <a:rPr lang="de-DE" dirty="0" err="1" smtClean="0"/>
              <a:t>case-specific</a:t>
            </a:r>
            <a:endParaRPr lang="de-DE" dirty="0" smtClean="0"/>
          </a:p>
          <a:p>
            <a:pPr lvl="2"/>
            <a:r>
              <a:rPr lang="de-DE" dirty="0" smtClean="0"/>
              <a:t>Request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clarification</a:t>
            </a:r>
            <a:r>
              <a:rPr lang="de-DE" dirty="0" smtClean="0"/>
              <a:t> via DOE </a:t>
            </a:r>
            <a:r>
              <a:rPr lang="de-DE" dirty="0" err="1" smtClean="0"/>
              <a:t>extranet</a:t>
            </a:r>
            <a:endParaRPr lang="de-DE" i="1" dirty="0" smtClean="0">
              <a:solidFill>
                <a:srgbClr val="FF0000"/>
              </a:solidFill>
            </a:endParaRPr>
          </a:p>
          <a:p>
            <a:pPr lvl="1"/>
            <a:r>
              <a:rPr lang="de-DE" dirty="0" smtClean="0"/>
              <a:t>Case </a:t>
            </a:r>
            <a:r>
              <a:rPr lang="de-DE" dirty="0" err="1" smtClean="0"/>
              <a:t>specific</a:t>
            </a:r>
            <a:endParaRPr lang="de-DE" dirty="0" smtClean="0"/>
          </a:p>
          <a:p>
            <a:pPr lvl="2"/>
            <a:r>
              <a:rPr lang="de-DE" dirty="0" smtClean="0"/>
              <a:t>Communication </a:t>
            </a:r>
            <a:r>
              <a:rPr lang="de-DE" dirty="0" err="1" smtClean="0"/>
              <a:t>means</a:t>
            </a:r>
            <a:endParaRPr lang="de-DE" dirty="0" smtClean="0"/>
          </a:p>
          <a:p>
            <a:pPr lvl="2"/>
            <a:r>
              <a:rPr lang="de-DE" dirty="0" err="1" smtClean="0"/>
              <a:t>Available</a:t>
            </a:r>
            <a:r>
              <a:rPr lang="de-DE" dirty="0" smtClean="0"/>
              <a:t> </a:t>
            </a:r>
            <a:r>
              <a:rPr lang="de-DE" dirty="0" err="1" smtClean="0"/>
              <a:t>options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urgent </a:t>
            </a:r>
            <a:r>
              <a:rPr lang="de-DE" dirty="0" err="1" smtClean="0"/>
              <a:t>cases</a:t>
            </a:r>
            <a:r>
              <a:rPr lang="de-DE" dirty="0" smtClean="0"/>
              <a:t>?</a:t>
            </a:r>
          </a:p>
          <a:p>
            <a:pPr lvl="3"/>
            <a:r>
              <a:rPr lang="de-DE" dirty="0" err="1" smtClean="0"/>
              <a:t>Responsibilities</a:t>
            </a:r>
            <a:endParaRPr lang="de-DE" dirty="0" smtClean="0"/>
          </a:p>
          <a:p>
            <a:pPr lvl="3"/>
            <a:r>
              <a:rPr lang="de-DE" dirty="0" err="1" smtClean="0"/>
              <a:t>Timeline</a:t>
            </a:r>
            <a:endParaRPr lang="de-DE" dirty="0" smtClean="0"/>
          </a:p>
          <a:p>
            <a:pPr lvl="3"/>
            <a:r>
              <a:rPr lang="de-DE" dirty="0" err="1" smtClean="0"/>
              <a:t>Committment</a:t>
            </a:r>
            <a:r>
              <a:rPr lang="de-DE" dirty="0" smtClean="0"/>
              <a:t> of </a:t>
            </a:r>
            <a:r>
              <a:rPr lang="de-DE" dirty="0" err="1" smtClean="0"/>
              <a:t>reply</a:t>
            </a:r>
            <a:endParaRPr lang="de-DE" dirty="0" smtClean="0"/>
          </a:p>
          <a:p>
            <a:pPr lvl="3"/>
            <a:r>
              <a:rPr lang="de-DE" dirty="0" err="1" smtClean="0"/>
              <a:t>Reservations</a:t>
            </a:r>
            <a:endParaRPr lang="de-DE" dirty="0" smtClean="0"/>
          </a:p>
          <a:p>
            <a:endParaRPr lang="de-DE" dirty="0" smtClean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4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Stakeholders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UNFCCC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 smtClean="0"/>
              <a:t>Clarifications</a:t>
            </a:r>
            <a:r>
              <a:rPr lang="de-DE" dirty="0" smtClean="0"/>
              <a:t> </a:t>
            </a:r>
            <a:r>
              <a:rPr lang="de-DE" dirty="0" err="1" smtClean="0"/>
              <a:t>calls</a:t>
            </a:r>
            <a:r>
              <a:rPr lang="de-DE" dirty="0" smtClean="0"/>
              <a:t> (VVS)</a:t>
            </a:r>
          </a:p>
          <a:p>
            <a:pPr lvl="1"/>
            <a:r>
              <a:rPr lang="de-DE" dirty="0" err="1" smtClean="0"/>
              <a:t>Good</a:t>
            </a:r>
            <a:r>
              <a:rPr lang="de-DE" dirty="0" smtClean="0"/>
              <a:t> </a:t>
            </a:r>
            <a:r>
              <a:rPr lang="de-DE" dirty="0" err="1" smtClean="0"/>
              <a:t>concept</a:t>
            </a:r>
            <a:endParaRPr lang="de-DE" dirty="0" smtClean="0"/>
          </a:p>
          <a:p>
            <a:pPr lvl="1"/>
            <a:r>
              <a:rPr lang="de-DE" dirty="0" err="1" smtClean="0"/>
              <a:t>Procedure</a:t>
            </a:r>
            <a:r>
              <a:rPr lang="de-DE" dirty="0" smtClean="0"/>
              <a:t>, </a:t>
            </a:r>
            <a:r>
              <a:rPr lang="de-DE" dirty="0" err="1" smtClean="0"/>
              <a:t>infrastructure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responsibility</a:t>
            </a:r>
            <a:endParaRPr lang="de-DE" dirty="0" smtClean="0"/>
          </a:p>
          <a:p>
            <a:pPr lvl="1"/>
            <a:r>
              <a:rPr lang="de-DE" dirty="0" smtClean="0"/>
              <a:t>Level of </a:t>
            </a:r>
            <a:r>
              <a:rPr lang="de-DE" dirty="0" err="1" smtClean="0"/>
              <a:t>committment</a:t>
            </a:r>
            <a:endParaRPr lang="de-DE" dirty="0" smtClean="0"/>
          </a:p>
          <a:p>
            <a:endParaRPr lang="de-DE" dirty="0" smtClean="0"/>
          </a:p>
          <a:p>
            <a:r>
              <a:rPr lang="de-DE" dirty="0" err="1" smtClean="0"/>
              <a:t>Participation</a:t>
            </a:r>
            <a:r>
              <a:rPr lang="de-DE" dirty="0" smtClean="0"/>
              <a:t> in </a:t>
            </a:r>
            <a:r>
              <a:rPr lang="de-DE" dirty="0" err="1" smtClean="0"/>
              <a:t>events</a:t>
            </a:r>
            <a:r>
              <a:rPr lang="de-DE" dirty="0" smtClean="0"/>
              <a:t> </a:t>
            </a:r>
            <a:r>
              <a:rPr lang="de-DE" dirty="0" err="1" smtClean="0"/>
              <a:t>like</a:t>
            </a:r>
            <a:r>
              <a:rPr lang="de-DE" dirty="0" smtClean="0"/>
              <a:t> PD-DOE Meeting</a:t>
            </a:r>
          </a:p>
          <a:p>
            <a:pPr lvl="1"/>
            <a:r>
              <a:rPr lang="de-DE" dirty="0" err="1" smtClean="0"/>
              <a:t>Very</a:t>
            </a:r>
            <a:r>
              <a:rPr lang="de-DE" dirty="0" smtClean="0"/>
              <a:t> </a:t>
            </a:r>
            <a:r>
              <a:rPr lang="de-DE" dirty="0" err="1" smtClean="0"/>
              <a:t>valuable</a:t>
            </a:r>
            <a:endParaRPr lang="de-DE" dirty="0" smtClean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5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Direct</a:t>
            </a:r>
            <a:r>
              <a:rPr lang="de-DE" dirty="0" smtClean="0"/>
              <a:t> </a:t>
            </a:r>
            <a:r>
              <a:rPr lang="de-DE" dirty="0" err="1" smtClean="0"/>
              <a:t>communication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352600" y="2539380"/>
            <a:ext cx="6840760" cy="1983804"/>
          </a:xfrm>
        </p:spPr>
        <p:txBody>
          <a:bodyPr/>
          <a:lstStyle/>
          <a:p>
            <a:pPr algn="ctr">
              <a:buNone/>
            </a:pPr>
            <a:r>
              <a:rPr lang="de-DE" dirty="0" err="1" smtClean="0"/>
              <a:t>Thank</a:t>
            </a:r>
            <a:r>
              <a:rPr lang="de-DE" dirty="0" smtClean="0"/>
              <a:t> </a:t>
            </a:r>
            <a:r>
              <a:rPr lang="de-DE" dirty="0" err="1" smtClean="0"/>
              <a:t>you</a:t>
            </a:r>
            <a:r>
              <a:rPr lang="de-DE" dirty="0" smtClean="0"/>
              <a:t> </a:t>
            </a:r>
            <a:r>
              <a:rPr lang="de-DE" dirty="0" err="1" smtClean="0"/>
              <a:t>very</a:t>
            </a:r>
            <a:r>
              <a:rPr lang="de-DE" dirty="0" smtClean="0"/>
              <a:t> </a:t>
            </a:r>
            <a:r>
              <a:rPr lang="de-DE" dirty="0" err="1" smtClean="0"/>
              <a:t>much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your</a:t>
            </a:r>
            <a:r>
              <a:rPr lang="de-DE" dirty="0" smtClean="0"/>
              <a:t> </a:t>
            </a:r>
            <a:r>
              <a:rPr lang="de-DE" dirty="0" err="1" smtClean="0"/>
              <a:t>attention</a:t>
            </a:r>
            <a:r>
              <a:rPr lang="de-DE" dirty="0" smtClean="0"/>
              <a:t>!</a:t>
            </a:r>
          </a:p>
          <a:p>
            <a:pPr algn="ctr">
              <a:buNone/>
            </a:pPr>
            <a:endParaRPr lang="de-DE" dirty="0" smtClean="0"/>
          </a:p>
          <a:p>
            <a:pPr algn="ctr">
              <a:buNone/>
            </a:pPr>
            <a:r>
              <a:rPr lang="de-DE" dirty="0" smtClean="0">
                <a:hlinkClick r:id="rId2"/>
              </a:rPr>
              <a:t>stephan.hild@tuev-sued.de</a:t>
            </a:r>
            <a:endParaRPr lang="de-DE" dirty="0" smtClean="0"/>
          </a:p>
          <a:p>
            <a:pPr algn="ctr">
              <a:buNone/>
            </a:pPr>
            <a:r>
              <a:rPr lang="de-DE" dirty="0" smtClean="0">
                <a:hlinkClick r:id="rId3"/>
              </a:rPr>
              <a:t>www.tuev-sued.de/climatechange</a:t>
            </a:r>
            <a:endParaRPr lang="de-DE" dirty="0" smtClean="0"/>
          </a:p>
          <a:p>
            <a:pPr algn="ctr">
              <a:buNone/>
            </a:pPr>
            <a:endParaRPr lang="de-DE" dirty="0" smtClean="0"/>
          </a:p>
          <a:p>
            <a:pPr algn="ctr"/>
            <a:endParaRPr lang="de-DE" dirty="0" smtClean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25.03.2012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SDM Coordination Workshop Session 3.1 Stephan Hild</a:t>
            </a: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EDDA6A-418C-47C9-860D-E9F904C35A1A}" type="slidenum">
              <a:rPr lang="de-DE" smtClean="0"/>
              <a:pPr/>
              <a:t>6</a:t>
            </a:fld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ank">
  <a:themeElements>
    <a:clrScheme name="Holding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Holding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99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0000" tIns="46800" rIns="90000" bIns="4680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99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0000" tIns="46800" rIns="90000" bIns="4680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Holding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olding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olding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olding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olding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olding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olding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0</TotalTime>
  <Words>242</Words>
  <Application>Microsoft Office PowerPoint</Application>
  <PresentationFormat>Benutzerdefiniert</PresentationFormat>
  <Paragraphs>67</Paragraphs>
  <Slides>6</Slides>
  <Notes>0</Notes>
  <HiddenSlides>0</HiddenSlides>
  <MMClips>0</MMClips>
  <ScaleCrop>false</ScaleCrop>
  <HeadingPairs>
    <vt:vector size="6" baseType="variant"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6</vt:i4>
      </vt:variant>
    </vt:vector>
  </HeadingPairs>
  <TitlesOfParts>
    <vt:vector size="8" baseType="lpstr">
      <vt:lpstr>Blank</vt:lpstr>
      <vt:lpstr>Image</vt:lpstr>
      <vt:lpstr>Enhanced Interaction and Direct Communication</vt:lpstr>
      <vt:lpstr>UNFCCC to stakeholders</vt:lpstr>
      <vt:lpstr>UNFCCC to stakeholders</vt:lpstr>
      <vt:lpstr>Stakeholders to UNFCCC</vt:lpstr>
      <vt:lpstr>Stakeholders to UNFCCC</vt:lpstr>
      <vt:lpstr>Direct communication</vt:lpstr>
    </vt:vector>
  </TitlesOfParts>
  <Company>TÜV SÜD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hild-st</dc:creator>
  <cp:lastModifiedBy>hild-st</cp:lastModifiedBy>
  <cp:revision>15</cp:revision>
  <dcterms:created xsi:type="dcterms:W3CDTF">2012-03-15T09:15:32Z</dcterms:created>
  <dcterms:modified xsi:type="dcterms:W3CDTF">2012-03-19T14:17:42Z</dcterms:modified>
</cp:coreProperties>
</file>

<file path=docProps/thumbnail.jpeg>
</file>