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9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6" r:id="rId3"/>
    <p:sldId id="341" r:id="rId4"/>
    <p:sldId id="342" r:id="rId5"/>
    <p:sldId id="343" r:id="rId6"/>
    <p:sldId id="344" r:id="rId7"/>
    <p:sldId id="345" r:id="rId8"/>
    <p:sldId id="346" r:id="rId9"/>
    <p:sldId id="347" r:id="rId10"/>
    <p:sldId id="348" r:id="rId11"/>
    <p:sldId id="350" r:id="rId12"/>
    <p:sldId id="351" r:id="rId13"/>
    <p:sldId id="349" r:id="rId14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0066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47" autoAdjust="0"/>
    <p:restoredTop sz="94729" autoAdjust="0"/>
  </p:normalViewPr>
  <p:slideViewPr>
    <p:cSldViewPr>
      <p:cViewPr varScale="1">
        <p:scale>
          <a:sx n="65" d="100"/>
          <a:sy n="65" d="100"/>
        </p:scale>
        <p:origin x="-186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40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9F9004B-865C-4B62-8B91-641DCF3882D6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Haga clic para modificar el estilo de texto del patrón</a:t>
            </a:r>
          </a:p>
          <a:p>
            <a:pPr lvl="1"/>
            <a:r>
              <a:rPr lang="es-ES_tradnl" noProof="0" smtClean="0"/>
              <a:t>Segundo nivel</a:t>
            </a:r>
          </a:p>
          <a:p>
            <a:pPr lvl="2"/>
            <a:r>
              <a:rPr lang="es-ES_tradnl" noProof="0" smtClean="0"/>
              <a:t>Tercer nivel</a:t>
            </a:r>
          </a:p>
          <a:p>
            <a:pPr lvl="3"/>
            <a:r>
              <a:rPr lang="es-ES_tradnl" noProof="0" smtClean="0"/>
              <a:t>Cuarto nivel</a:t>
            </a:r>
          </a:p>
          <a:p>
            <a:pPr lvl="4"/>
            <a:r>
              <a:rPr lang="es-ES_tradnl" noProof="0" smtClean="0"/>
              <a:t>Quinto nivel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B8CC5DA-F3CB-4613-9308-57E20AF72B2C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711D2B-02BE-4DCE-B824-DCB1ED5C072B}" type="slidenum">
              <a:rPr lang="es-ES_tradnl" smtClean="0"/>
              <a:pPr/>
              <a:t>1</a:t>
            </a:fld>
            <a:endParaRPr lang="es-ES_tradnl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AA22F8-DD29-4057-9E29-162B467E6A64}" type="slidenum">
              <a:rPr lang="es-ES_tradnl" smtClean="0"/>
              <a:pPr/>
              <a:t>10</a:t>
            </a:fld>
            <a:endParaRPr lang="es-ES_tradnl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D66FB0-9DF5-4048-97C7-A4407EED746F}" type="slidenum">
              <a:rPr lang="es-ES_tradnl"/>
              <a:pPr/>
              <a:t>11</a:t>
            </a:fld>
            <a:endParaRPr lang="es-ES_tradnl" dirty="0"/>
          </a:p>
        </p:txBody>
      </p:sp>
      <p:sp>
        <p:nvSpPr>
          <p:cNvPr id="22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1E7FDE-4DAB-44E2-B6E6-C8F3481994B5}" type="slidenum">
              <a:rPr lang="es-ES_tradnl"/>
              <a:pPr/>
              <a:t>12</a:t>
            </a:fld>
            <a:endParaRPr lang="es-ES_tradnl" dirty="0"/>
          </a:p>
        </p:txBody>
      </p:sp>
      <p:sp>
        <p:nvSpPr>
          <p:cNvPr id="229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AA22F8-DD29-4057-9E29-162B467E6A64}" type="slidenum">
              <a:rPr lang="es-ES_tradnl" smtClean="0"/>
              <a:pPr/>
              <a:t>13</a:t>
            </a:fld>
            <a:endParaRPr lang="es-ES_tradnl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AA22F8-DD29-4057-9E29-162B467E6A64}" type="slidenum">
              <a:rPr lang="es-ES_tradnl" smtClean="0"/>
              <a:pPr/>
              <a:t>2</a:t>
            </a:fld>
            <a:endParaRPr lang="es-ES_tradnl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AA22F8-DD29-4057-9E29-162B467E6A64}" type="slidenum">
              <a:rPr lang="es-ES_tradnl" smtClean="0"/>
              <a:pPr/>
              <a:t>3</a:t>
            </a:fld>
            <a:endParaRPr lang="es-ES_tradnl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AA22F8-DD29-4057-9E29-162B467E6A64}" type="slidenum">
              <a:rPr lang="es-ES_tradnl" smtClean="0"/>
              <a:pPr/>
              <a:t>4</a:t>
            </a:fld>
            <a:endParaRPr lang="es-ES_tradnl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AA22F8-DD29-4057-9E29-162B467E6A64}" type="slidenum">
              <a:rPr lang="es-ES_tradnl" smtClean="0"/>
              <a:pPr/>
              <a:t>5</a:t>
            </a:fld>
            <a:endParaRPr lang="es-ES_tradnl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AA22F8-DD29-4057-9E29-162B467E6A64}" type="slidenum">
              <a:rPr lang="es-ES_tradnl" smtClean="0"/>
              <a:pPr/>
              <a:t>6</a:t>
            </a:fld>
            <a:endParaRPr lang="es-ES_tradnl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AA22F8-DD29-4057-9E29-162B467E6A64}" type="slidenum">
              <a:rPr lang="es-ES_tradnl" smtClean="0"/>
              <a:pPr/>
              <a:t>7</a:t>
            </a:fld>
            <a:endParaRPr lang="es-ES_tradnl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AA22F8-DD29-4057-9E29-162B467E6A64}" type="slidenum">
              <a:rPr lang="es-ES_tradnl" smtClean="0"/>
              <a:pPr/>
              <a:t>8</a:t>
            </a:fld>
            <a:endParaRPr lang="es-ES_tradnl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AA22F8-DD29-4057-9E29-162B467E6A64}" type="slidenum">
              <a:rPr lang="es-ES_tradnl" smtClean="0"/>
              <a:pPr/>
              <a:t>9</a:t>
            </a:fld>
            <a:endParaRPr lang="es-ES_tradnl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3366FF"/>
          </a:solidFill>
          <a:ln w="952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_tradnl"/>
              <a:t>Haga clic para cambiar el estilo de título	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s-ES_tradnl"/>
              <a:t>Haga clic para modificar el estilo de subtítulo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dirty="0" smtClean="0"/>
              <a:t>UNFCCC Workshop March 24-25</a:t>
            </a:r>
            <a:endParaRPr lang="es-ES_tradnl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B8621-49AB-4491-A0B5-DD76CFB951DE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dirty="0" smtClean="0"/>
              <a:t>UNFCCC Workshop March 24-25</a:t>
            </a:r>
            <a:endParaRPr lang="es-ES_tradnl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68568-5A3B-42C0-9B6A-BC5B616EAD1B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dirty="0" smtClean="0"/>
              <a:t>UNFCCC Workshop March 24-25</a:t>
            </a:r>
            <a:endParaRPr lang="es-ES_tradnl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65B69-2181-45A1-8508-FE51A949415D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dirty="0" smtClean="0"/>
              <a:t>UNFCCC Workshop March 24-25</a:t>
            </a:r>
            <a:endParaRPr lang="es-ES_tradnl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F7422-5E85-4CE0-AB21-8E4D5C848DA2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dirty="0" smtClean="0"/>
              <a:t>UNFCCC Workshop March 24-25</a:t>
            </a:r>
            <a:endParaRPr lang="es-ES_tradnl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E4754-9015-418A-BB97-10AE358DAFA6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dirty="0" smtClean="0"/>
              <a:t>UNFCCC Workshop March 24-25</a:t>
            </a:r>
            <a:endParaRPr lang="es-ES_tradnl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AE99B-EE1E-4E0B-9305-86909410A8E3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dirty="0" smtClean="0"/>
              <a:t>UNFCCC Workshop March 24-25</a:t>
            </a:r>
            <a:endParaRPr lang="es-ES_tradnl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1A56D-780E-43F0-A0FD-4F1F5ABA4394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dirty="0" smtClean="0"/>
              <a:t>UNFCCC Workshop March 24-25</a:t>
            </a:r>
            <a:endParaRPr lang="es-ES_tradnl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597CA-08C1-48C6-88C7-693791FA3C71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dirty="0" smtClean="0"/>
              <a:t>UNFCCC Workshop March 24-25</a:t>
            </a:r>
            <a:endParaRPr lang="es-ES_tradnl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6FF21-9BB4-4E05-BD7A-A57759EBBCA9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dirty="0" smtClean="0"/>
              <a:t>UNFCCC Workshop March 24-25</a:t>
            </a:r>
            <a:endParaRPr lang="es-ES_tradnl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A7EE8A-864E-48DD-AF62-AAEE406BCB2E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dirty="0" smtClean="0"/>
              <a:t>UNFCCC Workshop March 24-25</a:t>
            </a:r>
            <a:endParaRPr lang="es-ES_tradnl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41186-A231-446C-8992-4D2004DDF6D0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PE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dirty="0" smtClean="0"/>
              <a:t>UNFCCC Workshop March 24-25</a:t>
            </a:r>
            <a:endParaRPr lang="es-ES_tradnl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019BA-F9C6-4AE3-BDE7-3A09D93C3123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cambiar el estilo de título	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3366FF"/>
          </a:solidFill>
          <a:ln w="952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PE" dirty="0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es-ES_tradnl" dirty="0" smtClean="0"/>
              <a:t>UNFCCC Workshop March 24-25</a:t>
            </a:r>
            <a:endParaRPr lang="es-ES_tradnl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789532B-00C9-44FE-B0C2-6D56BFC2DD19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rgbClr val="3366FF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rgbClr val="3366FF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rgbClr val="3366FF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rgbClr val="3366FF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rgbClr val="3366FF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rgbClr val="3366FF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rgbClr val="3366FF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rgbClr val="3366FF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rgbClr val="3366FF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Hoja_de_c_lculo_de_Microsoft_Office_Excel_97-20031.xls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s-ES_tradnl" dirty="0" smtClean="0"/>
              <a:t>UNFCCC Workshop March 24-25</a:t>
            </a:r>
          </a:p>
        </p:txBody>
      </p:sp>
      <p:sp>
        <p:nvSpPr>
          <p:cNvPr id="4099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DE07ED-584F-4BE7-BECC-A60AFFEBA062}" type="slidenum">
              <a:rPr lang="es-ES_tradnl" smtClean="0"/>
              <a:pPr/>
              <a:t>1</a:t>
            </a:fld>
            <a:endParaRPr lang="es-ES_tradnl" dirty="0" smtClean="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noProof="0" dirty="0" smtClean="0"/>
              <a:t>Assessment of Additionality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2924175"/>
            <a:ext cx="7010400" cy="1600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o"/>
            </a:pPr>
            <a:r>
              <a:rPr lang="en-US" sz="2400" noProof="0" dirty="0" smtClean="0"/>
              <a:t>New Guidelines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o"/>
            </a:pPr>
            <a:r>
              <a:rPr lang="en-US" sz="2400" noProof="0" dirty="0" smtClean="0"/>
              <a:t>Lessons learned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o"/>
            </a:pPr>
            <a:r>
              <a:rPr lang="en-US" sz="2400" noProof="0" dirty="0" smtClean="0"/>
              <a:t>Future challenges</a:t>
            </a:r>
          </a:p>
        </p:txBody>
      </p:sp>
      <p:pic>
        <p:nvPicPr>
          <p:cNvPr id="4104" name="Picture 8" descr="https://encrypted-tbn3.google.com/images?q=tbn:ANd9GcRhLiAX1d1mZmlEBe4RkLKQqc7h2NeuByhVAQgkgAS3QV9z2KL9x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780928"/>
            <a:ext cx="2619375" cy="1743076"/>
          </a:xfrm>
          <a:prstGeom prst="rect">
            <a:avLst/>
          </a:prstGeom>
          <a:noFill/>
        </p:spPr>
      </p:pic>
      <p:sp>
        <p:nvSpPr>
          <p:cNvPr id="9" name="8 CuadroTexto"/>
          <p:cNvSpPr txBox="1"/>
          <p:nvPr/>
        </p:nvSpPr>
        <p:spPr>
          <a:xfrm>
            <a:off x="1043608" y="5373216"/>
            <a:ext cx="2339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 Luis de la Torre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s-ES_tradnl" dirty="0" smtClean="0"/>
              <a:t>UNFCCC Workshop March 24-25</a:t>
            </a:r>
          </a:p>
        </p:txBody>
      </p:sp>
      <p:sp>
        <p:nvSpPr>
          <p:cNvPr id="5123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3F4697D-9368-4FDB-9A87-BB2A72BF03F8}" type="slidenum">
              <a:rPr lang="es-ES_tradnl" smtClean="0"/>
              <a:pPr/>
              <a:t>10</a:t>
            </a:fld>
            <a:endParaRPr lang="es-ES_tradnl" dirty="0" smtClean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12763"/>
            <a:ext cx="8604250" cy="1116012"/>
          </a:xfrm>
        </p:spPr>
        <p:txBody>
          <a:bodyPr/>
          <a:lstStyle/>
          <a:p>
            <a:pPr eaLnBrk="1" hangingPunct="1"/>
            <a:r>
              <a:rPr lang="en-US" sz="2600" noProof="0" dirty="0" smtClean="0"/>
              <a:t>Assessment of Additionality</a:t>
            </a:r>
            <a:br>
              <a:rPr lang="en-US" sz="2600" noProof="0" dirty="0" smtClean="0"/>
            </a:br>
            <a:r>
              <a:rPr lang="en-US" sz="2600" noProof="0" dirty="0" smtClean="0">
                <a:solidFill>
                  <a:srgbClr val="FF0066"/>
                </a:solidFill>
              </a:rPr>
              <a:t>Future challenges (2) : business plan guidelines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en-US" sz="2000" noProof="0" dirty="0" smtClean="0"/>
              <a:t>The answer to this is more standard guidance and now there are conditions to create better rules to give clear and fair values to all countries without exception.</a:t>
            </a:r>
          </a:p>
          <a:p>
            <a:pPr algn="just" eaLnBrk="1" hangingPunct="1"/>
            <a:r>
              <a:rPr lang="en-US" sz="2000" noProof="0" dirty="0" smtClean="0"/>
              <a:t>Thinking in a systemic approach, a universal template in a spreadsheet running macros and updated to a official  UNFCCC database of parameters is possible and will help to increase the flow of projects and reduce the controversies with DoEs and timing for registration.</a:t>
            </a:r>
          </a:p>
          <a:p>
            <a:pPr algn="just" eaLnBrk="1" hangingPunct="1"/>
            <a:r>
              <a:rPr lang="en-US" sz="2000" noProof="0" dirty="0" smtClean="0"/>
              <a:t>Moving forward, it is possible to open a discussion to incorporate risk assessment</a:t>
            </a:r>
          </a:p>
          <a:p>
            <a:pPr algn="just" eaLnBrk="1" hangingPunct="1"/>
            <a:endParaRPr lang="en-US" sz="16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25FB-D85F-4DEE-935A-9779B221E53D}" type="slidenum">
              <a:rPr lang="es-ES_tradnl"/>
              <a:pPr/>
              <a:t>11</a:t>
            </a:fld>
            <a:endParaRPr lang="es-ES_tradnl" dirty="0"/>
          </a:p>
        </p:txBody>
      </p:sp>
      <p:graphicFrame>
        <p:nvGraphicFramePr>
          <p:cNvPr id="222211" name="Object 3"/>
          <p:cNvGraphicFramePr>
            <a:graphicFrameLocks noChangeAspect="1"/>
          </p:cNvGraphicFramePr>
          <p:nvPr>
            <p:ph idx="1"/>
          </p:nvPr>
        </p:nvGraphicFramePr>
        <p:xfrm>
          <a:off x="827088" y="1989138"/>
          <a:ext cx="7416800" cy="3789362"/>
        </p:xfrm>
        <a:graphic>
          <a:graphicData uri="http://schemas.openxmlformats.org/presentationml/2006/ole">
            <p:oleObj spid="_x0000_s84994" name="Gráfico" r:id="rId4" imgW="5667384" imgH="2895563" progId="Excel.Sheet.8">
              <p:embed/>
            </p:oleObj>
          </a:graphicData>
        </a:graphic>
      </p:graphicFrame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12763"/>
            <a:ext cx="8604250" cy="1116012"/>
          </a:xfrm>
        </p:spPr>
        <p:txBody>
          <a:bodyPr/>
          <a:lstStyle/>
          <a:p>
            <a:pPr eaLnBrk="1" hangingPunct="1"/>
            <a:r>
              <a:rPr lang="en-US" sz="2600" noProof="0" dirty="0" smtClean="0"/>
              <a:t>Assessment of Additionality</a:t>
            </a:r>
            <a:br>
              <a:rPr lang="en-US" sz="2600" noProof="0" dirty="0" smtClean="0"/>
            </a:br>
            <a:r>
              <a:rPr lang="en-US" sz="2600" noProof="0" dirty="0" smtClean="0">
                <a:solidFill>
                  <a:srgbClr val="FF0066"/>
                </a:solidFill>
              </a:rPr>
              <a:t>Decisions based only on IRR</a:t>
            </a:r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noFill/>
        </p:spPr>
        <p:txBody>
          <a:bodyPr/>
          <a:lstStyle/>
          <a:p>
            <a:r>
              <a:rPr lang="es-ES_tradnl" dirty="0" smtClean="0"/>
              <a:t>UNFCCC Workshop March 24-25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775810" y="1691516"/>
            <a:ext cx="6532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Example: financial return of Power generation Projects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2560-7F9B-4755-9391-A20FFA29CFE6}" type="slidenum">
              <a:rPr lang="es-ES_tradnl"/>
              <a:pPr/>
              <a:t>12</a:t>
            </a:fld>
            <a:endParaRPr lang="es-ES_tradnl" dirty="0"/>
          </a:p>
        </p:txBody>
      </p:sp>
      <p:sp>
        <p:nvSpPr>
          <p:cNvPr id="228356" name="Line 4"/>
          <p:cNvSpPr>
            <a:spLocks noChangeShapeType="1"/>
          </p:cNvSpPr>
          <p:nvPr/>
        </p:nvSpPr>
        <p:spPr bwMode="auto">
          <a:xfrm>
            <a:off x="395288" y="3573463"/>
            <a:ext cx="0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 dirty="0"/>
          </a:p>
        </p:txBody>
      </p:sp>
      <p:sp>
        <p:nvSpPr>
          <p:cNvPr id="228357" name="Line 5"/>
          <p:cNvSpPr>
            <a:spLocks noChangeShapeType="1"/>
          </p:cNvSpPr>
          <p:nvPr/>
        </p:nvSpPr>
        <p:spPr bwMode="auto">
          <a:xfrm>
            <a:off x="4211638" y="6021388"/>
            <a:ext cx="28813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 dirty="0"/>
          </a:p>
        </p:txBody>
      </p:sp>
      <p:sp>
        <p:nvSpPr>
          <p:cNvPr id="228359" name="Text Box 7"/>
          <p:cNvSpPr txBox="1">
            <a:spLocks noChangeArrowheads="1"/>
          </p:cNvSpPr>
          <p:nvPr/>
        </p:nvSpPr>
        <p:spPr bwMode="auto">
          <a:xfrm>
            <a:off x="158750" y="1643063"/>
            <a:ext cx="1731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Minimum risk</a:t>
            </a:r>
          </a:p>
        </p:txBody>
      </p:sp>
      <p:pic>
        <p:nvPicPr>
          <p:cNvPr id="22836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1989138"/>
            <a:ext cx="7561263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8358" name="Text Box 6"/>
          <p:cNvSpPr txBox="1">
            <a:spLocks noChangeArrowheads="1"/>
          </p:cNvSpPr>
          <p:nvPr/>
        </p:nvSpPr>
        <p:spPr bwMode="auto">
          <a:xfrm>
            <a:off x="5435600" y="5516563"/>
            <a:ext cx="3060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Highest value generation</a:t>
            </a:r>
          </a:p>
        </p:txBody>
      </p:sp>
      <p:sp>
        <p:nvSpPr>
          <p:cNvPr id="228360" name="Text Box 8"/>
          <p:cNvSpPr txBox="1">
            <a:spLocks noChangeArrowheads="1"/>
          </p:cNvSpPr>
          <p:nvPr/>
        </p:nvSpPr>
        <p:spPr bwMode="auto">
          <a:xfrm>
            <a:off x="4356100" y="4292600"/>
            <a:ext cx="1489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Best choice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12763"/>
            <a:ext cx="8604250" cy="1116012"/>
          </a:xfrm>
        </p:spPr>
        <p:txBody>
          <a:bodyPr/>
          <a:lstStyle/>
          <a:p>
            <a:pPr eaLnBrk="1" hangingPunct="1"/>
            <a:r>
              <a:rPr lang="en-US" sz="2600" noProof="0" dirty="0" smtClean="0"/>
              <a:t>Assessment of Additionality</a:t>
            </a:r>
            <a:br>
              <a:rPr lang="en-US" sz="2600" noProof="0" dirty="0" smtClean="0"/>
            </a:br>
            <a:r>
              <a:rPr lang="en-US" sz="2600" noProof="0" dirty="0" smtClean="0">
                <a:solidFill>
                  <a:srgbClr val="FF0066"/>
                </a:solidFill>
              </a:rPr>
              <a:t>Decisions based on Risk and Value generation</a:t>
            </a:r>
          </a:p>
        </p:txBody>
      </p:sp>
      <p:sp>
        <p:nvSpPr>
          <p:cNvPr id="1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noFill/>
        </p:spPr>
        <p:txBody>
          <a:bodyPr/>
          <a:lstStyle/>
          <a:p>
            <a:r>
              <a:rPr lang="es-ES_tradnl" dirty="0" smtClean="0"/>
              <a:t>UNFCCC Workshop March 24-25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93110"/>
            <a:ext cx="2895600" cy="476250"/>
          </a:xfrm>
          <a:noFill/>
        </p:spPr>
        <p:txBody>
          <a:bodyPr/>
          <a:lstStyle/>
          <a:p>
            <a:r>
              <a:rPr lang="es-ES_tradnl" dirty="0" smtClean="0"/>
              <a:t>UNFCCC Workshop March 24-25</a:t>
            </a:r>
          </a:p>
        </p:txBody>
      </p:sp>
      <p:sp>
        <p:nvSpPr>
          <p:cNvPr id="5123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3F4697D-9368-4FDB-9A87-BB2A72BF03F8}" type="slidenum">
              <a:rPr lang="es-ES_tradnl" smtClean="0"/>
              <a:pPr/>
              <a:t>13</a:t>
            </a:fld>
            <a:endParaRPr lang="es-ES_tradnl" dirty="0" smtClean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12763"/>
            <a:ext cx="8604250" cy="1116012"/>
          </a:xfrm>
        </p:spPr>
        <p:txBody>
          <a:bodyPr/>
          <a:lstStyle/>
          <a:p>
            <a:pPr eaLnBrk="1" hangingPunct="1"/>
            <a:r>
              <a:rPr lang="en-US" sz="2600" noProof="0" dirty="0" smtClean="0"/>
              <a:t>Assessment of Additionality</a:t>
            </a:r>
            <a:br>
              <a:rPr lang="en-US" sz="2600" noProof="0" dirty="0" smtClean="0"/>
            </a:br>
            <a:r>
              <a:rPr lang="en-US" sz="2600" noProof="0" dirty="0" smtClean="0">
                <a:solidFill>
                  <a:srgbClr val="FF0066"/>
                </a:solidFill>
              </a:rPr>
              <a:t>Final Remarks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en-US" sz="2000" noProof="0" dirty="0" smtClean="0"/>
              <a:t>Today the level of financial data for most countries and industrial sectors is </a:t>
            </a:r>
            <a:r>
              <a:rPr lang="en-US" sz="2000" b="1" noProof="0" dirty="0" smtClean="0"/>
              <a:t>enough</a:t>
            </a:r>
            <a:r>
              <a:rPr lang="en-US" sz="2000" noProof="0" dirty="0" smtClean="0"/>
              <a:t> to develop more </a:t>
            </a:r>
            <a:r>
              <a:rPr lang="en-US" sz="2000" b="1" noProof="0" dirty="0" smtClean="0"/>
              <a:t>standard approaches</a:t>
            </a:r>
            <a:r>
              <a:rPr lang="en-US" sz="2000" noProof="0" dirty="0" smtClean="0"/>
              <a:t> in the analysis of risk and return.</a:t>
            </a:r>
          </a:p>
          <a:p>
            <a:pPr algn="just" eaLnBrk="1" hangingPunct="1"/>
            <a:r>
              <a:rPr lang="en-US" sz="2000" noProof="0" dirty="0" smtClean="0"/>
              <a:t>A </a:t>
            </a:r>
            <a:r>
              <a:rPr lang="en-US" sz="2000" b="1" noProof="0" dirty="0" smtClean="0"/>
              <a:t>long run </a:t>
            </a:r>
            <a:r>
              <a:rPr lang="en-US" sz="2000" noProof="0" dirty="0" smtClean="0"/>
              <a:t>analysis is mandatory to assure the consistency of the values</a:t>
            </a:r>
          </a:p>
          <a:p>
            <a:pPr algn="just" eaLnBrk="1" hangingPunct="1"/>
            <a:r>
              <a:rPr lang="en-US" sz="2000" b="1" noProof="0" dirty="0" smtClean="0"/>
              <a:t>NAMAs</a:t>
            </a:r>
            <a:r>
              <a:rPr lang="en-US" sz="2000" noProof="0" dirty="0" smtClean="0"/>
              <a:t> should be developed in parallel with the financial information of the countries related to the carbon market.</a:t>
            </a:r>
          </a:p>
          <a:p>
            <a:pPr algn="just" eaLnBrk="1" hangingPunct="1"/>
            <a:r>
              <a:rPr lang="en-US" sz="2000" noProof="0" dirty="0" smtClean="0"/>
              <a:t>No doubt this approach will have a very significant impact in the fairness and transparency of business related to CDM plus the advantage of a </a:t>
            </a:r>
            <a:r>
              <a:rPr lang="en-US" sz="2000" b="1" noProof="0" dirty="0" smtClean="0"/>
              <a:t>higher flow of better projects.</a:t>
            </a:r>
            <a:endParaRPr lang="en-US" sz="1600" b="1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s-ES_tradnl" dirty="0" smtClean="0"/>
              <a:t>UNFCCC Workshop March 24-25</a:t>
            </a:r>
          </a:p>
        </p:txBody>
      </p:sp>
      <p:sp>
        <p:nvSpPr>
          <p:cNvPr id="5123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3F4697D-9368-4FDB-9A87-BB2A72BF03F8}" type="slidenum">
              <a:rPr lang="es-ES_tradnl" smtClean="0"/>
              <a:pPr/>
              <a:t>2</a:t>
            </a:fld>
            <a:endParaRPr lang="es-ES_tradnl" dirty="0" smtClean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12763"/>
            <a:ext cx="8001000" cy="1116012"/>
          </a:xfrm>
        </p:spPr>
        <p:txBody>
          <a:bodyPr/>
          <a:lstStyle/>
          <a:p>
            <a:pPr eaLnBrk="1" hangingPunct="1"/>
            <a:r>
              <a:rPr lang="en-US" sz="2600" noProof="0" dirty="0" smtClean="0"/>
              <a:t>Assessment of Additionality</a:t>
            </a:r>
            <a:br>
              <a:rPr lang="en-US" sz="2600" noProof="0" dirty="0" smtClean="0"/>
            </a:br>
            <a:r>
              <a:rPr lang="en-US" sz="2600" noProof="0" dirty="0" smtClean="0">
                <a:solidFill>
                  <a:srgbClr val="FF0066"/>
                </a:solidFill>
              </a:rPr>
              <a:t>Challenges for an old topic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en-US" sz="2000" b="1" noProof="0" dirty="0" smtClean="0"/>
              <a:t>Financial benchmarking </a:t>
            </a:r>
            <a:r>
              <a:rPr lang="en-US" sz="2000" noProof="0" dirty="0" smtClean="0"/>
              <a:t>and its standardization is a </a:t>
            </a:r>
            <a:r>
              <a:rPr lang="en-US" sz="2000" b="1" noProof="0" dirty="0" smtClean="0"/>
              <a:t>common issue </a:t>
            </a:r>
            <a:r>
              <a:rPr lang="en-US" sz="2000" noProof="0" dirty="0" smtClean="0"/>
              <a:t>in most multinationals and financial institutions to accelerate the decisions and assure a minimum level of quality (risk)</a:t>
            </a:r>
          </a:p>
          <a:p>
            <a:pPr algn="just" eaLnBrk="1" hangingPunct="1"/>
            <a:r>
              <a:rPr lang="en-US" sz="2000" noProof="0" dirty="0" smtClean="0"/>
              <a:t>The financial target </a:t>
            </a:r>
            <a:r>
              <a:rPr lang="en-US" sz="2000" b="1" noProof="0" dirty="0" smtClean="0"/>
              <a:t>is not the only value </a:t>
            </a:r>
            <a:r>
              <a:rPr lang="en-US" sz="2000" noProof="0" dirty="0" smtClean="0"/>
              <a:t>that is commonly treated as default values, all the parameters of capital budgeting are normally treated in this way as policy.</a:t>
            </a:r>
          </a:p>
          <a:p>
            <a:pPr algn="just" eaLnBrk="1" hangingPunct="1"/>
            <a:r>
              <a:rPr lang="en-US" sz="2000" noProof="0" dirty="0" smtClean="0"/>
              <a:t>The values can change significantly or stay static for long term according to the context where they are used.</a:t>
            </a:r>
          </a:p>
          <a:p>
            <a:pPr algn="just" eaLnBrk="1" hangingPunct="1"/>
            <a:r>
              <a:rPr lang="en-US" sz="2000" noProof="0" dirty="0" smtClean="0"/>
              <a:t>For CDM projects, this is a critical issue that affects the </a:t>
            </a:r>
            <a:r>
              <a:rPr lang="en-US" sz="2000" b="1" noProof="0" dirty="0" smtClean="0"/>
              <a:t>registration process as delays or rejection</a:t>
            </a:r>
            <a:endParaRPr lang="en-US" sz="1600" b="1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s-ES_tradnl" dirty="0" smtClean="0"/>
              <a:t>UNFCCC Workshop March 24-25</a:t>
            </a:r>
          </a:p>
        </p:txBody>
      </p:sp>
      <p:sp>
        <p:nvSpPr>
          <p:cNvPr id="5123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3F4697D-9368-4FDB-9A87-BB2A72BF03F8}" type="slidenum">
              <a:rPr lang="es-ES_tradnl" smtClean="0"/>
              <a:pPr/>
              <a:t>3</a:t>
            </a:fld>
            <a:endParaRPr lang="es-ES_tradnl" dirty="0" smtClean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12763"/>
            <a:ext cx="8001000" cy="1116012"/>
          </a:xfrm>
        </p:spPr>
        <p:txBody>
          <a:bodyPr/>
          <a:lstStyle/>
          <a:p>
            <a:pPr eaLnBrk="1" hangingPunct="1"/>
            <a:r>
              <a:rPr lang="en-US" sz="2600" noProof="0" dirty="0" smtClean="0"/>
              <a:t>Assessment of Additionality</a:t>
            </a:r>
            <a:br>
              <a:rPr lang="en-US" sz="2600" noProof="0" dirty="0" smtClean="0"/>
            </a:br>
            <a:r>
              <a:rPr lang="en-US" sz="2600" noProof="0" dirty="0" smtClean="0">
                <a:solidFill>
                  <a:srgbClr val="FF0066"/>
                </a:solidFill>
              </a:rPr>
              <a:t>The new Guidelines on the assessment of investment analysis 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en-US" sz="2000" noProof="0" dirty="0" smtClean="0"/>
              <a:t>After </a:t>
            </a:r>
            <a:r>
              <a:rPr lang="en-US" sz="2000" b="1" noProof="0" dirty="0" smtClean="0"/>
              <a:t>two years of discussions </a:t>
            </a:r>
            <a:r>
              <a:rPr lang="en-US" sz="2000" noProof="0" dirty="0" smtClean="0"/>
              <a:t>and global consultations, the Meth Panel could recommend EB a set of default values for cost of equity and rules for computation of WACC (e.g. 0.5/0.5 rule for Greenfield project, use of taxes among others).</a:t>
            </a:r>
          </a:p>
          <a:p>
            <a:pPr algn="just" eaLnBrk="1" hangingPunct="1"/>
            <a:r>
              <a:rPr lang="en-US" sz="2000" noProof="0" dirty="0" smtClean="0"/>
              <a:t>This approach is optional and covers all countries signatories of Kyoto Protocol.</a:t>
            </a:r>
          </a:p>
          <a:p>
            <a:pPr algn="just" eaLnBrk="1" hangingPunct="1"/>
            <a:r>
              <a:rPr lang="en-US" sz="2000" noProof="0" dirty="0" smtClean="0"/>
              <a:t>International accounting regulations such as IFRS and USGAAP currently covers WACC calculations but the approach for the </a:t>
            </a:r>
            <a:r>
              <a:rPr lang="en-US" sz="2000" b="1" noProof="0" dirty="0" smtClean="0"/>
              <a:t>CDM market is truly pioneer </a:t>
            </a:r>
            <a:r>
              <a:rPr lang="en-US" sz="2000" noProof="0" dirty="0" smtClean="0"/>
              <a:t>and gives the message of feasibility of more standardization of other parameters to improve the registration process and monitoring (</a:t>
            </a:r>
            <a:r>
              <a:rPr lang="en-US" sz="2000" b="1" noProof="0" dirty="0" smtClean="0"/>
              <a:t>reduction in time and cost of resources</a:t>
            </a:r>
            <a:r>
              <a:rPr lang="en-US" sz="2000" noProof="0" dirty="0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s-ES_tradnl" dirty="0" smtClean="0"/>
              <a:t>UNFCCC Workshop March 24-25</a:t>
            </a:r>
          </a:p>
        </p:txBody>
      </p:sp>
      <p:sp>
        <p:nvSpPr>
          <p:cNvPr id="5123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3F4697D-9368-4FDB-9A87-BB2A72BF03F8}" type="slidenum">
              <a:rPr lang="es-ES_tradnl" smtClean="0"/>
              <a:pPr/>
              <a:t>4</a:t>
            </a:fld>
            <a:endParaRPr lang="es-ES_tradnl" dirty="0" smtClean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12763"/>
            <a:ext cx="8001000" cy="1116012"/>
          </a:xfrm>
        </p:spPr>
        <p:txBody>
          <a:bodyPr/>
          <a:lstStyle/>
          <a:p>
            <a:pPr eaLnBrk="1" hangingPunct="1"/>
            <a:r>
              <a:rPr lang="en-US" sz="2600" noProof="0" dirty="0" smtClean="0"/>
              <a:t>Assessment of Additionality</a:t>
            </a:r>
            <a:br>
              <a:rPr lang="en-US" sz="2600" noProof="0" dirty="0" smtClean="0"/>
            </a:br>
            <a:r>
              <a:rPr lang="en-US" sz="2600" noProof="0" dirty="0" smtClean="0">
                <a:solidFill>
                  <a:srgbClr val="FF0066"/>
                </a:solidFill>
              </a:rPr>
              <a:t>The whole picture in capital budgeting</a:t>
            </a:r>
          </a:p>
        </p:txBody>
      </p:sp>
      <p:sp>
        <p:nvSpPr>
          <p:cNvPr id="7" name="6 Elipse"/>
          <p:cNvSpPr/>
          <p:nvPr/>
        </p:nvSpPr>
        <p:spPr>
          <a:xfrm>
            <a:off x="1835696" y="2564904"/>
            <a:ext cx="4464496" cy="29523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dirty="0"/>
          </a:p>
        </p:txBody>
      </p:sp>
      <p:sp>
        <p:nvSpPr>
          <p:cNvPr id="8" name="7 Elipse"/>
          <p:cNvSpPr/>
          <p:nvPr/>
        </p:nvSpPr>
        <p:spPr>
          <a:xfrm>
            <a:off x="3419872" y="3717032"/>
            <a:ext cx="2088232" cy="172819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dirty="0"/>
          </a:p>
        </p:txBody>
      </p:sp>
      <p:sp>
        <p:nvSpPr>
          <p:cNvPr id="9" name="8 CuadroTexto"/>
          <p:cNvSpPr txBox="1"/>
          <p:nvPr/>
        </p:nvSpPr>
        <p:spPr>
          <a:xfrm flipH="1">
            <a:off x="1979712" y="2060848"/>
            <a:ext cx="3410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/>
              <a:t>Macroeconomic </a:t>
            </a:r>
          </a:p>
          <a:p>
            <a:r>
              <a:rPr lang="es-PE" dirty="0" smtClean="0"/>
              <a:t>parameters</a:t>
            </a:r>
            <a:endParaRPr lang="es-PE" dirty="0"/>
          </a:p>
        </p:txBody>
      </p:sp>
      <p:sp>
        <p:nvSpPr>
          <p:cNvPr id="10" name="9 CuadroTexto"/>
          <p:cNvSpPr txBox="1"/>
          <p:nvPr/>
        </p:nvSpPr>
        <p:spPr>
          <a:xfrm>
            <a:off x="3707904" y="3140968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/>
              <a:t>Microeconomic parameters</a:t>
            </a:r>
            <a:endParaRPr lang="es-PE" dirty="0"/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293096"/>
            <a:ext cx="1784574" cy="696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CuadroTexto"/>
          <p:cNvSpPr txBox="1"/>
          <p:nvPr/>
        </p:nvSpPr>
        <p:spPr>
          <a:xfrm>
            <a:off x="4139952" y="4725144"/>
            <a:ext cx="13708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1000" dirty="0" smtClean="0"/>
              <a:t>Capital budgeting</a:t>
            </a:r>
            <a:endParaRPr lang="es-PE" sz="1000" dirty="0"/>
          </a:p>
        </p:txBody>
      </p:sp>
      <p:sp>
        <p:nvSpPr>
          <p:cNvPr id="13" name="12 Abrir llave"/>
          <p:cNvSpPr/>
          <p:nvPr/>
        </p:nvSpPr>
        <p:spPr>
          <a:xfrm>
            <a:off x="1475656" y="2060848"/>
            <a:ext cx="432048" cy="388843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E" dirty="0"/>
          </a:p>
        </p:txBody>
      </p:sp>
      <p:sp>
        <p:nvSpPr>
          <p:cNvPr id="14" name="13 Cerrar llave"/>
          <p:cNvSpPr/>
          <p:nvPr/>
        </p:nvSpPr>
        <p:spPr>
          <a:xfrm>
            <a:off x="6444208" y="3717032"/>
            <a:ext cx="360040" cy="208823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E" dirty="0"/>
          </a:p>
        </p:txBody>
      </p:sp>
      <p:sp>
        <p:nvSpPr>
          <p:cNvPr id="15" name="14 CuadroTexto"/>
          <p:cNvSpPr txBox="1"/>
          <p:nvPr/>
        </p:nvSpPr>
        <p:spPr>
          <a:xfrm flipH="1">
            <a:off x="0" y="2852936"/>
            <a:ext cx="15739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PE" dirty="0" smtClean="0"/>
              <a:t>Inflation</a:t>
            </a:r>
          </a:p>
          <a:p>
            <a:pPr>
              <a:buFont typeface="Arial" pitchFamily="34" charset="0"/>
              <a:buChar char="•"/>
            </a:pPr>
            <a:r>
              <a:rPr lang="es-PE" dirty="0" smtClean="0"/>
              <a:t>GDP growth and demand</a:t>
            </a:r>
          </a:p>
          <a:p>
            <a:pPr>
              <a:buFont typeface="Arial" pitchFamily="34" charset="0"/>
              <a:buChar char="•"/>
            </a:pPr>
            <a:r>
              <a:rPr lang="es-PE" dirty="0" smtClean="0"/>
              <a:t>Exchange rates</a:t>
            </a:r>
            <a:endParaRPr lang="es-PE" dirty="0"/>
          </a:p>
        </p:txBody>
      </p:sp>
      <p:sp>
        <p:nvSpPr>
          <p:cNvPr id="16" name="15 CuadroTexto"/>
          <p:cNvSpPr txBox="1"/>
          <p:nvPr/>
        </p:nvSpPr>
        <p:spPr>
          <a:xfrm>
            <a:off x="7020272" y="3717032"/>
            <a:ext cx="254108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Fiscal issues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Capital composition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Books and </a:t>
            </a:r>
          </a:p>
          <a:p>
            <a:r>
              <a:rPr lang="en-US" dirty="0" smtClean="0"/>
              <a:t> investee positions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Financial target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Risk acceptance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s-ES_tradnl" dirty="0" smtClean="0"/>
              <a:t>UNFCCC Workshop March 24-25</a:t>
            </a:r>
          </a:p>
        </p:txBody>
      </p:sp>
      <p:sp>
        <p:nvSpPr>
          <p:cNvPr id="5123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3F4697D-9368-4FDB-9A87-BB2A72BF03F8}" type="slidenum">
              <a:rPr lang="es-ES_tradnl" smtClean="0"/>
              <a:pPr/>
              <a:t>5</a:t>
            </a:fld>
            <a:endParaRPr lang="es-ES_tradnl" dirty="0" smtClean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12763"/>
            <a:ext cx="8001000" cy="1116012"/>
          </a:xfrm>
        </p:spPr>
        <p:txBody>
          <a:bodyPr/>
          <a:lstStyle/>
          <a:p>
            <a:pPr eaLnBrk="1" hangingPunct="1"/>
            <a:r>
              <a:rPr lang="en-US" sz="2600" noProof="0" dirty="0" smtClean="0"/>
              <a:t>Assessment of Additionality</a:t>
            </a:r>
            <a:br>
              <a:rPr lang="en-US" sz="2600" noProof="0" dirty="0" smtClean="0"/>
            </a:br>
            <a:r>
              <a:rPr lang="en-US" sz="2600" noProof="0" dirty="0" smtClean="0">
                <a:solidFill>
                  <a:srgbClr val="FF0066"/>
                </a:solidFill>
              </a:rPr>
              <a:t>Example of some issues affecting macro/micro indicators standardization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en-US" sz="2000" noProof="0" dirty="0" smtClean="0"/>
              <a:t>The concern of recent meltdown in 2008 and future return of the market, not very linear</a:t>
            </a:r>
          </a:p>
          <a:p>
            <a:pPr algn="just" eaLnBrk="1" hangingPunct="1"/>
            <a:r>
              <a:rPr lang="en-US" sz="2000" noProof="0" dirty="0" smtClean="0"/>
              <a:t>The concept of “strong currency” as benchmark due to the crisis for USD or Euros</a:t>
            </a:r>
          </a:p>
          <a:p>
            <a:pPr algn="just" eaLnBrk="1" hangingPunct="1"/>
            <a:r>
              <a:rPr lang="en-US" sz="2000" noProof="0" dirty="0" smtClean="0"/>
              <a:t>The accounting rules seen as very complex and different in many context, specially the discussion on rules for SMEs and large Corporations.</a:t>
            </a:r>
          </a:p>
          <a:p>
            <a:pPr algn="just" eaLnBrk="1" hangingPunct="1"/>
            <a:r>
              <a:rPr lang="en-US" sz="2000" noProof="0" dirty="0" smtClean="0"/>
              <a:t>The complexity of validating inflation and currency adjustment in prices in time (e.g. energy delivery </a:t>
            </a:r>
            <a:r>
              <a:rPr lang="en-US" sz="2000" noProof="0" dirty="0" smtClean="0"/>
              <a:t>contracts as electricity or fuels)</a:t>
            </a:r>
            <a:endParaRPr lang="en-US" sz="16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s-ES_tradnl" dirty="0" smtClean="0"/>
              <a:t>UNFCCC Workshop March 24-25</a:t>
            </a:r>
          </a:p>
        </p:txBody>
      </p:sp>
      <p:sp>
        <p:nvSpPr>
          <p:cNvPr id="5123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3F4697D-9368-4FDB-9A87-BB2A72BF03F8}" type="slidenum">
              <a:rPr lang="es-ES_tradnl" smtClean="0"/>
              <a:pPr/>
              <a:t>6</a:t>
            </a:fld>
            <a:endParaRPr lang="es-ES_tradnl" dirty="0" smtClean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12763"/>
            <a:ext cx="8001000" cy="1116012"/>
          </a:xfrm>
        </p:spPr>
        <p:txBody>
          <a:bodyPr/>
          <a:lstStyle/>
          <a:p>
            <a:pPr eaLnBrk="1" hangingPunct="1"/>
            <a:r>
              <a:rPr lang="en-US" sz="2600" noProof="0" dirty="0" smtClean="0"/>
              <a:t>Assessment of Additionality</a:t>
            </a:r>
            <a:br>
              <a:rPr lang="en-US" sz="2600" noProof="0" dirty="0" smtClean="0"/>
            </a:br>
            <a:r>
              <a:rPr lang="en-US" sz="2600" noProof="0" dirty="0" smtClean="0">
                <a:solidFill>
                  <a:srgbClr val="FF0066"/>
                </a:solidFill>
              </a:rPr>
              <a:t>Some answers: long term view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en-US" sz="2000" noProof="0" dirty="0" smtClean="0"/>
              <a:t>Long term analysis of economic parameters have been definitely key to get consensus on default values for cost of equity.</a:t>
            </a:r>
            <a:endParaRPr lang="en-US" sz="1600" noProof="0" dirty="0" smtClean="0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3786" y="2564904"/>
            <a:ext cx="51625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07504" y="6559460"/>
            <a:ext cx="46570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1050" dirty="0" smtClean="0"/>
              <a:t>Source: </a:t>
            </a:r>
            <a:r>
              <a:rPr lang="en-US" sz="1050" dirty="0"/>
              <a:t>Elroy Dimson, Paul Marsh, and Mike </a:t>
            </a:r>
            <a:r>
              <a:rPr lang="en-US" sz="1050" dirty="0" smtClean="0"/>
              <a:t>Staunton, LBS 2006 </a:t>
            </a:r>
            <a:endParaRPr lang="es-PE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s-ES_tradnl" dirty="0" smtClean="0"/>
              <a:t>UNFCCC Workshop March 24-25</a:t>
            </a:r>
          </a:p>
        </p:txBody>
      </p:sp>
      <p:sp>
        <p:nvSpPr>
          <p:cNvPr id="5123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3F4697D-9368-4FDB-9A87-BB2A72BF03F8}" type="slidenum">
              <a:rPr lang="es-ES_tradnl" smtClean="0"/>
              <a:pPr/>
              <a:t>7</a:t>
            </a:fld>
            <a:endParaRPr lang="es-ES_tradnl" dirty="0" smtClean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40780"/>
            <a:ext cx="8001000" cy="1116012"/>
          </a:xfrm>
        </p:spPr>
        <p:txBody>
          <a:bodyPr/>
          <a:lstStyle/>
          <a:p>
            <a:pPr eaLnBrk="1" hangingPunct="1"/>
            <a:r>
              <a:rPr lang="en-US" sz="2600" noProof="0" dirty="0" smtClean="0"/>
              <a:t>Assessment of Additionality</a:t>
            </a:r>
            <a:br>
              <a:rPr lang="en-US" sz="2600" noProof="0" dirty="0" smtClean="0"/>
            </a:br>
            <a:r>
              <a:rPr lang="en-US" sz="2600" noProof="0" dirty="0" smtClean="0">
                <a:solidFill>
                  <a:srgbClr val="FF0066"/>
                </a:solidFill>
              </a:rPr>
              <a:t>Some answers: Accounting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en-US" sz="2000" noProof="0" dirty="0" smtClean="0"/>
              <a:t>All CDM projects are based on legal entities with accounting Books and following market regulations to avoid discussions on investee positions if the financing is structured from a headquarters, basically using the risk exposure as general rule.</a:t>
            </a:r>
            <a:endParaRPr lang="en-US" sz="1600" noProof="0" dirty="0" smtClean="0"/>
          </a:p>
        </p:txBody>
      </p:sp>
      <p:cxnSp>
        <p:nvCxnSpPr>
          <p:cNvPr id="6" name="5 Conector recto"/>
          <p:cNvCxnSpPr/>
          <p:nvPr/>
        </p:nvCxnSpPr>
        <p:spPr>
          <a:xfrm>
            <a:off x="1089970" y="4076824"/>
            <a:ext cx="21605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 rot="5400000">
            <a:off x="1197126" y="5049168"/>
            <a:ext cx="19446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>
            <a:off x="5914383" y="4076824"/>
            <a:ext cx="21605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5400000">
            <a:off x="6021539" y="5049168"/>
            <a:ext cx="19446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11 CuadroTexto"/>
          <p:cNvSpPr txBox="1">
            <a:spLocks noChangeArrowheads="1"/>
          </p:cNvSpPr>
          <p:nvPr/>
        </p:nvSpPr>
        <p:spPr bwMode="auto">
          <a:xfrm>
            <a:off x="5411145" y="3645024"/>
            <a:ext cx="252665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/>
              <a:t>Hosting </a:t>
            </a:r>
            <a:r>
              <a:rPr lang="en-US" sz="1400" b="1" dirty="0"/>
              <a:t>only</a:t>
            </a:r>
            <a:r>
              <a:rPr lang="en-US" sz="1400" dirty="0"/>
              <a:t> CDM Project</a:t>
            </a:r>
          </a:p>
        </p:txBody>
      </p:sp>
      <p:sp>
        <p:nvSpPr>
          <p:cNvPr id="11" name="12 CuadroTexto"/>
          <p:cNvSpPr txBox="1">
            <a:spLocks noChangeArrowheads="1"/>
          </p:cNvSpPr>
          <p:nvPr/>
        </p:nvSpPr>
        <p:spPr bwMode="auto">
          <a:xfrm>
            <a:off x="802633" y="3645024"/>
            <a:ext cx="21130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/>
              <a:t>Hosting </a:t>
            </a:r>
            <a:r>
              <a:rPr lang="en-US" sz="1400" b="1" dirty="0"/>
              <a:t>many</a:t>
            </a:r>
            <a:r>
              <a:rPr lang="en-US" sz="1400" dirty="0"/>
              <a:t> assets</a:t>
            </a:r>
          </a:p>
        </p:txBody>
      </p:sp>
      <p:sp>
        <p:nvSpPr>
          <p:cNvPr id="12" name="14 CuadroTexto"/>
          <p:cNvSpPr txBox="1">
            <a:spLocks noChangeArrowheads="1"/>
          </p:cNvSpPr>
          <p:nvPr/>
        </p:nvSpPr>
        <p:spPr bwMode="auto">
          <a:xfrm>
            <a:off x="658170" y="4868987"/>
            <a:ext cx="8899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/>
              <a:t>Assets</a:t>
            </a:r>
          </a:p>
          <a:p>
            <a:r>
              <a:rPr lang="en-US" sz="1400" dirty="0"/>
              <a:t>500 MM</a:t>
            </a:r>
          </a:p>
        </p:txBody>
      </p:sp>
      <p:sp>
        <p:nvSpPr>
          <p:cNvPr id="13" name="15 CuadroTexto"/>
          <p:cNvSpPr txBox="1">
            <a:spLocks noChangeArrowheads="1"/>
          </p:cNvSpPr>
          <p:nvPr/>
        </p:nvSpPr>
        <p:spPr bwMode="auto">
          <a:xfrm>
            <a:off x="2313933" y="4365749"/>
            <a:ext cx="8899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/>
              <a:t>Debt</a:t>
            </a:r>
          </a:p>
          <a:p>
            <a:r>
              <a:rPr lang="en-US" sz="1400" dirty="0"/>
              <a:t>300 MM</a:t>
            </a:r>
          </a:p>
        </p:txBody>
      </p:sp>
      <p:sp>
        <p:nvSpPr>
          <p:cNvPr id="14" name="16 CuadroTexto"/>
          <p:cNvSpPr txBox="1">
            <a:spLocks noChangeArrowheads="1"/>
          </p:cNvSpPr>
          <p:nvPr/>
        </p:nvSpPr>
        <p:spPr bwMode="auto">
          <a:xfrm>
            <a:off x="2386958" y="5157912"/>
            <a:ext cx="98001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/>
              <a:t>Equity</a:t>
            </a:r>
          </a:p>
          <a:p>
            <a:r>
              <a:rPr lang="en-US" sz="1400" dirty="0"/>
              <a:t>200 MM</a:t>
            </a:r>
          </a:p>
          <a:p>
            <a:r>
              <a:rPr lang="en-US" sz="1400" dirty="0"/>
              <a:t>K</a:t>
            </a:r>
            <a:r>
              <a:rPr lang="en-US" sz="1400" baseline="-25000" dirty="0"/>
              <a:t>e</a:t>
            </a:r>
            <a:r>
              <a:rPr lang="en-US" sz="1400" dirty="0"/>
              <a:t>=20%</a:t>
            </a:r>
          </a:p>
        </p:txBody>
      </p:sp>
      <p:sp>
        <p:nvSpPr>
          <p:cNvPr id="15" name="17 CuadroTexto"/>
          <p:cNvSpPr txBox="1">
            <a:spLocks noChangeArrowheads="1"/>
          </p:cNvSpPr>
          <p:nvPr/>
        </p:nvSpPr>
        <p:spPr bwMode="auto">
          <a:xfrm>
            <a:off x="5842945" y="4653087"/>
            <a:ext cx="77617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/>
              <a:t>CDM</a:t>
            </a:r>
          </a:p>
          <a:p>
            <a:r>
              <a:rPr lang="en-US" sz="1400" dirty="0"/>
              <a:t>Assets</a:t>
            </a:r>
          </a:p>
          <a:p>
            <a:r>
              <a:rPr lang="en-US" sz="1400" dirty="0"/>
              <a:t>20 MM</a:t>
            </a:r>
          </a:p>
        </p:txBody>
      </p:sp>
      <p:sp>
        <p:nvSpPr>
          <p:cNvPr id="16" name="18 CuadroTexto"/>
          <p:cNvSpPr txBox="1">
            <a:spLocks noChangeArrowheads="1"/>
          </p:cNvSpPr>
          <p:nvPr/>
        </p:nvSpPr>
        <p:spPr bwMode="auto">
          <a:xfrm>
            <a:off x="7211370" y="4221287"/>
            <a:ext cx="77617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/>
              <a:t>CDM</a:t>
            </a:r>
          </a:p>
          <a:p>
            <a:r>
              <a:rPr lang="en-US" sz="1400" dirty="0"/>
              <a:t>Debt</a:t>
            </a:r>
          </a:p>
          <a:p>
            <a:r>
              <a:rPr lang="en-US" sz="1400" dirty="0"/>
              <a:t>10 MM</a:t>
            </a:r>
          </a:p>
        </p:txBody>
      </p:sp>
      <p:sp>
        <p:nvSpPr>
          <p:cNvPr id="17" name="19 CuadroTexto"/>
          <p:cNvSpPr txBox="1">
            <a:spLocks noChangeArrowheads="1"/>
          </p:cNvSpPr>
          <p:nvPr/>
        </p:nvSpPr>
        <p:spPr bwMode="auto">
          <a:xfrm>
            <a:off x="7211370" y="5373812"/>
            <a:ext cx="110504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/>
              <a:t>CDM</a:t>
            </a:r>
          </a:p>
          <a:p>
            <a:r>
              <a:rPr lang="en-US" sz="1400" dirty="0"/>
              <a:t>Equity</a:t>
            </a:r>
          </a:p>
          <a:p>
            <a:r>
              <a:rPr lang="en-US" sz="1400" dirty="0"/>
              <a:t>K</a:t>
            </a:r>
            <a:r>
              <a:rPr lang="en-US" sz="1400" baseline="-25000" dirty="0"/>
              <a:t>e</a:t>
            </a:r>
            <a:r>
              <a:rPr lang="en-US" sz="1400" dirty="0"/>
              <a:t> = 14%</a:t>
            </a:r>
          </a:p>
        </p:txBody>
      </p:sp>
      <p:cxnSp>
        <p:nvCxnSpPr>
          <p:cNvPr id="18" name="17 Conector recto"/>
          <p:cNvCxnSpPr/>
          <p:nvPr/>
        </p:nvCxnSpPr>
        <p:spPr>
          <a:xfrm>
            <a:off x="4114158" y="4653087"/>
            <a:ext cx="1081087" cy="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>
            <a:off x="4114158" y="4940424"/>
            <a:ext cx="1081087" cy="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 rot="5400000">
            <a:off x="4257826" y="4580856"/>
            <a:ext cx="1008063" cy="43180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s-ES_tradnl" dirty="0" smtClean="0"/>
              <a:t>UNFCCC Workshop March 24-25</a:t>
            </a:r>
          </a:p>
        </p:txBody>
      </p:sp>
      <p:sp>
        <p:nvSpPr>
          <p:cNvPr id="5123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3F4697D-9368-4FDB-9A87-BB2A72BF03F8}" type="slidenum">
              <a:rPr lang="es-ES_tradnl" smtClean="0"/>
              <a:pPr/>
              <a:t>8</a:t>
            </a:fld>
            <a:endParaRPr lang="es-ES_tradnl" dirty="0" smtClean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12763"/>
            <a:ext cx="8001000" cy="1116012"/>
          </a:xfrm>
        </p:spPr>
        <p:txBody>
          <a:bodyPr/>
          <a:lstStyle/>
          <a:p>
            <a:pPr eaLnBrk="1" hangingPunct="1"/>
            <a:r>
              <a:rPr lang="en-US" sz="2600" noProof="0" dirty="0" smtClean="0"/>
              <a:t>Assessment of Additionality</a:t>
            </a:r>
            <a:br>
              <a:rPr lang="en-US" sz="2600" noProof="0" dirty="0" smtClean="0"/>
            </a:br>
            <a:r>
              <a:rPr lang="en-US" sz="2600" noProof="0" dirty="0" smtClean="0">
                <a:solidFill>
                  <a:srgbClr val="FF0066"/>
                </a:solidFill>
              </a:rPr>
              <a:t>Some answers: Country risk/risk free rate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en-US" sz="2000" noProof="0" dirty="0" smtClean="0"/>
              <a:t>There are many companies with reputation and tradition in calculating Country Risk and years of data. All are good but a decision was made to facilitate the construction of default values.</a:t>
            </a:r>
          </a:p>
          <a:p>
            <a:pPr algn="just" eaLnBrk="1" hangingPunct="1"/>
            <a:r>
              <a:rPr lang="en-US" sz="2000" noProof="0" dirty="0" smtClean="0"/>
              <a:t>The use of US T-bond indexed to inflation was another decision of a paper with excellent tradition in the largest market, even in times of severe crisis such as 1929, WW1-2 or 2008 Meltdown.</a:t>
            </a:r>
          </a:p>
          <a:p>
            <a:pPr algn="just" eaLnBrk="1" hangingPunct="1"/>
            <a:endParaRPr lang="en-US" sz="1600" noProof="0" dirty="0" smtClean="0"/>
          </a:p>
        </p:txBody>
      </p:sp>
      <p:sp>
        <p:nvSpPr>
          <p:cNvPr id="74754" name="AutoShape 2" descr="data:image/jpeg;base64,/9j/4AAQSkZJRgABAQAAAQABAAD/2wCEAAkGBhEQERQQEhAVFBUUFhoXFxIYFhYaFBcYGxoYGBMYGhgYHSYeGBsjGRwXHy8gJScpLDgsFR4yNTAqNSYtLCkBCQoKDQwNFA8PFCkYFBgpKS0pKTU1MjU1LikuKSwpKS41LDU1NS0rLCopKSksMCk1NTU2KSk0KSkvKSkpKSksLP/AABEIAMABAAMBIgACEQEDEQH/xAAcAAEAAgMBAQEAAAAAAAAAAAAABgcEBQgDAgH/xABNEAABAwIDBAQHCQ4GAgMAAAABAAIDBBEFEiEGBzFREyJBYRQVMnGBkZIWI1RVk5Sh0dMXMzVCUlNicnSisbKz0iQ0RnOEwoLhJUNE/8QAGAEBAQEBAQAAAAAAAAAAAAAAAAEDAgT/xAApEQEAAQEHBAIBBQAAAAAAAAAAAQIDERIUUWGRUmOS0RNTMSEiMrHw/9oADAMBAAIRAxEAPwC8UREBERAREQEREBERAREQEREBERAREQEREBERAREQEREBERAREQEREBERAREQEREBERAREQEREBERAREQEREBERAREQEREBERAREQEREBERARFHL4tyovXOpM3NbOyx3/ALoi7WUjRRy+LcqL1zpfFuVF651zi2lrlu5TykaKOXxblReudL4tyovXOmLaTLdynlI0Ucvi3Ki9c6XxblReudMW0mW7lPKRoo5fFuVF650vi3Ki9c6YtpMt3KeUjRRy+LcqL1zr7iOK5hmFHluM1jNe19bX7bK4tpMt3KeUgREXTyiIiAiIgIiICIiAiIgIiICIiAiIgIiICwsWxmCkj6WolbEzhmcbXPIDiT3BZqozazEG1m0UVPUH3iGZkQYfJ1aHG/67y0HusEFh/dXw22YyyBhNhIYJRGfM/LYra1u2NLFRivzl8BLbPaDqC7JexsdD/BbOqoI5Y3QvYHRublLCOqW8LWURbsE84dBhr3scyOoa5+rutA2UyBug8otyg9nHVBmfdRwn4fF+/wD2r9+6hhPw6L97+1bMbJUPwKm+Qi/tVB7cUkbMZkjZG1rBNEAxrQGWIjuMoFrcfWgun7qOE/D4v3v7Vsdn9q6avMvgzzI2ItBktZhLhezSdTbt07V9e5Oh+BU3yEX9qxNkdlG4eaprMoZNUGSNrb9RhYxuU35ODj5iEH3tFtvRYfYVE4a42tG3rSWPblGoHeeS3rXAi41B7VzjvBZJVSSYrxhkqH08Z/Ria0Mdfk60ns96uHdXjnheGwkm74veX+dlg31syn0oJLiOIxU8TppnhkbBdzzwA4XNlovulYVYHw6LXvP1KTKht6Wy5kxOUUsQuKcTvY3QusSHua0cXWsbDjY9qC92PDgCCCDqCOBHYVjYpikNLE6aeQRxttmeeAubDh3qnt0u8noS2gqn+9k2hlJ8gnhG4/knsPYdOB0uxBGhvJwu1/DobceJ+pes232HMbG91ZG1szS6MkmzmglpI05gj0KJuwGD3Sg9E3Sm6bLlGXpL5c9uF+2/PVTbayNrqGqD25m9BKSPMxxHHt0QYLt4+FjXw6H2j9S/aXeLhchs2uhv3uy/S6wVQ7kYmuxE5gDaB51AOt266q7MV2Wo6ppbNTRPv2lgDh5nDrD0FBsoZmvaHNcHNOocCCCOYI0K+1QuMOqtmq4Np5HOppOu2J5ux7b2e1w4B4/KGti29+CuzBMYjrKeOpiPUkaHC/Ecwe8G49CD1xHEoaeMyzSNjYOL3EAdw14nuWJs9tLT18bpqd5cxrywkgjUW7DrYggjuKg290yVj4cNh1dkkqpB+jG0iMedzs3pDVG9xOO9HUy0jj1Zm52j9NnH1sP7gQXio/Ubf4bG90b62JrmOLXNLtQ4GzgdOakCq3f7Tt8Ep5MozifLmtrlMchLb8rtabdyCXHePhY//fD7X/pbDC9p6OqOWCpikd+S14Lu85eNu+yhu5igikwvrxsdeaQHM1puLiwNxqq/3q4CzDsQY+l96EjBK0NNujeHEHLbUC4B9JRXQyjr94eGNJaa6EEEgjNwI0I4LL2SxN1TRU87/Kkia53e61nH0nX0qut/1Mzo6WTKM+d7c1tS3KDYntF0ROPujYX8Ph9r/wBLPw3aqjqTlhqopHH8Vr25vZ4/QovuhoIn4VEXRMcS6S5LWknru7SF77Y7raSsjc6GJkFQBdkjAGtLhqA9rdCDz4jigmyKmt1+8adk4w2tc513GOOR5u9kg06NxPEXBAJ1B07dLlQFSu9/d/P07sQgYZGPAMrWi7mOAtmsNS0gDUcLcldS12D42yq6YNBaYJnQvabXzNsb6HgQQR50FJbI75aqlyx1P+JiGlyffmjudwf5nesK8cGxmGshZUQPzRvFweB7wR2EHQhV/vd2FpnUstfGwRzRWc4tFhICQHBwGmbW4dx53XxuDe/wSoB8gT9Xzljc9v3T6SirQXOW334cl/34v4Rro1c4bePvjk3dPEPojQdHqNbxcc8Dw6eUGzy3o2c87+qLd4uT6FJVXW3ETcRxOjwt2sTA6onAJ4WLYxcajt9sIjzxvZ6AYD4EJIzJDEJAA9tzK3rvtY63OYelRbcTjvR1UtI49Wdmdo/TZx9bCfYCnn3G8J+Du+Vk+tU9ikBwfFzkBtTzB7BfUxHrAX72Etuiul1A/wDUn/B/7qcU9Q2RjZGG7XAOaeYIuD6lB/8AUn/B/wC6IiO9rdr0RdiFKzqG5miA8g9sjQPxT+MOzjwvbabpd5PTBtBVP98GkMpPlgcGOJ/HA4HtHeNbVc0EEEXB0I7FQu9Ddy6gf4ZSg+DudcgXvA+9xw4MvwPYdOSKn/8AqT/g/wDdSbaz/I1f7PN/Tcqs3YbSS1+KtlmsZGUZjL/y8rhZxHYTfXzK09rP8jV/s839NyIpvcQP/kJP2d388avpUNuH/CEv7O7+eNXyiyqvf9Tg01LJpdszmd9nMLj9LB9Cz9xk5dhzmk6MneB5iGOP0kqMb9MebLNBRRnMYrveBr132axunblvp+mFIY4nYJs+7N1Z3NOl9RLLoB52j+VBmbCztqq2vxJzhldIKeAkge9R2zEdznZT6CqnxUHCcYc5nkwziRgHbE7rZfYJb6FZ2C7lcPNPEaiOQymNpk99eBmIBcLA2Fjp6FD96+7yDDmQzUrXBjnOY8Oc51nWzMNzwuA8egIL1gna9rXtN2uAcCOBBFwfUq23+f5Kn/aR/SlW13PY54ThrGE3fTkxHnYaxn2SB6Fqt/n+Sp/2kf0pURp93O3kOHYZaanqXNErz0rIrxXcRZuckC/ZZaxlFLtPiDpszYIYmtaWkgytjuSLN7XE5teA7+2W7qMKjqsEfTyi7JJJWnnqRYjvB1HeFWVLUVGA4kb6uidlcODZYjy7nNsRyIHJFdI0VGyGNkMYsyNoa0cg0WA9Sq/f/wDeKT/cf/IFZuF4lHUwsnidmZI0Oae4/wACOBHMKst//wB4pP8Acf8AyBESHc5+CYf1pP53KbKE7nPwTD+tJ/O5TGqqWRMdI9waxgLnOPAAakn0IObN4INPi9S5mhbMJG27HWa+/tarpcLnLB6F2NYy54aejfMZZNPJhaRYHvLQ1vncujkUVfV+ymJ0ldPXYfLFI2oIdJTS3aCQABYjS41N7g9YjVWCsPxxT/n4vlGfWi001VfiL0DxvA8axVvg1QKejgJBfkcZHvtY27xfW2nDUqa7ObPw0FOymhByt4k+U5x1c5x5kr38cU/5+L5Rn1p44p/z8XyjPrUvh18dfTL8xZ1QI/8ADNidJfhK5zWW1ubtBN+GiqTFd0OKVNTJWPnpWySP6SzTLYEWy2uw8ABx5K3PHFP+fi+UZ9aeOKf8/F8oz60vg+OvplrKR+KdC/pGUhmAb0Za+Xo3HXOXgtu3S1rX7eCiuD7J4xT1s1e59HLJO3K4F0zQ1oILWtIZoBYDt4Ke+OKf8/F8oz608cU/5+L5Rn1pfB8dfTLLbe2vFVJtlu0xPE6gVDzRxkMDLNfKbgEm5JZqdbdmgCtDxxT/AJ+L5Rn1p44p/wA/F8oz60vg+OvplGtlMMxWkpfBpPBZOiZlhdnlBJBGVr+p5IbfUa6DTtWhGxuNeMfGfS0Zktk6PNL0eS1svk37734qw/HFP+fi+UZ9a/W4vATYTxknQDOz0dqXwfHX0y/cNdMYwZ2xtk1uI3OczjpYuAPDuXrU0zJWOje0Oa4EOaRcEHiCF6oqzVxspu3kw3FXzRdaldE4NcXDOwkg5COLrW0PK19VJdr6SvnifT0racNljcx0krnhwzXacrWtIPVPEqRIgp3Zbdfi2HTiohmpC7KWlrnSlrmm1wbNB4gHQ9ileIw7QTAxsdRQA/8A2tMrnDnbMDY+hTdEEF2Q3VQUcnhM8hqai+bpHDqtcdS4Akku/ScSeVlibZ7K4tiEkfWpGQwy9IyIukOctd1DJ1der+KNOsfOrFRBgYO+pLD4UyJrwdOic5zCLDXrAEG99FHN4ez9biERpIW04idld0kj35w5pvZrWtIHZr3lTJEFWbD7B4rhUj3MdSyMlyh8ZfIOB0c05OIBd61mbfbJYpitof8ACxwxyF7CXyF79HNaXdWzeqTpzKsdEFe7CbN4rhjBTEUssJkzlwkkD2B1s9hls7hcDmeKy95m73xnG18Ra2oj0a52jXMPFjiB2cQfPzU3RBXGwey2L4ZaEvppadzwXMzvzx38ssOUD0cL8rrw252NxXFSxrhSxRxFxaBJIS4u0uTk06o4d549lnIgrrZbAMaw2nFMwUUrA4luZ8oc3MbkXDQCL39a+MY2QxjE/e6uqgp6e9zFAHuLrc81s3pda/YrIRBptltk6bDouhgaddXyO1e883H+AGgW5REBan3JUXwSH2AtsobttjVV4TSYbSSCGSq6Rz6gtDjHFGAXZGnQvN9OVu+4kxE/l3RaV0fxqmL289yVF8Eh9gJ7kqL4JD7AUN2jpK7BovGEWIz1UUTmmopqgsdnjc4NcY3NaMjhfQcPVY2Mx4cARwIuFMNOjTM232TzLV+5Ki+CQ+wE9yVF8Eh9gL0x2jqZI7U1SIHi5zGNsjXaaAh3AXtqNVT+x23+LYjVspPDGRZ2uOfweN1srS7ybtvy4php0MxbfZPMrc9yVF8Eh9gJ7kqL4JD7AVebX7SY3hD2SSTw1MDzlDuhDOtxyuDTdpIuRYngp3sVtbHidMKhjchBLHx3vleLEi/aCCCDyKYadDMW32TzLI9yVF8Eh9gL89yVF8Eh9gKLbX7zjFOMPoIhUVTnZDf72xx7NPKcO3UAW1PYvam2TxeVuefGXRvI+9wwx9G08ru1d6gmGnQzFt9k8yknuSovgkPsBfrNlqNpDhSxAggg5BcEag+tV3ju0GNYI5r55GVtM426QsyOv+S4t1Y49nlDzqe7I7YU+Jw9NCSC3R8bvLY7kbcQewjQ+tMNOhmLbrnmW8RYWMYxDSQvqJ3hkbBcn+AA7SToAq+wzanFMae80WSjpWOymd7c8rjyAOhdbWwsBfyiumCzkUDq9kcYjbngxp8jwPIlhjDHHldt8vqK0uz+96WGoNHisQie12QzNFg083t1GU8czdLdnagtZFiYhFJLERBMInutllyNeBwPkk2Nx/FUxje8TF6WtfQmpicWyNZ0nQNFw7LZ1r6aHhdBeSKBY7QY9BE6aHEIqgsBcYjStYSBqQ2znXPdosHdzvYdXSikqY2tlcCWSMuGvsLlpab2da5vexseHaFloqz3s7c12HyQspgGMe0uMpZmBdcjIL6CwsefWUn2M2t8Mw5tbNZlg/pSPJHRkh7h3WF0ElRVdge0+IY5USimn8CpYbDO1jXzOvfLq7QEgEnsGnHiszFYsUw6opX+MHVNNLURxSCSOMPbncGjVrRcEm1wBY253QWKiIgIiICIiAiIgKDb1YBFDFibJWRz0Ly+PO6zZWuFpYO8vaNANbj0qcqutlsPGL1c2KVPvkMEz4aKA6xtEZs+Yt4F7ncCeFu4WDFpKybacMOTwfDWPBkYXNdPUSMsejIbpHGDa99Toe3Sz1X20tFJhFS7FqZpdTyEeH0zeXwlg/Kb+NzGvMjdYlti1suHMgLJWV0jgH6/e2xl+ZtjzyjXmgkxXOm5z8LQfqSf0yuiyucd0LScUiDXZSY5QHWBsejNjY8bHVFWbvxqGNw0MNsz5o8o7dLucR/4g+tRXd7XyUGC11aNMz7RX7XZQzMOdnO/cUzrt1rayVstdXT1IZ5MdmRxi/EWYLi9hexB0C+t52EtZg00MLAxkTWEMaNA1r2k2Hm1QQbcThwlq6ipd1nRRgAnU5pXG7r87Nd7RV4KktwdeG1FTCTrJGx478jnA/Q/+Ku1Ea/aDB2VlNLTPGkjC2/I/iu84dY+hUBusxZ9JikUdyBK4wyN7Nb5fSHgfSujiubdh4TU41CWcDUOl04BoLn37hw9aKke/bH3PqI6IHqRMEjhze6+W/OzOH65VpbCYY2nw+liaLe9Nce9zxnefWSqX31UjmYo554SRRub6AWH6QVduxlaJqClkBveFnrDQ130goNyqc394E0GnrWixcTC889C+M+gB49XJXGqz39TAUMDO11QCB3COS5+ketEZ+5jGnVGHBjzc08hiBPHLZrmeoOt/wCKq/b78OS/78X8I1Yu4mhLKCSUj77O4t/Va1rP5g5VxvDZmxuZtyLzRC40IuIxcHsKK6Ira1kMbpZHBrGAuc48ABqVz7urwqSpxWOZjCI4XOlebdVoIcGN85JsB3Hktlvd2YqKTo3ipqJqZ/VtLK9+SQXIvfTUcDbsI5Kd7n8egqKIRRxsilhsJWNAGY/iy9+YDU8we5BsNtRVVTH4fBSkiVoD6qQtEDGk6kC5c94twAFtDdK7ZYU2Dy0NPmcW07wDbrPcQXO05uN9O9SxERz1uq2+jw2SSKcHoZi0l4FyxwuASO1pB1twt51e1JWU1bEHxujnjJBBGVzcwIc3TscDY66gqCba7moapzp6VwhlcbujI95eTxOmrCeYuO7tVW4fX1uB1tiHRvYR0kV+pKzlpo4EcHdiK6cReVLUNkY2RvkvaHDzEXH0FeqIIiICIiAiIgKt9j8XjwiabCaxwhBlklpJnm0UsT3Zsuc6B7SbEG3H12QsPFMHgqo+iqIWSsOuV7Q4X5i/A94QeGKY/SQRGSeoiZHY3LntsRbUAfjXHYLqm9mJ2UeIRYg+CaLCnvljo3SGzIHS5SZMp1ZE+zg0ns17FaFHuywmF4kZQQhw4EtLrd9nEhSKppGSNLJGNe08WuaHNPK4OiDHxPGIKZnSTTMjb2FzgL2FyG3PWNhwGq513X4pFTYnBLM8MZZzS8mzQXMIFz2C/aujKvCYJmtZJBHI1vktexrmt0toHCw000XgdmqO2XwSC3LoY7erKgy6OujmbnikZI3hmY5rm+tpIX3UU7ZGOje0Oa9pa5p4EEWcD5wvOiw+KBuSKJkbb3ysa1rb9ps0AXWQg5/xfZqr2frm1kLDJA112ydhYdHRyEeSbG1+B0I5K3cC3gUFXGHsqY2EjWOR7WSNPaCHHXzi4Uic0EWIuDxC0NVsDhsjszqGAnuYG/Q2wQR3bveNC2F1LRSCoqpgWNbF18mYWLrtuCbE2A7fMm6rd47D2GoqAPCJW2yceiZxy37XE2v5gOd5lheAU1KLQU8cV+JYwAnzkalZ6CGbzdhPGcAMdhUQ3MZOgcD5UZPZewIPYRyJUJ3a7cHDC7DcQa6FocSxzwR0ZPlNd+gTqHDTU9nC6Vh4lg1PUjLPBHKBwzta63muNPQgxJtraFjOkdWQBvG/SsN/NY3PoVV7QdPtLWsZStc2jgu3whzSG3NukdY8XaABvHS5tdWRBu6wtjs7aGG/e249TrhSCGFrGhrWhrQLBoAAA5ADQIMKhpIKGnZE0tjihaGgucAAOZJsLk6k8yud9uMUikxeaeN4fGJmHO03BDQzNY9uoK6SqqSOVpjkY17DxY5oc09ouDoVr/cnQ/Aqb5CL+1B5YhBSYrSyQCVkrJGjrMc1xaTqx2h0IIuL8iqCw6sqcBxLrDrRuyyNB6ssR5dxFnDvA5Lo2gwiCnzdDBHFmtmyMazNa+W+UC9rn1lfFbgdNO4Pmp4pHAWDnxscQNTa7gdLk+tB8YJtBTVsYkp5myCwJAIzNvewc3i06HQ8lr94HSeLaoxOc17Yy5rmkhwLSHaEa9i21BhEFPm6GCOLNbNkY1ma18t8oF7XPrKy0EX2Y3hUdZA2UzxxvyjpInPa1zHfjeUdW34HlZVrvFe3GcThpqG0pYzI+ZurB1iXEuGmRoPHmSBdWnX7A4bO7PJRQud2nLlJPM5bXK2eGYNBStyQQsiaeIY0C/ntx9KD2o6YRRsjbwY0NF+NmgAfwXsiICIiAiIgIiICj3ijEfjJvzVn2ikKKTF7WztarO+6I/XWIn+4lHvFGI/GTfmrPtE8UYj8ZN+as+0UhRTBG/Mtc3aaU+NPpHvFGI/GTfmrPtE8UYj8ZN+as+0UhRMEb8yZu00p8afSPeKMR+Mm/NWfaJ4oxH4yb81Z9opCiYI35kzdppT40+ke8UYj8ZN+as+0TxRiPxk35qz7RSFEwRvzJm7TSnxp9I94oxH4yb81Z9ovuLCcQDgXYi0gEXb4KwXF9RfPpcaXW+RMMf6ZM1aaU+NPoREXTyiIiAiIgIiICIiAiIgIiICIiAiIgIiICIiAiIgIiICIiAiIgIiICIiAiIgIiICIiAiIgIiICIiAiIgIiICIiAiIgIiICIiAiIgIiICIiAiIgIiICIiAiIgIiICIiAiIgIiICIiAiIg//9k="/>
          <p:cNvSpPr>
            <a:spLocks noChangeAspect="1" noChangeArrowheads="1"/>
          </p:cNvSpPr>
          <p:nvPr/>
        </p:nvSpPr>
        <p:spPr bwMode="auto">
          <a:xfrm>
            <a:off x="80963" y="-889000"/>
            <a:ext cx="2438400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 dirty="0"/>
          </a:p>
        </p:txBody>
      </p:sp>
      <p:sp>
        <p:nvSpPr>
          <p:cNvPr id="74756" name="AutoShape 4" descr="data:image/jpeg;base64,/9j/4AAQSkZJRgABAQAAAQABAAD/2wCEAAkGBhEQERQQEhAVFBUUFhoXFxIYFhYaFBcYGxoYGBMYGhgYHSYeGBsjGRwXHy8gJScpLDgsFR4yNTAqNSYtLCkBCQoKDQwNFA8PFCkYFBgpKS0pKTU1MjU1LikuKSwpKS41LDU1NS0rLCopKSksMCk1NTU2KSk0KSkvKSkpKSksLP/AABEIAMABAAMBIgACEQEDEQH/xAAcAAEAAgMBAQEAAAAAAAAAAAAABgcEBQgDAgH/xABNEAABAwIDBAQHCQ4GAgMAAAABAAIDBBEFEiEGBzFREyJBYRQVMnGBkZIWI1RVk5Sh0dMXMzVCUlNicnSisbKz0iQ0RnOEwoLhJUNE/8QAGAEBAQEBAQAAAAAAAAAAAAAAAAEDAgT/xAApEQEAAQEHBAIBBQAAAAAAAAAAAQIDERIUUWGRUmOS0RNTMSEiMrHw/9oADAMBAAIRAxEAPwC8UREBERAREQEREBERAREQEREBERAREQEREBERAREQEREBERAREQEREBERAREQEREBERAREQEREBERAREQEREBERAREQEREBERAREQEREBERARFHL4tyovXOpM3NbOyx3/ALoi7WUjRRy+LcqL1zpfFuVF651zi2lrlu5TykaKOXxblReudL4tyovXOmLaTLdynlI0Ucvi3Ki9c6XxblReudMW0mW7lPKRoo5fFuVF650vi3Ki9c6YtpMt3KeUjRRy+LcqL1zr7iOK5hmFHluM1jNe19bX7bK4tpMt3KeUgREXTyiIiAiIgIiICIiAiIgIiICIiAiIgIiICwsWxmCkj6WolbEzhmcbXPIDiT3BZqozazEG1m0UVPUH3iGZkQYfJ1aHG/67y0HusEFh/dXw22YyyBhNhIYJRGfM/LYra1u2NLFRivzl8BLbPaDqC7JexsdD/BbOqoI5Y3QvYHRublLCOqW8LWURbsE84dBhr3scyOoa5+rutA2UyBug8otyg9nHVBmfdRwn4fF+/wD2r9+6hhPw6L97+1bMbJUPwKm+Qi/tVB7cUkbMZkjZG1rBNEAxrQGWIjuMoFrcfWgun7qOE/D4v3v7Vsdn9q6avMvgzzI2ItBktZhLhezSdTbt07V9e5Oh+BU3yEX9qxNkdlG4eaprMoZNUGSNrb9RhYxuU35ODj5iEH3tFtvRYfYVE4a42tG3rSWPblGoHeeS3rXAi41B7VzjvBZJVSSYrxhkqH08Z/Ria0Mdfk60ns96uHdXjnheGwkm74veX+dlg31syn0oJLiOIxU8TppnhkbBdzzwA4XNlovulYVYHw6LXvP1KTKht6Wy5kxOUUsQuKcTvY3QusSHua0cXWsbDjY9qC92PDgCCCDqCOBHYVjYpikNLE6aeQRxttmeeAubDh3qnt0u8noS2gqn+9k2hlJ8gnhG4/knsPYdOB0uxBGhvJwu1/DobceJ+pes232HMbG91ZG1szS6MkmzmglpI05gj0KJuwGD3Sg9E3Sm6bLlGXpL5c9uF+2/PVTbayNrqGqD25m9BKSPMxxHHt0QYLt4+FjXw6H2j9S/aXeLhchs2uhv3uy/S6wVQ7kYmuxE5gDaB51AOt266q7MV2Wo6ppbNTRPv2lgDh5nDrD0FBsoZmvaHNcHNOocCCCOYI0K+1QuMOqtmq4Np5HOppOu2J5ux7b2e1w4B4/KGti29+CuzBMYjrKeOpiPUkaHC/Ecwe8G49CD1xHEoaeMyzSNjYOL3EAdw14nuWJs9tLT18bpqd5cxrywkgjUW7DrYggjuKg290yVj4cNh1dkkqpB+jG0iMedzs3pDVG9xOO9HUy0jj1Zm52j9NnH1sP7gQXio/Ubf4bG90b62JrmOLXNLtQ4GzgdOakCq3f7Tt8Ep5MozifLmtrlMchLb8rtabdyCXHePhY//fD7X/pbDC9p6OqOWCpikd+S14Lu85eNu+yhu5igikwvrxsdeaQHM1puLiwNxqq/3q4CzDsQY+l96EjBK0NNujeHEHLbUC4B9JRXQyjr94eGNJaa6EEEgjNwI0I4LL2SxN1TRU87/Kkia53e61nH0nX0qut/1Mzo6WTKM+d7c1tS3KDYntF0ROPujYX8Ph9r/wBLPw3aqjqTlhqopHH8Vr25vZ4/QovuhoIn4VEXRMcS6S5LWknru7SF77Y7raSsjc6GJkFQBdkjAGtLhqA9rdCDz4jigmyKmt1+8adk4w2tc513GOOR5u9kg06NxPEXBAJ1B07dLlQFSu9/d/P07sQgYZGPAMrWi7mOAtmsNS0gDUcLcldS12D42yq6YNBaYJnQvabXzNsb6HgQQR50FJbI75aqlyx1P+JiGlyffmjudwf5nesK8cGxmGshZUQPzRvFweB7wR2EHQhV/vd2FpnUstfGwRzRWc4tFhICQHBwGmbW4dx53XxuDe/wSoB8gT9Xzljc9v3T6SirQXOW334cl/34v4Rro1c4bePvjk3dPEPojQdHqNbxcc8Dw6eUGzy3o2c87+qLd4uT6FJVXW3ETcRxOjwt2sTA6onAJ4WLYxcajt9sIjzxvZ6AYD4EJIzJDEJAA9tzK3rvtY63OYelRbcTjvR1UtI49Wdmdo/TZx9bCfYCnn3G8J+Du+Vk+tU9ikBwfFzkBtTzB7BfUxHrAX72Etuiul1A/wDUn/B/7qcU9Q2RjZGG7XAOaeYIuD6lB/8AUn/B/wC6IiO9rdr0RdiFKzqG5miA8g9sjQPxT+MOzjwvbabpd5PTBtBVP98GkMpPlgcGOJ/HA4HtHeNbVc0EEEXB0I7FQu9Ddy6gf4ZSg+DudcgXvA+9xw4MvwPYdOSKn/8AqT/g/wDdSbaz/I1f7PN/Tcqs3YbSS1+KtlmsZGUZjL/y8rhZxHYTfXzK09rP8jV/s839NyIpvcQP/kJP2d388avpUNuH/CEv7O7+eNXyiyqvf9Tg01LJpdszmd9nMLj9LB9Cz9xk5dhzmk6MneB5iGOP0kqMb9MebLNBRRnMYrveBr132axunblvp+mFIY4nYJs+7N1Z3NOl9RLLoB52j+VBmbCztqq2vxJzhldIKeAkge9R2zEdznZT6CqnxUHCcYc5nkwziRgHbE7rZfYJb6FZ2C7lcPNPEaiOQymNpk99eBmIBcLA2Fjp6FD96+7yDDmQzUrXBjnOY8Oc51nWzMNzwuA8egIL1gna9rXtN2uAcCOBBFwfUq23+f5Kn/aR/SlW13PY54ThrGE3fTkxHnYaxn2SB6Fqt/n+Sp/2kf0pURp93O3kOHYZaanqXNErz0rIrxXcRZuckC/ZZaxlFLtPiDpszYIYmtaWkgytjuSLN7XE5teA7+2W7qMKjqsEfTyi7JJJWnnqRYjvB1HeFWVLUVGA4kb6uidlcODZYjy7nNsRyIHJFdI0VGyGNkMYsyNoa0cg0WA9Sq/f/wDeKT/cf/IFZuF4lHUwsnidmZI0Oae4/wACOBHMKst//wB4pP8Acf8AyBESHc5+CYf1pP53KbKE7nPwTD+tJ/O5TGqqWRMdI9waxgLnOPAAakn0IObN4INPi9S5mhbMJG27HWa+/tarpcLnLB6F2NYy54aejfMZZNPJhaRYHvLQ1vncujkUVfV+ymJ0ldPXYfLFI2oIdJTS3aCQABYjS41N7g9YjVWCsPxxT/n4vlGfWi001VfiL0DxvA8axVvg1QKejgJBfkcZHvtY27xfW2nDUqa7ObPw0FOymhByt4k+U5x1c5x5kr38cU/5+L5Rn1p44p/z8XyjPrUvh18dfTL8xZ1QI/8ADNidJfhK5zWW1ubtBN+GiqTFd0OKVNTJWPnpWySP6SzTLYEWy2uw8ABx5K3PHFP+fi+UZ9aeOKf8/F8oz60vg+OvplrKR+KdC/pGUhmAb0Za+Xo3HXOXgtu3S1rX7eCiuD7J4xT1s1e59HLJO3K4F0zQ1oILWtIZoBYDt4Ke+OKf8/F8oz608cU/5+L5Rn1pfB8dfTLLbe2vFVJtlu0xPE6gVDzRxkMDLNfKbgEm5JZqdbdmgCtDxxT/AJ+L5Rn1p44p/wA/F8oz60vg+OvplGtlMMxWkpfBpPBZOiZlhdnlBJBGVr+p5IbfUa6DTtWhGxuNeMfGfS0Zktk6PNL0eS1svk37734qw/HFP+fi+UZ9a/W4vATYTxknQDOz0dqXwfHX0y/cNdMYwZ2xtk1uI3OczjpYuAPDuXrU0zJWOje0Oa4EOaRcEHiCF6oqzVxspu3kw3FXzRdaldE4NcXDOwkg5COLrW0PK19VJdr6SvnifT0racNljcx0krnhwzXacrWtIPVPEqRIgp3Zbdfi2HTiohmpC7KWlrnSlrmm1wbNB4gHQ9ileIw7QTAxsdRQA/8A2tMrnDnbMDY+hTdEEF2Q3VQUcnhM8hqai+bpHDqtcdS4Akku/ScSeVlibZ7K4tiEkfWpGQwy9IyIukOctd1DJ1der+KNOsfOrFRBgYO+pLD4UyJrwdOic5zCLDXrAEG99FHN4ez9biERpIW04idld0kj35w5pvZrWtIHZr3lTJEFWbD7B4rhUj3MdSyMlyh8ZfIOB0c05OIBd61mbfbJYpitof8ACxwxyF7CXyF79HNaXdWzeqTpzKsdEFe7CbN4rhjBTEUssJkzlwkkD2B1s9hls7hcDmeKy95m73xnG18Ra2oj0a52jXMPFjiB2cQfPzU3RBXGwey2L4ZaEvppadzwXMzvzx38ssOUD0cL8rrw252NxXFSxrhSxRxFxaBJIS4u0uTk06o4d549lnIgrrZbAMaw2nFMwUUrA4luZ8oc3MbkXDQCL39a+MY2QxjE/e6uqgp6e9zFAHuLrc81s3pda/YrIRBptltk6bDouhgaddXyO1e883H+AGgW5REBan3JUXwSH2AtsobttjVV4TSYbSSCGSq6Rz6gtDjHFGAXZGnQvN9OVu+4kxE/l3RaV0fxqmL289yVF8Eh9gJ7kqL4JD7AUN2jpK7BovGEWIz1UUTmmopqgsdnjc4NcY3NaMjhfQcPVY2Mx4cARwIuFMNOjTM232TzLV+5Ki+CQ+wE9yVF8Eh9gL0x2jqZI7U1SIHi5zGNsjXaaAh3AXtqNVT+x23+LYjVspPDGRZ2uOfweN1srS7ybtvy4php0MxbfZPMrc9yVF8Eh9gJ7kqL4JD7AVebX7SY3hD2SSTw1MDzlDuhDOtxyuDTdpIuRYngp3sVtbHidMKhjchBLHx3vleLEi/aCCCDyKYadDMW32TzLI9yVF8Eh9gL89yVF8Eh9gKLbX7zjFOMPoIhUVTnZDf72xx7NPKcO3UAW1PYvam2TxeVuefGXRvI+9wwx9G08ru1d6gmGnQzFt9k8yknuSovgkPsBfrNlqNpDhSxAggg5BcEag+tV3ju0GNYI5r55GVtM426QsyOv+S4t1Y49nlDzqe7I7YU+Jw9NCSC3R8bvLY7kbcQewjQ+tMNOhmLbrnmW8RYWMYxDSQvqJ3hkbBcn+AA7SToAq+wzanFMae80WSjpWOymd7c8rjyAOhdbWwsBfyiumCzkUDq9kcYjbngxp8jwPIlhjDHHldt8vqK0uz+96WGoNHisQie12QzNFg083t1GU8czdLdnagtZFiYhFJLERBMInutllyNeBwPkk2Nx/FUxje8TF6WtfQmpicWyNZ0nQNFw7LZ1r6aHhdBeSKBY7QY9BE6aHEIqgsBcYjStYSBqQ2znXPdosHdzvYdXSikqY2tlcCWSMuGvsLlpab2da5vexseHaFloqz3s7c12HyQspgGMe0uMpZmBdcjIL6CwsefWUn2M2t8Mw5tbNZlg/pSPJHRkh7h3WF0ElRVdge0+IY5USimn8CpYbDO1jXzOvfLq7QEgEnsGnHiszFYsUw6opX+MHVNNLURxSCSOMPbncGjVrRcEm1wBY253QWKiIgIiICIiAiIgKDb1YBFDFibJWRz0Ly+PO6zZWuFpYO8vaNANbj0qcqutlsPGL1c2KVPvkMEz4aKA6xtEZs+Yt4F7ncCeFu4WDFpKybacMOTwfDWPBkYXNdPUSMsejIbpHGDa99Toe3Sz1X20tFJhFS7FqZpdTyEeH0zeXwlg/Kb+NzGvMjdYlti1suHMgLJWV0jgH6/e2xl+ZtjzyjXmgkxXOm5z8LQfqSf0yuiyucd0LScUiDXZSY5QHWBsejNjY8bHVFWbvxqGNw0MNsz5o8o7dLucR/4g+tRXd7XyUGC11aNMz7RX7XZQzMOdnO/cUzrt1rayVstdXT1IZ5MdmRxi/EWYLi9hexB0C+t52EtZg00MLAxkTWEMaNA1r2k2Hm1QQbcThwlq6ipd1nRRgAnU5pXG7r87Nd7RV4KktwdeG1FTCTrJGx478jnA/Q/+Ku1Ea/aDB2VlNLTPGkjC2/I/iu84dY+hUBusxZ9JikUdyBK4wyN7Nb5fSHgfSujiubdh4TU41CWcDUOl04BoLn37hw9aKke/bH3PqI6IHqRMEjhze6+W/OzOH65VpbCYY2nw+liaLe9Nce9zxnefWSqX31UjmYo554SRRub6AWH6QVduxlaJqClkBveFnrDQ130goNyqc394E0GnrWixcTC889C+M+gB49XJXGqz39TAUMDO11QCB3COS5+ketEZ+5jGnVGHBjzc08hiBPHLZrmeoOt/wCKq/b78OS/78X8I1Yu4mhLKCSUj77O4t/Va1rP5g5VxvDZmxuZtyLzRC40IuIxcHsKK6Ira1kMbpZHBrGAuc48ABqVz7urwqSpxWOZjCI4XOlebdVoIcGN85JsB3Hktlvd2YqKTo3ipqJqZ/VtLK9+SQXIvfTUcDbsI5Kd7n8egqKIRRxsilhsJWNAGY/iy9+YDU8we5BsNtRVVTH4fBSkiVoD6qQtEDGk6kC5c94twAFtDdK7ZYU2Dy0NPmcW07wDbrPcQXO05uN9O9SxERz1uq2+jw2SSKcHoZi0l4FyxwuASO1pB1twt51e1JWU1bEHxujnjJBBGVzcwIc3TscDY66gqCba7moapzp6VwhlcbujI95eTxOmrCeYuO7tVW4fX1uB1tiHRvYR0kV+pKzlpo4EcHdiK6cReVLUNkY2RvkvaHDzEXH0FeqIIiICIiAiIgKt9j8XjwiabCaxwhBlklpJnm0UsT3Zsuc6B7SbEG3H12QsPFMHgqo+iqIWSsOuV7Q4X5i/A94QeGKY/SQRGSeoiZHY3LntsRbUAfjXHYLqm9mJ2UeIRYg+CaLCnvljo3SGzIHS5SZMp1ZE+zg0ns17FaFHuywmF4kZQQhw4EtLrd9nEhSKppGSNLJGNe08WuaHNPK4OiDHxPGIKZnSTTMjb2FzgL2FyG3PWNhwGq513X4pFTYnBLM8MZZzS8mzQXMIFz2C/aujKvCYJmtZJBHI1vktexrmt0toHCw000XgdmqO2XwSC3LoY7erKgy6OujmbnikZI3hmY5rm+tpIX3UU7ZGOje0Oa9pa5p4EEWcD5wvOiw+KBuSKJkbb3ysa1rb9ps0AXWQg5/xfZqr2frm1kLDJA112ydhYdHRyEeSbG1+B0I5K3cC3gUFXGHsqY2EjWOR7WSNPaCHHXzi4Uic0EWIuDxC0NVsDhsjszqGAnuYG/Q2wQR3bveNC2F1LRSCoqpgWNbF18mYWLrtuCbE2A7fMm6rd47D2GoqAPCJW2yceiZxy37XE2v5gOd5lheAU1KLQU8cV+JYwAnzkalZ6CGbzdhPGcAMdhUQ3MZOgcD5UZPZewIPYRyJUJ3a7cHDC7DcQa6FocSxzwR0ZPlNd+gTqHDTU9nC6Vh4lg1PUjLPBHKBwzta63muNPQgxJtraFjOkdWQBvG/SsN/NY3PoVV7QdPtLWsZStc2jgu3whzSG3NukdY8XaABvHS5tdWRBu6wtjs7aGG/e249TrhSCGFrGhrWhrQLBoAAA5ADQIMKhpIKGnZE0tjihaGgucAAOZJsLk6k8yud9uMUikxeaeN4fGJmHO03BDQzNY9uoK6SqqSOVpjkY17DxY5oc09ouDoVr/cnQ/Aqb5CL+1B5YhBSYrSyQCVkrJGjrMc1xaTqx2h0IIuL8iqCw6sqcBxLrDrRuyyNB6ssR5dxFnDvA5Lo2gwiCnzdDBHFmtmyMazNa+W+UC9rn1lfFbgdNO4Pmp4pHAWDnxscQNTa7gdLk+tB8YJtBTVsYkp5myCwJAIzNvewc3i06HQ8lr94HSeLaoxOc17Yy5rmkhwLSHaEa9i21BhEFPm6GCOLNbNkY1ma18t8oF7XPrKy0EX2Y3hUdZA2UzxxvyjpInPa1zHfjeUdW34HlZVrvFe3GcThpqG0pYzI+ZurB1iXEuGmRoPHmSBdWnX7A4bO7PJRQud2nLlJPM5bXK2eGYNBStyQQsiaeIY0C/ntx9KD2o6YRRsjbwY0NF+NmgAfwXsiICIiAiIgIiICj3ijEfjJvzVn2ikKKTF7WztarO+6I/XWIn+4lHvFGI/GTfmrPtE8UYj8ZN+as+0UhRTBG/Mtc3aaU+NPpHvFGI/GTfmrPtE8UYj8ZN+as+0UhRMEb8yZu00p8afSPeKMR+Mm/NWfaJ4oxH4yb81Z9opCiYI35kzdppT40+ke8UYj8ZN+as+0TxRiPxk35qz7RSFEwRvzJm7TSnxp9I94oxH4yb81Z9ovuLCcQDgXYi0gEXb4KwXF9RfPpcaXW+RMMf6ZM1aaU+NPoREXTyiIiAiIgIiICIiAiIgIiICIiAiIgIiICIiAiIgIiICIiAiIgIiICIiAiIgIiICIiAiIgIiICIiAiIgIiICIiAiIgIiICIiAiIgIiICIiAiIgIiICIiAiIgIiICIiAiIgIiICIiAiIg//9k="/>
          <p:cNvSpPr>
            <a:spLocks noChangeAspect="1" noChangeArrowheads="1"/>
          </p:cNvSpPr>
          <p:nvPr/>
        </p:nvSpPr>
        <p:spPr bwMode="auto">
          <a:xfrm>
            <a:off x="80963" y="-889000"/>
            <a:ext cx="2438400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 dirty="0"/>
          </a:p>
        </p:txBody>
      </p:sp>
      <p:pic>
        <p:nvPicPr>
          <p:cNvPr id="74758" name="Picture 6" descr="http://www.laeconomia.com.mx/wp-content/uploads/Standard-Poor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437112"/>
            <a:ext cx="2183904" cy="1637929"/>
          </a:xfrm>
          <a:prstGeom prst="rect">
            <a:avLst/>
          </a:prstGeom>
          <a:noFill/>
        </p:spPr>
      </p:pic>
      <p:pic>
        <p:nvPicPr>
          <p:cNvPr id="74760" name="Picture 8" descr="http://mercadoenergia.com/mercado/wp-content/uploads/2008/04/fitch-ratings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005064"/>
            <a:ext cx="2771800" cy="2078850"/>
          </a:xfrm>
          <a:prstGeom prst="rect">
            <a:avLst/>
          </a:prstGeom>
          <a:noFill/>
        </p:spPr>
      </p:pic>
      <p:pic>
        <p:nvPicPr>
          <p:cNvPr id="74762" name="Picture 10" descr="http://www.soloeconomia.com/wp-content/uploads/2011/12/moody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98118" y="4437112"/>
            <a:ext cx="2342034" cy="16134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s-ES_tradnl" dirty="0" smtClean="0"/>
              <a:t>UNFCCC Workshop March 24-25</a:t>
            </a:r>
          </a:p>
        </p:txBody>
      </p:sp>
      <p:sp>
        <p:nvSpPr>
          <p:cNvPr id="5123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3F4697D-9368-4FDB-9A87-BB2A72BF03F8}" type="slidenum">
              <a:rPr lang="es-ES_tradnl" smtClean="0"/>
              <a:pPr/>
              <a:t>9</a:t>
            </a:fld>
            <a:endParaRPr lang="es-ES_tradnl" dirty="0" smtClean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12763"/>
            <a:ext cx="8604250" cy="1116012"/>
          </a:xfrm>
        </p:spPr>
        <p:txBody>
          <a:bodyPr/>
          <a:lstStyle/>
          <a:p>
            <a:pPr eaLnBrk="1" hangingPunct="1"/>
            <a:r>
              <a:rPr lang="en-US" sz="2600" noProof="0" dirty="0" smtClean="0"/>
              <a:t>Assessment of Additionality</a:t>
            </a:r>
            <a:br>
              <a:rPr lang="en-US" sz="2600" noProof="0" dirty="0" smtClean="0"/>
            </a:br>
            <a:r>
              <a:rPr lang="en-US" sz="2600" noProof="0" dirty="0" smtClean="0">
                <a:solidFill>
                  <a:srgbClr val="FF0066"/>
                </a:solidFill>
              </a:rPr>
              <a:t>Future challenges (1) : business plan guidelines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en-US" sz="2000" noProof="0" dirty="0" smtClean="0"/>
              <a:t>Most CDM project financing define sales based on PLF, no ramp up with strong rationale and weak proposals of demand.</a:t>
            </a:r>
          </a:p>
          <a:p>
            <a:pPr algn="just" eaLnBrk="1" hangingPunct="1"/>
            <a:r>
              <a:rPr lang="en-US" sz="2000" noProof="0" dirty="0" smtClean="0"/>
              <a:t>Prices are also presented as flat all over the crediting period with no consideration of effect of exchange rate for raw materials or price in final consumers.</a:t>
            </a:r>
          </a:p>
          <a:p>
            <a:pPr algn="just" eaLnBrk="1" hangingPunct="1"/>
            <a:r>
              <a:rPr lang="en-US" sz="2000" noProof="0" dirty="0" smtClean="0"/>
              <a:t>The depreciation of assets is another point considered flat in most analysis even there are specific rules according to the type of asset and this affects the tax shield position.</a:t>
            </a:r>
          </a:p>
          <a:p>
            <a:pPr algn="just" eaLnBrk="1" hangingPunct="1"/>
            <a:r>
              <a:rPr lang="en-US" sz="2000" noProof="0" dirty="0" smtClean="0"/>
              <a:t>Fiscal rules also changes in most countries and this is difficult to asses by DoEs</a:t>
            </a:r>
          </a:p>
          <a:p>
            <a:pPr algn="just" eaLnBrk="1" hangingPunct="1"/>
            <a:endParaRPr lang="en-US" sz="16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fil">
  <a:themeElements>
    <a:clrScheme name="Perfil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erfi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erfil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fil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4139</TotalTime>
  <Words>906</Words>
  <Application>Microsoft Office PowerPoint</Application>
  <PresentationFormat>Presentación en pantalla (4:3)</PresentationFormat>
  <Paragraphs>118</Paragraphs>
  <Slides>13</Slides>
  <Notes>13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5" baseType="lpstr">
      <vt:lpstr>Perfil</vt:lpstr>
      <vt:lpstr>Gráfico</vt:lpstr>
      <vt:lpstr>Assessment of Additionality</vt:lpstr>
      <vt:lpstr>Assessment of Additionality Challenges for an old topic</vt:lpstr>
      <vt:lpstr>Assessment of Additionality The new Guidelines on the assessment of investment analysis </vt:lpstr>
      <vt:lpstr>Assessment of Additionality The whole picture in capital budgeting</vt:lpstr>
      <vt:lpstr>Assessment of Additionality Example of some issues affecting macro/micro indicators standardization</vt:lpstr>
      <vt:lpstr>Assessment of Additionality Some answers: long term view</vt:lpstr>
      <vt:lpstr>Assessment of Additionality Some answers: Accounting</vt:lpstr>
      <vt:lpstr>Assessment of Additionality Some answers: Country risk/risk free rate</vt:lpstr>
      <vt:lpstr>Assessment of Additionality Future challenges (1) : business plan guidelines</vt:lpstr>
      <vt:lpstr>Assessment of Additionality Future challenges (2) : business plan guidelines</vt:lpstr>
      <vt:lpstr>Assessment of Additionality Decisions based only on IRR</vt:lpstr>
      <vt:lpstr>Assessment of Additionality Decisions based on Risk and Value generation</vt:lpstr>
      <vt:lpstr>Assessment of Additionality Final Remarks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WinuE</dc:creator>
  <cp:lastModifiedBy>pu10535</cp:lastModifiedBy>
  <cp:revision>71</cp:revision>
  <dcterms:created xsi:type="dcterms:W3CDTF">2010-02-07T15:20:45Z</dcterms:created>
  <dcterms:modified xsi:type="dcterms:W3CDTF">2012-03-23T01:07:52Z</dcterms:modified>
</cp:coreProperties>
</file>