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Klik for at redigere titeltypografi i masteren</a:t>
            </a:r>
            <a:endParaRPr lang="en-US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undertiteltypografien i masteren</a:t>
            </a:r>
            <a:endParaRPr lang="en-US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6FD1-A1ED-4815-A613-4379EF4A64C7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8DF78-17B4-4FC3-8977-3854162DD9F4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en-US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6FD1-A1ED-4815-A613-4379EF4A64C7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8DF78-17B4-4FC3-8977-3854162DD9F4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en-US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6FD1-A1ED-4815-A613-4379EF4A64C7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8DF78-17B4-4FC3-8977-3854162DD9F4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en-US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6FD1-A1ED-4815-A613-4379EF4A64C7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8DF78-17B4-4FC3-8977-3854162DD9F4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titeltypografi i masteren</a:t>
            </a:r>
            <a:endParaRPr lang="en-US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6FD1-A1ED-4815-A613-4379EF4A64C7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8DF78-17B4-4FC3-8977-3854162DD9F4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en-US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6FD1-A1ED-4815-A613-4379EF4A64C7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8DF78-17B4-4FC3-8977-3854162DD9F4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en-US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6FD1-A1ED-4815-A613-4379EF4A64C7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8DF78-17B4-4FC3-8977-3854162DD9F4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en-US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6FD1-A1ED-4815-A613-4379EF4A64C7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8DF78-17B4-4FC3-8977-3854162DD9F4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6FD1-A1ED-4815-A613-4379EF4A64C7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8DF78-17B4-4FC3-8977-3854162DD9F4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en-US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6FD1-A1ED-4815-A613-4379EF4A64C7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8DF78-17B4-4FC3-8977-3854162DD9F4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en-US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6FD1-A1ED-4815-A613-4379EF4A64C7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8DF78-17B4-4FC3-8977-3854162DD9F4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Klik for at redigere titeltypografi i masteren</a:t>
            </a:r>
            <a:endParaRPr lang="en-US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856FD1-A1ED-4815-A613-4379EF4A64C7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8DF78-17B4-4FC3-8977-3854162DD9F4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JI Project </a:t>
            </a:r>
            <a:r>
              <a:rPr lang="da-DK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Cycle</a:t>
            </a:r>
            <a:r>
              <a:rPr lang="da-DK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br>
              <a:rPr lang="da-DK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da-DK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Status and observations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645024"/>
            <a:ext cx="6400800" cy="1993776"/>
          </a:xfrm>
        </p:spPr>
        <p:txBody>
          <a:bodyPr>
            <a:normAutofit fontScale="70000" lnSpcReduction="20000"/>
          </a:bodyPr>
          <a:lstStyle/>
          <a:p>
            <a:r>
              <a:rPr lang="da-DK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Morten Prehn </a:t>
            </a:r>
            <a:r>
              <a:rPr lang="da-DK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Sorensen</a:t>
            </a:r>
            <a:endParaRPr lang="da-DK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1600" dirty="0" smtClean="0"/>
          </a:p>
          <a:p>
            <a:r>
              <a:rPr lang="en-US" dirty="0" smtClean="0"/>
              <a:t> FIRST SDM JOINT COORDINATION WORKSHOP</a:t>
            </a:r>
          </a:p>
          <a:p>
            <a:r>
              <a:rPr lang="en-US" dirty="0" err="1" smtClean="0"/>
              <a:t>Maritim</a:t>
            </a:r>
            <a:r>
              <a:rPr lang="en-US" dirty="0" smtClean="0"/>
              <a:t> </a:t>
            </a:r>
            <a:r>
              <a:rPr lang="en-US" dirty="0"/>
              <a:t>Hotel </a:t>
            </a:r>
          </a:p>
          <a:p>
            <a:r>
              <a:rPr lang="en-US" dirty="0"/>
              <a:t>Bonn, Germany </a:t>
            </a:r>
          </a:p>
          <a:p>
            <a:r>
              <a:rPr lang="en-US" dirty="0"/>
              <a:t>24 - 25 March 2012</a:t>
            </a:r>
            <a:r>
              <a:rPr lang="en-US" b="1" dirty="0"/>
              <a:t> </a:t>
            </a:r>
            <a:endParaRPr lang="en-US" dirty="0"/>
          </a:p>
        </p:txBody>
      </p:sp>
      <p:sp>
        <p:nvSpPr>
          <p:cNvPr id="4" name="Rektangel 3"/>
          <p:cNvSpPr/>
          <p:nvPr/>
        </p:nvSpPr>
        <p:spPr>
          <a:xfrm>
            <a:off x="1403648" y="5877272"/>
            <a:ext cx="7272808" cy="21602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ktangel 4"/>
          <p:cNvSpPr/>
          <p:nvPr/>
        </p:nvSpPr>
        <p:spPr>
          <a:xfrm rot="5400000">
            <a:off x="6930444" y="4310916"/>
            <a:ext cx="3276000" cy="21602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Increasing project stream - procedures work</a:t>
            </a:r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Overall the JI procedures and guidelines work well</a:t>
            </a:r>
          </a:p>
          <a:p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Projects are progressing in </a:t>
            </a: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more balanced way through </a:t>
            </a: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 two </a:t>
            </a: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tracks</a:t>
            </a:r>
          </a:p>
          <a:p>
            <a:r>
              <a:rPr lang="da-DK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T1/T2 </a:t>
            </a:r>
            <a:r>
              <a:rPr lang="da-DK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choice</a:t>
            </a:r>
            <a:r>
              <a:rPr lang="da-DK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a-DK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appear</a:t>
            </a:r>
            <a:r>
              <a:rPr lang="da-DK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more </a:t>
            </a:r>
            <a:r>
              <a:rPr lang="da-DK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nuanced</a:t>
            </a:r>
            <a:r>
              <a:rPr lang="da-DK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due to new </a:t>
            </a:r>
            <a:r>
              <a:rPr lang="da-DK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fee</a:t>
            </a:r>
            <a:r>
              <a:rPr lang="da-DK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a-DK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structure</a:t>
            </a:r>
            <a:r>
              <a:rPr lang="da-DK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and </a:t>
            </a:r>
            <a:r>
              <a:rPr lang="da-DK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external</a:t>
            </a:r>
            <a:r>
              <a:rPr lang="da-DK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events</a:t>
            </a:r>
          </a:p>
          <a:p>
            <a:r>
              <a:rPr lang="da-DK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Examples</a:t>
            </a:r>
            <a:r>
              <a:rPr lang="da-DK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of recent </a:t>
            </a:r>
            <a:r>
              <a:rPr lang="da-DK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amendments</a:t>
            </a:r>
            <a:r>
              <a:rPr lang="da-DK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a-DK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being</a:t>
            </a:r>
            <a:r>
              <a:rPr lang="da-DK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a-DK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implemented</a:t>
            </a:r>
            <a:r>
              <a:rPr lang="da-DK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a-DK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include</a:t>
            </a:r>
            <a:r>
              <a:rPr lang="da-DK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</a:t>
            </a:r>
          </a:p>
          <a:p>
            <a:pPr lvl="1"/>
            <a:r>
              <a:rPr lang="da-DK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Clarifications</a:t>
            </a:r>
            <a:r>
              <a:rPr lang="da-DK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to guidelines for baseline </a:t>
            </a:r>
            <a:r>
              <a:rPr lang="da-DK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setting</a:t>
            </a:r>
            <a:r>
              <a:rPr lang="da-DK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and </a:t>
            </a:r>
            <a:r>
              <a:rPr lang="da-DK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monitoring</a:t>
            </a:r>
            <a:endParaRPr lang="en-US" sz="2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/>
            <a:r>
              <a:rPr lang="da-DK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Appraisals</a:t>
            </a:r>
            <a:r>
              <a:rPr lang="da-DK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a-DK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on</a:t>
            </a:r>
            <a:r>
              <a:rPr lang="da-DK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all determinations and </a:t>
            </a:r>
            <a:r>
              <a:rPr lang="da-DK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verifications</a:t>
            </a:r>
            <a:endParaRPr lang="da-DK" sz="2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51520" y="1340768"/>
            <a:ext cx="8424000" cy="21602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ktangel 4"/>
          <p:cNvSpPr/>
          <p:nvPr/>
        </p:nvSpPr>
        <p:spPr>
          <a:xfrm rot="5400000">
            <a:off x="-2034468" y="3626756"/>
            <a:ext cx="4788000" cy="21602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 flexible yet demanding mechanism</a:t>
            </a:r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JI is contrary to the CDM case law oriented:</a:t>
            </a:r>
          </a:p>
          <a:p>
            <a:pPr lvl="1"/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Methodologies and approaches are established together with project determination </a:t>
            </a:r>
          </a:p>
          <a:p>
            <a:pPr lvl="1"/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 CDM methodologies are pre-approved</a:t>
            </a:r>
            <a:endParaRPr lang="en-US" sz="2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 case law oriented process is more demanding and not a simple tick</a:t>
            </a: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-the-box exercise:</a:t>
            </a:r>
          </a:p>
          <a:p>
            <a:pPr lvl="1"/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Different interpretations can occur between AIEs and even between individuals within the same AIE</a:t>
            </a:r>
          </a:p>
          <a:p>
            <a:pPr lvl="1"/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Two appraisals of the same determination/verification can turn out quite differently</a:t>
            </a:r>
          </a:p>
          <a:p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Flexibility both a blessing and a curse!</a:t>
            </a:r>
          </a:p>
        </p:txBody>
      </p:sp>
      <p:sp>
        <p:nvSpPr>
          <p:cNvPr id="4" name="Rektangel 3"/>
          <p:cNvSpPr/>
          <p:nvPr/>
        </p:nvSpPr>
        <p:spPr>
          <a:xfrm>
            <a:off x="251520" y="1340768"/>
            <a:ext cx="8424000" cy="21602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ktangel 4"/>
          <p:cNvSpPr/>
          <p:nvPr/>
        </p:nvSpPr>
        <p:spPr>
          <a:xfrm rot="5400000">
            <a:off x="-2034468" y="3626756"/>
            <a:ext cx="4788000" cy="21602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Example: Comparable cases</a:t>
            </a:r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Guidance on Criteria for Baseline Setting and Monitoring ver. 3 endorsed by JISC 26:</a:t>
            </a:r>
          </a:p>
          <a:p>
            <a:pPr lvl="1"/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Clarifies that approaches used in comparable JI cases can be applied subject to specific conditions</a:t>
            </a:r>
          </a:p>
          <a:p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Approaches accepted by one AIE and deemed final by JISC may not be accepted by another AIE</a:t>
            </a:r>
          </a:p>
          <a:p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Projects can as a result be locked up for long time periods</a:t>
            </a:r>
          </a:p>
          <a:p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 appeal procedure could improve on this shortcoming and contribute to more consistency</a:t>
            </a:r>
            <a:endParaRPr lang="en-US" sz="24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51520" y="1340768"/>
            <a:ext cx="8424000" cy="21602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ktangel 4"/>
          <p:cNvSpPr/>
          <p:nvPr/>
        </p:nvSpPr>
        <p:spPr>
          <a:xfrm rot="5400000">
            <a:off x="-2034468" y="3626756"/>
            <a:ext cx="4788000" cy="21602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Appraisals</a:t>
            </a:r>
            <a:r>
              <a:rPr lang="en-US" sz="32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Experience and </a:t>
            </a:r>
            <a:r>
              <a:rPr lang="en-US" sz="32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observations</a:t>
            </a:r>
            <a:endParaRPr lang="en-US" sz="3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Procedures for appraisals amended at JISC 25</a:t>
            </a:r>
          </a:p>
          <a:p>
            <a:pPr lvl="1"/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Two experts review every determination and verification under track 2 in non-public appraisals</a:t>
            </a:r>
          </a:p>
          <a:p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(Potentially) adds technical </a:t>
            </a:r>
            <a:r>
              <a:rPr lang="en-US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expertice</a:t>
            </a: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and hands-on experience to the project assessment of the JISC</a:t>
            </a:r>
          </a:p>
          <a:p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Appraisals may however have shortcomings</a:t>
            </a:r>
          </a:p>
          <a:p>
            <a:pPr lvl="1"/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Can </a:t>
            </a: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differ between experts and between period verifications</a:t>
            </a:r>
          </a:p>
          <a:p>
            <a:pPr lvl="1"/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Proper review usually require more time than a one day budget</a:t>
            </a:r>
          </a:p>
          <a:p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 random sample process with fewer and more thorough appraisal that are shared more widely</a:t>
            </a:r>
          </a:p>
          <a:p>
            <a:pPr lvl="1"/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May improve efficiency and quality</a:t>
            </a:r>
          </a:p>
          <a:p>
            <a:pPr lvl="1"/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 more manageable and appropriate in a JI with unified tracks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51520" y="1340768"/>
            <a:ext cx="8424000" cy="21602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ktangel 4"/>
          <p:cNvSpPr/>
          <p:nvPr/>
        </p:nvSpPr>
        <p:spPr>
          <a:xfrm rot="5400000">
            <a:off x="-2034468" y="3626756"/>
            <a:ext cx="4788000" cy="21602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391023"/>
            <a:ext cx="7772400" cy="1470025"/>
          </a:xfrm>
        </p:spPr>
        <p:txBody>
          <a:bodyPr/>
          <a:lstStyle/>
          <a:p>
            <a:r>
              <a:rPr lang="da-DK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Than</a:t>
            </a:r>
            <a:r>
              <a:rPr lang="da-DK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</a:t>
            </a:r>
            <a:r>
              <a:rPr lang="da-DK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a-DK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you</a:t>
            </a:r>
            <a:r>
              <a:rPr lang="da-DK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da-DK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da-DK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 </a:t>
            </a:r>
            <a:r>
              <a:rPr lang="da-DK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your</a:t>
            </a:r>
            <a:r>
              <a:rPr lang="da-DK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attention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7" name="Gruppe 6"/>
          <p:cNvGrpSpPr/>
          <p:nvPr/>
        </p:nvGrpSpPr>
        <p:grpSpPr>
          <a:xfrm rot="10800000">
            <a:off x="755576" y="1556792"/>
            <a:ext cx="7272808" cy="3312368"/>
            <a:chOff x="1403648" y="2780928"/>
            <a:chExt cx="7272808" cy="3312368"/>
          </a:xfrm>
        </p:grpSpPr>
        <p:sp>
          <p:nvSpPr>
            <p:cNvPr id="4" name="Rektangel 3"/>
            <p:cNvSpPr/>
            <p:nvPr/>
          </p:nvSpPr>
          <p:spPr>
            <a:xfrm>
              <a:off x="1403648" y="5877272"/>
              <a:ext cx="7272808" cy="216024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ktangel 4"/>
            <p:cNvSpPr/>
            <p:nvPr/>
          </p:nvSpPr>
          <p:spPr>
            <a:xfrm rot="5400000">
              <a:off x="6930444" y="4310916"/>
              <a:ext cx="3276000" cy="216024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</TotalTime>
  <Words>334</Words>
  <Application>Microsoft Office PowerPoint</Application>
  <PresentationFormat>Skærmshow (4:3)</PresentationFormat>
  <Paragraphs>39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6</vt:i4>
      </vt:variant>
    </vt:vector>
  </HeadingPairs>
  <TitlesOfParts>
    <vt:vector size="7" baseType="lpstr">
      <vt:lpstr>Kontortema</vt:lpstr>
      <vt:lpstr>JI Project Cycle  Status and observations</vt:lpstr>
      <vt:lpstr>Increasing project stream - procedures work</vt:lpstr>
      <vt:lpstr>A flexible yet demanding mechanism</vt:lpstr>
      <vt:lpstr>Example: Comparable cases</vt:lpstr>
      <vt:lpstr>Appraisals: Experience and observations</vt:lpstr>
      <vt:lpstr>Thank you for your attention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JI Project Cycle  Status and observations</dc:title>
  <dc:creator>Morten Prehn</dc:creator>
  <cp:lastModifiedBy>Morten Prehn</cp:lastModifiedBy>
  <cp:revision>4</cp:revision>
  <dcterms:created xsi:type="dcterms:W3CDTF">2012-03-19T11:52:24Z</dcterms:created>
  <dcterms:modified xsi:type="dcterms:W3CDTF">2012-03-20T00:53:12Z</dcterms:modified>
</cp:coreProperties>
</file>