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66" r:id="rId3"/>
    <p:sldId id="269" r:id="rId4"/>
    <p:sldId id="270" r:id="rId5"/>
    <p:sldId id="271" r:id="rId6"/>
    <p:sldId id="258" r:id="rId7"/>
    <p:sldId id="272" r:id="rId8"/>
    <p:sldId id="257" r:id="rId9"/>
    <p:sldId id="273" r:id="rId1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0000FF"/>
    <a:srgbClr val="0000CC"/>
    <a:srgbClr val="FF00FF"/>
    <a:srgbClr val="AA0047"/>
    <a:srgbClr val="800080"/>
    <a:srgbClr val="740074"/>
    <a:srgbClr val="8E0047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027" autoAdjust="0"/>
    <p:restoredTop sz="94660"/>
  </p:normalViewPr>
  <p:slideViewPr>
    <p:cSldViewPr>
      <p:cViewPr varScale="1">
        <p:scale>
          <a:sx n="110" d="100"/>
          <a:sy n="110" d="100"/>
        </p:scale>
        <p:origin x="-168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1" d="100"/>
          <a:sy n="71" d="100"/>
        </p:scale>
        <p:origin x="-3186" y="-96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00F7B54F-8F31-4D74-A7E2-C1A688549DA1}" type="datetimeFigureOut">
              <a:rPr lang="pt-BR"/>
              <a:pPr>
                <a:defRPr/>
              </a:pPr>
              <a:t>23/3/2012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387A22CD-F25E-4459-A997-D06EB403A300}" type="slidenum">
              <a:rPr lang="pt-BR"/>
              <a:pPr>
                <a:defRPr/>
              </a:pPr>
              <a:t>‹#›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60EC9BAB-899E-4ADF-8C20-32D9C8C01E3B}" type="datetimeFigureOut">
              <a:rPr lang="en-US"/>
              <a:pPr>
                <a:defRPr/>
              </a:pPr>
              <a:t>23/3/2012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1CF83183-D912-4034-95AB-C65992AC57C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17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7171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95328023-33E9-4EEA-9381-0FF0F5B70708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218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9219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CC8E96A2-60C7-44B0-92F8-590289A634F7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266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1126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1420F999-F617-4A84-89C1-B2DCD0397162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3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331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1331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E203C4F4-927A-428F-BAE7-D59BC83D5823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4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1536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720146B1-2DC5-4D58-A180-ADE224E26AD4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5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741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17411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F01115AA-4A85-487B-9F6B-72FD03D34110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6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58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19459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764361FE-7906-4FD5-A6BA-D4492550EE0A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7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6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2150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60BD4346-B782-4885-BEE8-C9C17D623444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8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2355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196EAD25-DC8F-4FE7-9A7B-58A1EF31CCB2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9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6D3043-F247-4D99-B97B-8AF6B89372A5}" type="datetime1">
              <a:rPr lang="en-IN"/>
              <a:pPr>
                <a:defRPr/>
              </a:pPr>
              <a:t>23/3/2012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N"/>
              <a:t>(</a:t>
            </a:r>
            <a:fld id="{FBDD58DE-9FB6-4957-8CDD-B26526A6B7C0}" type="slidenum">
              <a:rPr lang="en-IN"/>
              <a:pPr>
                <a:defRPr/>
              </a:pPr>
              <a:t>‹#›</a:t>
            </a:fld>
            <a:r>
              <a:rPr lang="en-IN"/>
              <a:t>/9)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I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4pPr>
              <a:defRPr/>
            </a:lvl4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								</a:t>
            </a:r>
          </a:p>
          <a:p>
            <a:pPr lvl="4"/>
            <a:r>
              <a:rPr lang="en-US" dirty="0" smtClean="0"/>
              <a:t>Fifth level</a:t>
            </a:r>
            <a:endParaRPr lang="en-IN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IN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515FE84-C316-411E-AD44-602C98E739F1}" type="datetime1">
              <a:rPr lang="en-IN"/>
              <a:pPr>
                <a:defRPr/>
              </a:pPr>
              <a:t>23/3/2012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dirty="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IN"/>
              <a:t>(</a:t>
            </a:r>
            <a:fld id="{D9B8192D-4A3F-449D-BD26-A11A16BA1FD2}" type="slidenum">
              <a:rPr lang="en-IN"/>
              <a:pPr>
                <a:defRPr/>
              </a:pPr>
              <a:t>‹#›</a:t>
            </a:fld>
            <a:r>
              <a:rPr lang="en-IN"/>
              <a:t>/9)</a:t>
            </a:r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ricardo.esparta@gmail.com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poemhunter.com/poem/andrea-del-sarto/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idx="4294967295"/>
          </p:nvPr>
        </p:nvSpPr>
        <p:spPr>
          <a:xfrm>
            <a:off x="685800" y="554038"/>
            <a:ext cx="7772400" cy="5829300"/>
          </a:xfrm>
        </p:spPr>
        <p:txBody>
          <a:bodyPr lIns="36000" tIns="36000" rIns="36000" bIns="36000" rtlCol="0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200" dirty="0" smtClean="0">
                <a:solidFill>
                  <a:schemeClr val="bg1">
                    <a:lumMod val="50000"/>
                  </a:schemeClr>
                </a:solidFill>
              </a:rPr>
              <a:t>Module 1.2 – CDM Project Cycle Calibration</a:t>
            </a:r>
            <a:r>
              <a:rPr lang="en-US" sz="2400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3200" dirty="0" smtClean="0">
                <a:solidFill>
                  <a:schemeClr val="bg1">
                    <a:lumMod val="50000"/>
                  </a:schemeClr>
                </a:solidFill>
              </a:rPr>
              <a:t/>
            </a:r>
            <a:br>
              <a:rPr lang="en-US" sz="3200" dirty="0" smtClean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4800" b="1" dirty="0" smtClean="0">
                <a:solidFill>
                  <a:srgbClr val="0000CC"/>
                </a:solidFill>
              </a:rPr>
              <a:t>Calibration through enhanced CDM-AP direct communication with stakeholders (DOEs/ATs)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2200" dirty="0" smtClean="0">
                <a:solidFill>
                  <a:schemeClr val="tx2">
                    <a:lumMod val="75000"/>
                  </a:schemeClr>
                </a:solidFill>
              </a:rPr>
              <a:t>A. Ricardo J. Esparta</a:t>
            </a:r>
            <a:br>
              <a:rPr lang="en-US" sz="2200" dirty="0" smtClean="0">
                <a:solidFill>
                  <a:schemeClr val="tx2">
                    <a:lumMod val="75000"/>
                  </a:schemeClr>
                </a:solidFill>
              </a:rPr>
            </a:br>
            <a:r>
              <a:rPr lang="en-US" sz="2200" dirty="0" smtClean="0">
                <a:solidFill>
                  <a:schemeClr val="tx2">
                    <a:lumMod val="75000"/>
                  </a:schemeClr>
                </a:solidFill>
                <a:hlinkClick r:id="rId3"/>
              </a:rPr>
              <a:t>ricardo.esparta@gmail.com</a:t>
            </a:r>
            <a:r>
              <a:rPr lang="en-US" sz="2200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br>
              <a:rPr lang="en-US" sz="2200" dirty="0" smtClean="0">
                <a:solidFill>
                  <a:schemeClr val="tx2">
                    <a:lumMod val="75000"/>
                  </a:schemeClr>
                </a:solidFill>
              </a:rPr>
            </a:br>
            <a:r>
              <a:rPr lang="en-US" sz="2200" dirty="0" smtClean="0">
                <a:solidFill>
                  <a:schemeClr val="tx2">
                    <a:lumMod val="75000"/>
                  </a:schemeClr>
                </a:solidFill>
              </a:rPr>
              <a:t>Accreditation Panel - Methodologies Expert - RIT</a:t>
            </a:r>
            <a:r>
              <a:rPr lang="en-US" sz="2400" dirty="0" smtClean="0">
                <a:solidFill>
                  <a:schemeClr val="bg1">
                    <a:lumMod val="50000"/>
                  </a:schemeClr>
                </a:solidFill>
              </a:rPr>
              <a:t/>
            </a:r>
            <a:br>
              <a:rPr lang="en-US" sz="2400" dirty="0" smtClean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sz="1050" dirty="0" smtClean="0">
                <a:solidFill>
                  <a:schemeClr val="bg1">
                    <a:lumMod val="50000"/>
                  </a:schemeClr>
                </a:solidFill>
              </a:rPr>
              <a:t/>
            </a:r>
            <a:br>
              <a:rPr lang="en-US" sz="1050" dirty="0" smtClean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sz="2200" dirty="0" smtClean="0">
                <a:solidFill>
                  <a:schemeClr val="bg1">
                    <a:lumMod val="50000"/>
                  </a:schemeClr>
                </a:solidFill>
              </a:rPr>
              <a:t>First SDM Joint Coordination Workshop</a:t>
            </a:r>
            <a:br>
              <a:rPr lang="en-US" sz="2200" dirty="0" smtClean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sz="2200" dirty="0" smtClean="0">
                <a:solidFill>
                  <a:schemeClr val="bg1">
                    <a:lumMod val="50000"/>
                  </a:schemeClr>
                </a:solidFill>
              </a:rPr>
              <a:t>Bonn, 24-25 March 2012</a:t>
            </a:r>
            <a:endParaRPr lang="en-IN" sz="22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smtClean="0">
                <a:solidFill>
                  <a:srgbClr val="FF0000"/>
                </a:solidFill>
              </a:rPr>
              <a:t>Aim</a:t>
            </a:r>
            <a:endParaRPr lang="en-IN" b="1" smtClean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77500" lnSpcReduction="2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/>
              <a:t>“to  calibrate the understanding of the new requirements under the new  package  of  documents,  i.e.  post registration changes and other cross cutting issues; and to discuss the  role of each stakeholder during their implementation (PP, DOE, RIT member, secretariat).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/>
              <a:t>We kindly request you to speak for 10 minutes on the implementation of the new package of documents (PCP, VVS and PS), from the RITs' perspective.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/>
              <a:t>As the new package of documents is not applicable yet, we are looking for a presentation on what it is foreseen with regard to the upcoming implementation of the documents, taking into account your experience as an RIT member.”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pPr>
              <a:defRPr/>
            </a:pPr>
            <a:r>
              <a:rPr lang="en-IN"/>
              <a:t>(</a:t>
            </a:r>
            <a:fld id="{7FF96547-57AE-4A2C-8A83-BAAE66170D65}" type="slidenum">
              <a:rPr lang="en-IN"/>
              <a:pPr>
                <a:defRPr/>
              </a:pPr>
              <a:t>2</a:t>
            </a:fld>
            <a:r>
              <a:rPr lang="en-IN"/>
              <a:t>/9)</a:t>
            </a:r>
            <a:endParaRPr lang="en-I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smtClean="0">
                <a:solidFill>
                  <a:srgbClr val="FF0000"/>
                </a:solidFill>
              </a:rPr>
              <a:t>Objectives</a:t>
            </a:r>
            <a:endParaRPr lang="en-IN" b="1" smtClean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/>
              <a:t>CDM Project Cycle Procedure </a:t>
            </a:r>
            <a:r>
              <a:rPr lang="en-US" sz="2000" dirty="0" smtClean="0"/>
              <a:t>(v. 01.0, EB65, November 2011, annex 32)</a:t>
            </a:r>
            <a:endParaRPr lang="en-US" dirty="0" smtClean="0"/>
          </a:p>
          <a:p>
            <a:pPr marL="803275" lvl="1" indent="-403225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4. The objectives of the Clean development mechanism project cycle procedure are to:</a:t>
            </a:r>
          </a:p>
          <a:p>
            <a:pPr marL="1257300" lvl="2" indent="-457200" fontAlgn="auto">
              <a:spcAft>
                <a:spcPts val="0"/>
              </a:spcAft>
              <a:buFont typeface="Arial" pitchFamily="34" charset="0"/>
              <a:buAutoNum type="alphaLcParenBoth"/>
              <a:defRPr/>
            </a:pPr>
            <a:r>
              <a:rPr lang="en-US" dirty="0" smtClean="0"/>
              <a:t>Improve the consistency and clarity in processing by the Board and the UNFCCC secretariat (hereinafter referred to as the secretariat) of the submissions of documents relating to the registration of a proposed CDM project activity or </a:t>
            </a:r>
            <a:r>
              <a:rPr lang="en-US" dirty="0" err="1" smtClean="0"/>
              <a:t>PoA</a:t>
            </a:r>
            <a:r>
              <a:rPr lang="en-US" dirty="0" smtClean="0"/>
              <a:t> and issuance of CERs;</a:t>
            </a:r>
          </a:p>
          <a:p>
            <a:pPr marL="1257300" lvl="2" indent="-457200" fontAlgn="auto">
              <a:spcAft>
                <a:spcPts val="0"/>
              </a:spcAft>
              <a:buFont typeface="Arial" pitchFamily="34" charset="0"/>
              <a:buAutoNum type="alphaLcParenBoth"/>
              <a:defRPr/>
            </a:pPr>
            <a:r>
              <a:rPr lang="en-US" dirty="0" smtClean="0"/>
              <a:t>Enhance the overall efficiency and integrity of the CDM.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pPr>
              <a:defRPr/>
            </a:pPr>
            <a:r>
              <a:rPr lang="en-IN"/>
              <a:t>(</a:t>
            </a:r>
            <a:fld id="{9F0C27C7-255F-4AB4-AB66-1F8221CF1DDD}" type="slidenum">
              <a:rPr lang="en-IN"/>
              <a:pPr>
                <a:defRPr/>
              </a:pPr>
              <a:t>3</a:t>
            </a:fld>
            <a:r>
              <a:rPr lang="en-IN"/>
              <a:t>/9)</a:t>
            </a:r>
            <a:endParaRPr lang="en-I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smtClean="0">
                <a:solidFill>
                  <a:srgbClr val="FF0000"/>
                </a:solidFill>
              </a:rPr>
              <a:t>Objectives</a:t>
            </a:r>
            <a:endParaRPr lang="en-IN" b="1" smtClean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92500" lnSpcReduction="1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/>
              <a:t>CDM Project Standard </a:t>
            </a:r>
            <a:r>
              <a:rPr lang="en-US" sz="2400" dirty="0" smtClean="0"/>
              <a:t>(v. 01.0, EB65, annex 5)</a:t>
            </a:r>
          </a:p>
          <a:p>
            <a:pPr marL="803275" lvl="1" indent="-403225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5. The objectives of the Clean development mechanism project standard are to:</a:t>
            </a:r>
          </a:p>
          <a:p>
            <a:pPr marL="1257300" lvl="2" indent="-457200" fontAlgn="auto">
              <a:spcAft>
                <a:spcPts val="0"/>
              </a:spcAft>
              <a:buFont typeface="Arial" pitchFamily="34" charset="0"/>
              <a:buAutoNum type="alphaLcParenBoth"/>
              <a:defRPr/>
            </a:pPr>
            <a:r>
              <a:rPr lang="en-US" dirty="0" smtClean="0"/>
              <a:t>Enhance consistency and clarity of requirements applicable to any type of CDM project activities and CDM </a:t>
            </a:r>
            <a:r>
              <a:rPr lang="en-US" dirty="0" err="1" smtClean="0"/>
              <a:t>programmes</a:t>
            </a:r>
            <a:r>
              <a:rPr lang="en-US" dirty="0" smtClean="0"/>
              <a:t> of activities (</a:t>
            </a:r>
            <a:r>
              <a:rPr lang="en-US" dirty="0" err="1" smtClean="0"/>
              <a:t>PoA</a:t>
            </a:r>
            <a:r>
              <a:rPr lang="en-US" dirty="0" smtClean="0"/>
              <a:t>), and facilitate and promote a clear and common understanding by all parties involved in the CDM;</a:t>
            </a:r>
          </a:p>
          <a:p>
            <a:pPr marL="1257300" lvl="2" indent="-457200" fontAlgn="auto">
              <a:spcAft>
                <a:spcPts val="0"/>
              </a:spcAft>
              <a:buFont typeface="Arial" pitchFamily="34" charset="0"/>
              <a:buAutoNum type="alphaLcParenBoth"/>
              <a:defRPr/>
            </a:pPr>
            <a:r>
              <a:rPr lang="en-US" dirty="0" smtClean="0"/>
              <a:t>Improve the quality of project design documents (PDDs), </a:t>
            </a:r>
            <a:r>
              <a:rPr lang="en-US" dirty="0" err="1" smtClean="0"/>
              <a:t>PoA</a:t>
            </a:r>
            <a:r>
              <a:rPr lang="en-US" dirty="0" smtClean="0"/>
              <a:t> design documents (</a:t>
            </a:r>
            <a:r>
              <a:rPr lang="en-US" dirty="0" err="1" smtClean="0"/>
              <a:t>PoADDs</a:t>
            </a:r>
            <a:r>
              <a:rPr lang="en-US" dirty="0" smtClean="0"/>
              <a:t>), component project activity (CPA) design documents (CPA-DDs) and monitoring reports prepared by project participants and submitted in the CDM project cycle;</a:t>
            </a:r>
          </a:p>
          <a:p>
            <a:pPr marL="1257300" lvl="2" indent="-457200" fontAlgn="auto">
              <a:spcAft>
                <a:spcPts val="0"/>
              </a:spcAft>
              <a:buFont typeface="Arial" pitchFamily="34" charset="0"/>
              <a:buAutoNum type="alphaLcParenBoth"/>
              <a:defRPr/>
            </a:pPr>
            <a:r>
              <a:rPr lang="en-US" dirty="0" smtClean="0"/>
              <a:t>Enhance the overall efficiency and integrity in the CDM.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pPr>
              <a:defRPr/>
            </a:pPr>
            <a:r>
              <a:rPr lang="en-IN"/>
              <a:t>(</a:t>
            </a:r>
            <a:fld id="{10EC6094-19A3-47D8-82C2-D3E65572B8FD}" type="slidenum">
              <a:rPr lang="en-IN"/>
              <a:pPr>
                <a:defRPr/>
              </a:pPr>
              <a:t>4</a:t>
            </a:fld>
            <a:r>
              <a:rPr lang="en-IN"/>
              <a:t>/9)</a:t>
            </a:r>
            <a:endParaRPr lang="en-I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smtClean="0">
                <a:solidFill>
                  <a:srgbClr val="FF0000"/>
                </a:solidFill>
              </a:rPr>
              <a:t>Objectives</a:t>
            </a:r>
            <a:endParaRPr lang="en-IN" b="1" smtClean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925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/>
              <a:t>CDM Validation and Verification Standard </a:t>
            </a:r>
            <a:r>
              <a:rPr lang="en-US" sz="2400" dirty="0" smtClean="0"/>
              <a:t>(v. 02.0, EB65, annex 4)</a:t>
            </a:r>
          </a:p>
          <a:p>
            <a:pPr marL="400050" lvl="1" indent="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4. The objectives of the Clean development mechanism validation and verification standard are to:</a:t>
            </a:r>
          </a:p>
          <a:p>
            <a:pPr marL="1257300" lvl="2" indent="-457200" fontAlgn="auto">
              <a:spcAft>
                <a:spcPts val="0"/>
              </a:spcAft>
              <a:buFont typeface="Arial" pitchFamily="34" charset="0"/>
              <a:buAutoNum type="alphaLcParenBoth"/>
              <a:defRPr/>
            </a:pPr>
            <a:r>
              <a:rPr lang="en-US" dirty="0" smtClean="0"/>
              <a:t>Enhance consistency and clarity of minimum requirements for all types of CDM validation and verification activities;</a:t>
            </a:r>
          </a:p>
          <a:p>
            <a:pPr marL="1257300" lvl="2" indent="-457200" fontAlgn="auto">
              <a:spcAft>
                <a:spcPts val="0"/>
              </a:spcAft>
              <a:buFont typeface="Arial" pitchFamily="34" charset="0"/>
              <a:buAutoNum type="alphaLcParenBoth"/>
              <a:defRPr/>
            </a:pPr>
            <a:r>
              <a:rPr lang="en-US" dirty="0" smtClean="0"/>
              <a:t>Improve the quality and consistency in the preparation, execution, and the reporting of validation and verification activities;</a:t>
            </a:r>
          </a:p>
          <a:p>
            <a:pPr marL="1257300" lvl="2" indent="-457200" fontAlgn="auto">
              <a:spcAft>
                <a:spcPts val="0"/>
              </a:spcAft>
              <a:buFont typeface="Arial" pitchFamily="34" charset="0"/>
              <a:buAutoNum type="alphaLcParenBoth"/>
              <a:defRPr/>
            </a:pPr>
            <a:r>
              <a:rPr lang="en-US" dirty="0" smtClean="0"/>
              <a:t>Enhance the overall efficiency and integrity in the CDM.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pPr>
              <a:defRPr/>
            </a:pPr>
            <a:r>
              <a:rPr lang="en-IN"/>
              <a:t>(</a:t>
            </a:r>
            <a:fld id="{319620F2-0003-4DB4-96A8-FA0A23DE3562}" type="slidenum">
              <a:rPr lang="en-IN"/>
              <a:pPr>
                <a:defRPr/>
              </a:pPr>
              <a:t>5</a:t>
            </a:fld>
            <a:r>
              <a:rPr lang="en-IN"/>
              <a:t>/9)</a:t>
            </a:r>
            <a:endParaRPr lang="en-I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b="1" smtClean="0">
                <a:solidFill>
                  <a:srgbClr val="FF0000"/>
                </a:solidFill>
              </a:rPr>
              <a:t>Implementation Plan for the Clean Development Mechanism PS, VVS and PCP </a:t>
            </a:r>
            <a:r>
              <a:rPr lang="en-US" sz="2000" b="1" smtClean="0">
                <a:solidFill>
                  <a:srgbClr val="FF0000"/>
                </a:solidFill>
              </a:rPr>
              <a:t>(version 01.0, EB65, annen 6)</a:t>
            </a:r>
            <a:endParaRPr lang="en-IN" sz="2800" b="1" smtClean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1188" y="1484313"/>
            <a:ext cx="8229600" cy="4525962"/>
          </a:xfrm>
        </p:spPr>
        <p:txBody>
          <a:bodyPr rtlCol="0">
            <a:normAutofit lnSpcReduction="10000"/>
          </a:bodyPr>
          <a:lstStyle/>
          <a:p>
            <a:pPr marL="800100" lvl="2" indent="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2. ... as one of the main purposes of developing these new documents was to consolidate existing provisions into fewer documents. For example, many existing regulatory documents will be cancelled…</a:t>
            </a:r>
          </a:p>
          <a:p>
            <a:pPr marL="800100" lvl="2" indent="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8. (a) The necessary time for PPs and designated operational entities (DOEs) to adjust their systems to follow the new standards and procedures, considering that the PS, VVS and PCP are mainly a consolidation of existing provisions, with only some new provisions;</a:t>
            </a:r>
          </a:p>
          <a:p>
            <a:pPr marL="800100" lvl="2" indent="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Appendix 1: Number of documents to be revised, 22</a:t>
            </a:r>
          </a:p>
          <a:p>
            <a:pPr marL="800100" lvl="2" indent="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Appendix 1: Number of documents to be developed, 6</a:t>
            </a:r>
          </a:p>
          <a:p>
            <a:pPr marL="800100" lvl="2" indent="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Appendix 1: Number of documents to be revised, 40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pPr>
              <a:defRPr/>
            </a:pPr>
            <a:r>
              <a:rPr lang="en-IN"/>
              <a:t>(</a:t>
            </a:r>
            <a:fld id="{029F2BA3-DB9C-41BC-98EA-F215C241595F}" type="slidenum">
              <a:rPr lang="en-IN"/>
              <a:pPr>
                <a:defRPr/>
              </a:pPr>
              <a:t>6</a:t>
            </a:fld>
            <a:r>
              <a:rPr lang="en-IN"/>
              <a:t>/9)</a:t>
            </a:r>
            <a:endParaRPr lang="en-I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smtClean="0">
                <a:solidFill>
                  <a:srgbClr val="FF0000"/>
                </a:solidFill>
              </a:rPr>
              <a:t>Timelines</a:t>
            </a:r>
            <a:endParaRPr lang="en-IN" b="1" smtClean="0">
              <a:solidFill>
                <a:srgbClr val="FF0000"/>
              </a:solidFill>
            </a:endParaRPr>
          </a:p>
        </p:txBody>
      </p:sp>
      <p:sp>
        <p:nvSpPr>
          <p:cNvPr id="1843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2" indent="-342900"/>
            <a:r>
              <a:rPr lang="en-US" sz="3600" smtClean="0"/>
              <a:t>PDD/MR publication under the old rules up to 1.May.2012</a:t>
            </a:r>
          </a:p>
          <a:p>
            <a:r>
              <a:rPr lang="en-US" sz="3600" smtClean="0"/>
              <a:t>Registration and issuance requests under the old rules up to 1.Oct.2012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pPr>
              <a:defRPr/>
            </a:pPr>
            <a:r>
              <a:rPr lang="en-IN"/>
              <a:t>(</a:t>
            </a:r>
            <a:fld id="{5BE98C30-0195-4551-8F8A-3BC216CEAC0B}" type="slidenum">
              <a:rPr lang="en-IN"/>
              <a:pPr>
                <a:defRPr/>
              </a:pPr>
              <a:t>7</a:t>
            </a:fld>
            <a:r>
              <a:rPr lang="en-IN"/>
              <a:t>/9)</a:t>
            </a:r>
            <a:endParaRPr lang="en-I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smtClean="0">
                <a:solidFill>
                  <a:srgbClr val="FF0000"/>
                </a:solidFill>
              </a:rPr>
              <a:t>Conclusion?</a:t>
            </a:r>
            <a:endParaRPr lang="en-IN" b="1" smtClean="0">
              <a:solidFill>
                <a:srgbClr val="FF0000"/>
              </a:solidFill>
            </a:endParaRPr>
          </a:p>
        </p:txBody>
      </p:sp>
      <p:sp>
        <p:nvSpPr>
          <p:cNvPr id="20482" name="Content Placeholder 2"/>
          <p:cNvSpPr>
            <a:spLocks noGrp="1"/>
          </p:cNvSpPr>
          <p:nvPr>
            <p:ph idx="1"/>
          </p:nvPr>
        </p:nvSpPr>
        <p:spPr>
          <a:xfrm>
            <a:off x="457200" y="1268413"/>
            <a:ext cx="8229600" cy="4857750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mtClean="0"/>
              <a:t>“…what it is foreseen with regard to the upcoming implementation of the documents, taking into account your experience as an RIT member.”</a:t>
            </a:r>
          </a:p>
          <a:p>
            <a:pPr>
              <a:spcBef>
                <a:spcPct val="0"/>
              </a:spcBef>
              <a:spcAft>
                <a:spcPts val="1200"/>
              </a:spcAft>
            </a:pPr>
            <a:r>
              <a:rPr lang="en-US" smtClean="0"/>
              <a:t>My answer: </a:t>
            </a:r>
            <a:r>
              <a:rPr lang="en-US" b="1" smtClean="0">
                <a:solidFill>
                  <a:srgbClr val="FF0000"/>
                </a:solidFill>
              </a:rPr>
              <a:t>LESS IS MORE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pPr>
              <a:defRPr/>
            </a:pPr>
            <a:r>
              <a:rPr lang="en-IN"/>
              <a:t>(</a:t>
            </a:r>
            <a:fld id="{29DCE8E6-D61A-4549-9895-311E00CD50F8}" type="slidenum">
              <a:rPr lang="en-IN"/>
              <a:pPr>
                <a:defRPr/>
              </a:pPr>
              <a:t>8</a:t>
            </a:fld>
            <a:r>
              <a:rPr lang="en-IN"/>
              <a:t>/9)</a:t>
            </a:r>
            <a:endParaRPr lang="en-I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smtClean="0">
                <a:solidFill>
                  <a:srgbClr val="FF0000"/>
                </a:solidFill>
              </a:rPr>
              <a:t>Conclusion?</a:t>
            </a:r>
            <a:endParaRPr lang="en-IN" b="1" smtClean="0">
              <a:solidFill>
                <a:srgbClr val="FF0000"/>
              </a:solidFill>
            </a:endParaRPr>
          </a:p>
        </p:txBody>
      </p:sp>
      <p:sp>
        <p:nvSpPr>
          <p:cNvPr id="22530" name="Content Placeholder 2"/>
          <p:cNvSpPr>
            <a:spLocks noGrp="1"/>
          </p:cNvSpPr>
          <p:nvPr>
            <p:ph idx="1"/>
          </p:nvPr>
        </p:nvSpPr>
        <p:spPr>
          <a:xfrm>
            <a:off x="457200" y="1268413"/>
            <a:ext cx="8229600" cy="4857750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z="1900" i="1" smtClean="0"/>
              <a:t>Andrea del Sarto</a:t>
            </a:r>
            <a:r>
              <a:rPr lang="en-US" sz="1900" smtClean="0"/>
              <a:t>, 1855, by Robert Browning (</a:t>
            </a:r>
            <a:r>
              <a:rPr lang="pt-BR" sz="1900" smtClean="0">
                <a:hlinkClick r:id="rId3"/>
              </a:rPr>
              <a:t>http://www.poemhunter.com/poem/andrea-del-sarto/</a:t>
            </a:r>
            <a:r>
              <a:rPr lang="en-US" sz="1900" smtClean="0"/>
              <a:t>):</a:t>
            </a:r>
          </a:p>
          <a:p>
            <a:pPr marL="400050" lvl="1" indent="0">
              <a:spcBef>
                <a:spcPct val="0"/>
              </a:spcBef>
              <a:buFont typeface="Arial" charset="0"/>
              <a:buNone/>
            </a:pPr>
            <a:r>
              <a:rPr lang="en-US" sz="1900" smtClean="0"/>
              <a:t>…Who strive - you don't know how the others strive</a:t>
            </a:r>
            <a:br>
              <a:rPr lang="en-US" sz="1900" smtClean="0"/>
            </a:br>
            <a:r>
              <a:rPr lang="en-US" sz="1900" smtClean="0"/>
              <a:t>To paint a little thing like that you smeared</a:t>
            </a:r>
            <a:br>
              <a:rPr lang="en-US" sz="1900" smtClean="0"/>
            </a:br>
            <a:r>
              <a:rPr lang="en-US" sz="1900" smtClean="0"/>
              <a:t>Carelessly passing with your robes afloat,-</a:t>
            </a:r>
            <a:br>
              <a:rPr lang="en-US" sz="1900" smtClean="0"/>
            </a:br>
            <a:r>
              <a:rPr lang="en-US" sz="1900" smtClean="0"/>
              <a:t>Yet do much less, so much less, Someone says,</a:t>
            </a:r>
            <a:br>
              <a:rPr lang="en-US" sz="1900" smtClean="0"/>
            </a:br>
            <a:r>
              <a:rPr lang="en-US" sz="1900" smtClean="0"/>
              <a:t>(I know his name, no matter) - so much less!</a:t>
            </a:r>
            <a:br>
              <a:rPr lang="en-US" sz="1900" smtClean="0"/>
            </a:br>
            <a:r>
              <a:rPr lang="en-US" sz="1900" smtClean="0"/>
              <a:t>Well, </a:t>
            </a:r>
            <a:r>
              <a:rPr lang="en-US" sz="1900" b="1" smtClean="0">
                <a:solidFill>
                  <a:srgbClr val="FF0000"/>
                </a:solidFill>
              </a:rPr>
              <a:t>less is more</a:t>
            </a:r>
            <a:r>
              <a:rPr lang="en-US" sz="1900" smtClean="0"/>
              <a:t>, Lucrezia…</a:t>
            </a:r>
          </a:p>
          <a:p>
            <a:pPr>
              <a:spcBef>
                <a:spcPct val="0"/>
              </a:spcBef>
            </a:pPr>
            <a:r>
              <a:rPr lang="en-US" sz="1900" smtClean="0"/>
              <a:t>The phrase is also often associated with Ludwig Mies Van Der Rohe (1886-1969), one of the founders of modern architecture and a proponent of simplicity of style.</a:t>
            </a:r>
          </a:p>
          <a:p>
            <a:r>
              <a:rPr lang="en-US" sz="2900" smtClean="0"/>
              <a:t>But what does the RIT member means with “less is more”?</a:t>
            </a:r>
          </a:p>
          <a:p>
            <a:r>
              <a:rPr lang="en-US" sz="2900" smtClean="0"/>
              <a:t>The floor is open.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pPr>
              <a:defRPr/>
            </a:pPr>
            <a:r>
              <a:rPr lang="en-IN"/>
              <a:t>(</a:t>
            </a:r>
            <a:fld id="{ED22D914-DDEB-4764-81FD-21D3AD57A472}" type="slidenum">
              <a:rPr lang="en-IN"/>
              <a:pPr>
                <a:defRPr/>
              </a:pPr>
              <a:t>9</a:t>
            </a:fld>
            <a:r>
              <a:rPr lang="en-IN"/>
              <a:t>/9)</a:t>
            </a:r>
            <a:endParaRPr lang="en-IN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659</Words>
  <Application>Microsoft Office PowerPoint</Application>
  <PresentationFormat>On-screen Show (4:3)</PresentationFormat>
  <Paragraphs>57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Calibri</vt:lpstr>
      <vt:lpstr>Arial</vt:lpstr>
      <vt:lpstr>Office Theme</vt:lpstr>
      <vt:lpstr>Office Theme</vt:lpstr>
      <vt:lpstr>Module 1.2 – CDM Project Cycle Calibration   Calibration through enhanced CDM-AP direct communication with stakeholders (DOEs/ATs)  A. Ricardo J. Esparta ricardo.esparta@gmail.com  Accreditation Panel - Methodologies Expert - RIT  First SDM Joint Coordination Workshop Bonn, 24-25 March 2012</vt:lpstr>
      <vt:lpstr>Aim</vt:lpstr>
      <vt:lpstr>Objectives</vt:lpstr>
      <vt:lpstr>Objectives</vt:lpstr>
      <vt:lpstr>Objectives</vt:lpstr>
      <vt:lpstr>Implementation Plan for the Clean Development Mechanism PS, VVS and PCP (version 01.0, EB65, annen 6)</vt:lpstr>
      <vt:lpstr>Timelines</vt:lpstr>
      <vt:lpstr>Conclusion?</vt:lpstr>
      <vt:lpstr>Conclusion?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Module 1.2 – CDM Project Cycle Calibration   Calibration through enhanced CDM-AP direct communication with stakeholders (DOEs/ATs)  A. Ricardo J. Esparta ricardo.esparta@gmail.com  Accreditation Panel - Methodologies Expert - RIT  First SDM Joint Coordination Workshop Bonn, 24-25 March 2012</dc:title>
  <dc:creator/>
  <cp:lastModifiedBy/>
  <cp:revision>1</cp:revision>
  <dcterms:created xsi:type="dcterms:W3CDTF">2011-03-08T13:11:13Z</dcterms:created>
  <dcterms:modified xsi:type="dcterms:W3CDTF">2012-03-23T09:58:47Z</dcterms:modified>
</cp:coreProperties>
</file>