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57" r:id="rId2"/>
    <p:sldId id="362" r:id="rId3"/>
    <p:sldId id="363" r:id="rId4"/>
    <p:sldId id="365" r:id="rId5"/>
    <p:sldId id="346" r:id="rId6"/>
    <p:sldId id="357" r:id="rId7"/>
    <p:sldId id="358" r:id="rId8"/>
    <p:sldId id="366" r:id="rId9"/>
    <p:sldId id="286" r:id="rId10"/>
    <p:sldId id="322" r:id="rId11"/>
    <p:sldId id="323" r:id="rId12"/>
    <p:sldId id="371" r:id="rId13"/>
    <p:sldId id="373" r:id="rId14"/>
    <p:sldId id="324" r:id="rId15"/>
    <p:sldId id="344" r:id="rId16"/>
    <p:sldId id="308" r:id="rId17"/>
    <p:sldId id="370" r:id="rId18"/>
    <p:sldId id="368" r:id="rId19"/>
    <p:sldId id="309" r:id="rId20"/>
  </p:sldIdLst>
  <p:sldSz cx="9144000" cy="6858000" type="screen4x3"/>
  <p:notesSz cx="6794500" cy="9906000"/>
  <p:custDataLst>
    <p:tags r:id="rId23"/>
  </p:custDataLst>
  <p:defaultTextStyle>
    <a:defPPr>
      <a:defRPr lang="en-GB"/>
    </a:defPPr>
    <a:lvl1pPr algn="l" rtl="0" fontAlgn="base">
      <a:spcBef>
        <a:spcPct val="0"/>
      </a:spcBef>
      <a:spcAft>
        <a:spcPct val="0"/>
      </a:spcAft>
      <a:defRPr sz="1900" kern="1200">
        <a:solidFill>
          <a:schemeClr val="tx1"/>
        </a:solidFill>
        <a:latin typeface="Calibri" pitchFamily="34" charset="0"/>
        <a:ea typeface="+mn-ea"/>
        <a:cs typeface="+mn-cs"/>
      </a:defRPr>
    </a:lvl1pPr>
    <a:lvl2pPr marL="457200" algn="l" rtl="0" fontAlgn="base">
      <a:spcBef>
        <a:spcPct val="0"/>
      </a:spcBef>
      <a:spcAft>
        <a:spcPct val="0"/>
      </a:spcAft>
      <a:defRPr sz="1900" kern="1200">
        <a:solidFill>
          <a:schemeClr val="tx1"/>
        </a:solidFill>
        <a:latin typeface="Calibri" pitchFamily="34" charset="0"/>
        <a:ea typeface="+mn-ea"/>
        <a:cs typeface="+mn-cs"/>
      </a:defRPr>
    </a:lvl2pPr>
    <a:lvl3pPr marL="914400" algn="l" rtl="0" fontAlgn="base">
      <a:spcBef>
        <a:spcPct val="0"/>
      </a:spcBef>
      <a:spcAft>
        <a:spcPct val="0"/>
      </a:spcAft>
      <a:defRPr sz="1900" kern="1200">
        <a:solidFill>
          <a:schemeClr val="tx1"/>
        </a:solidFill>
        <a:latin typeface="Calibri" pitchFamily="34" charset="0"/>
        <a:ea typeface="+mn-ea"/>
        <a:cs typeface="+mn-cs"/>
      </a:defRPr>
    </a:lvl3pPr>
    <a:lvl4pPr marL="1371600" algn="l" rtl="0" fontAlgn="base">
      <a:spcBef>
        <a:spcPct val="0"/>
      </a:spcBef>
      <a:spcAft>
        <a:spcPct val="0"/>
      </a:spcAft>
      <a:defRPr sz="1900" kern="1200">
        <a:solidFill>
          <a:schemeClr val="tx1"/>
        </a:solidFill>
        <a:latin typeface="Calibri" pitchFamily="34" charset="0"/>
        <a:ea typeface="+mn-ea"/>
        <a:cs typeface="+mn-cs"/>
      </a:defRPr>
    </a:lvl4pPr>
    <a:lvl5pPr marL="1828800" algn="l" rtl="0" fontAlgn="base">
      <a:spcBef>
        <a:spcPct val="0"/>
      </a:spcBef>
      <a:spcAft>
        <a:spcPct val="0"/>
      </a:spcAft>
      <a:defRPr sz="1900" kern="1200">
        <a:solidFill>
          <a:schemeClr val="tx1"/>
        </a:solidFill>
        <a:latin typeface="Calibri" pitchFamily="34" charset="0"/>
        <a:ea typeface="+mn-ea"/>
        <a:cs typeface="+mn-cs"/>
      </a:defRPr>
    </a:lvl5pPr>
    <a:lvl6pPr marL="2286000" algn="l" defTabSz="914400" rtl="0" eaLnBrk="1" latinLnBrk="0" hangingPunct="1">
      <a:defRPr sz="1900" kern="1200">
        <a:solidFill>
          <a:schemeClr val="tx1"/>
        </a:solidFill>
        <a:latin typeface="Calibri" pitchFamily="34" charset="0"/>
        <a:ea typeface="+mn-ea"/>
        <a:cs typeface="+mn-cs"/>
      </a:defRPr>
    </a:lvl6pPr>
    <a:lvl7pPr marL="2743200" algn="l" defTabSz="914400" rtl="0" eaLnBrk="1" latinLnBrk="0" hangingPunct="1">
      <a:defRPr sz="1900" kern="1200">
        <a:solidFill>
          <a:schemeClr val="tx1"/>
        </a:solidFill>
        <a:latin typeface="Calibri" pitchFamily="34" charset="0"/>
        <a:ea typeface="+mn-ea"/>
        <a:cs typeface="+mn-cs"/>
      </a:defRPr>
    </a:lvl7pPr>
    <a:lvl8pPr marL="3200400" algn="l" defTabSz="914400" rtl="0" eaLnBrk="1" latinLnBrk="0" hangingPunct="1">
      <a:defRPr sz="1900" kern="1200">
        <a:solidFill>
          <a:schemeClr val="tx1"/>
        </a:solidFill>
        <a:latin typeface="Calibri" pitchFamily="34" charset="0"/>
        <a:ea typeface="+mn-ea"/>
        <a:cs typeface="+mn-cs"/>
      </a:defRPr>
    </a:lvl8pPr>
    <a:lvl9pPr marL="3657600" algn="l" defTabSz="914400" rtl="0" eaLnBrk="1" latinLnBrk="0" hangingPunct="1">
      <a:defRPr sz="1900"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666699"/>
    <a:srgbClr val="333399"/>
    <a:srgbClr val="B2B2B2"/>
    <a:srgbClr val="0066CC"/>
    <a:srgbClr val="6600FF"/>
    <a:srgbClr val="FF0000"/>
    <a:srgbClr val="CC3300"/>
    <a:srgbClr val="008000"/>
    <a:srgbClr val="CCE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76" autoAdjust="0"/>
    <p:restoredTop sz="90671" autoAdjust="0"/>
  </p:normalViewPr>
  <p:slideViewPr>
    <p:cSldViewPr snapToGrid="0">
      <p:cViewPr varScale="1">
        <p:scale>
          <a:sx n="83" d="100"/>
          <a:sy n="83" d="100"/>
        </p:scale>
        <p:origin x="-13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2766" y="-78"/>
      </p:cViewPr>
      <p:guideLst>
        <p:guide orient="horz" pos="3120"/>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AD973D-856C-4DAC-A4A6-BC429068A057}" type="doc">
      <dgm:prSet loTypeId="urn:microsoft.com/office/officeart/2005/8/layout/orgChart1" loCatId="hierarchy" qsTypeId="urn:microsoft.com/office/officeart/2005/8/quickstyle/simple5" qsCatId="simple" csTypeId="urn:microsoft.com/office/officeart/2005/8/colors/accent1_2" csCatId="accent1" phldr="1"/>
      <dgm:spPr/>
      <dgm:t>
        <a:bodyPr/>
        <a:lstStyle/>
        <a:p>
          <a:endParaRPr lang="en-US"/>
        </a:p>
      </dgm:t>
    </dgm:pt>
    <dgm:pt modelId="{5D65BE21-11F8-45B3-8B27-E0D8088D09A5}">
      <dgm:prSet phldrT="[Text]"/>
      <dgm:spPr>
        <a:xfrm>
          <a:off x="2932304" y="178"/>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US">
              <a:solidFill>
                <a:sysClr val="window" lastClr="FFFFFF"/>
              </a:solidFill>
              <a:latin typeface="Calibri"/>
              <a:ea typeface="+mn-ea"/>
              <a:cs typeface="+mn-cs"/>
            </a:rPr>
            <a:t>Head of Centre</a:t>
          </a:r>
        </a:p>
      </dgm:t>
    </dgm:pt>
    <dgm:pt modelId="{7F673838-D37C-4688-9FE6-E46D5E8C45F5}" type="parTrans" cxnId="{F9568BDA-4ED8-40A5-BCD2-04ECC1E03CBB}">
      <dgm:prSet/>
      <dgm:spPr/>
      <dgm:t>
        <a:bodyPr/>
        <a:lstStyle/>
        <a:p>
          <a:endParaRPr lang="en-US"/>
        </a:p>
      </dgm:t>
    </dgm:pt>
    <dgm:pt modelId="{6D96614A-A4B7-488E-9463-390A4E0DB54A}" type="sibTrans" cxnId="{F9568BDA-4ED8-40A5-BCD2-04ECC1E03CBB}">
      <dgm:prSet/>
      <dgm:spPr/>
      <dgm:t>
        <a:bodyPr/>
        <a:lstStyle/>
        <a:p>
          <a:endParaRPr lang="en-US"/>
        </a:p>
      </dgm:t>
    </dgm:pt>
    <dgm:pt modelId="{916481BF-2456-4580-B338-520762C71294}" type="asst">
      <dgm:prSet phldrT="[Text]"/>
      <dgm:spPr>
        <a:xfrm>
          <a:off x="2179689" y="2022370"/>
          <a:ext cx="1706852" cy="593934"/>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US">
              <a:solidFill>
                <a:sysClr val="window" lastClr="FFFFFF"/>
              </a:solidFill>
              <a:latin typeface="Calibri"/>
              <a:ea typeface="+mn-ea"/>
              <a:cs typeface="+mn-cs"/>
            </a:rPr>
            <a:t>Project Management and Communication Unit</a:t>
          </a:r>
        </a:p>
      </dgm:t>
    </dgm:pt>
    <dgm:pt modelId="{51039804-991C-4A39-911D-F5A94B8E1623}" type="parTrans" cxnId="{D7771054-46E4-4D57-BAD8-00F6E84EAD00}">
      <dgm:prSet/>
      <dgm:spPr>
        <a:xfrm>
          <a:off x="3886541" y="1208073"/>
          <a:ext cx="253658" cy="1111263"/>
        </a:xfrm>
        <a:custGeom>
          <a:avLst/>
          <a:gdLst/>
          <a:ahLst/>
          <a:cxnLst/>
          <a:rect l="0" t="0" r="0" b="0"/>
          <a:pathLst>
            <a:path>
              <a:moveTo>
                <a:pt x="253658" y="0"/>
              </a:moveTo>
              <a:lnTo>
                <a:pt x="253658" y="1111263"/>
              </a:lnTo>
              <a:lnTo>
                <a:pt x="0" y="111126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535EEC66-4639-41B8-8E98-5B89F9E50773}" type="sibTrans" cxnId="{D7771054-46E4-4D57-BAD8-00F6E84EAD00}">
      <dgm:prSet/>
      <dgm:spPr/>
      <dgm:t>
        <a:bodyPr/>
        <a:lstStyle/>
        <a:p>
          <a:endParaRPr lang="en-US"/>
        </a:p>
      </dgm:t>
    </dgm:pt>
    <dgm:pt modelId="{07889D87-72FD-406D-AE3C-A872D46BF6F0}">
      <dgm:prSet phldrT="[Text]"/>
      <dgm:spPr>
        <a:xfrm>
          <a:off x="0" y="3155635"/>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US">
              <a:solidFill>
                <a:sysClr val="window" lastClr="FFFFFF"/>
              </a:solidFill>
              <a:latin typeface="Calibri"/>
              <a:ea typeface="+mn-ea"/>
              <a:cs typeface="+mn-cs"/>
            </a:rPr>
            <a:t>Resilient  Development Program</a:t>
          </a:r>
        </a:p>
      </dgm:t>
    </dgm:pt>
    <dgm:pt modelId="{BAFA932D-3A0A-40CB-A736-816AE407BB6A}" type="parTrans" cxnId="{B2407320-8764-4599-BF65-5052DEAF5F5E}">
      <dgm:prSet/>
      <dgm:spPr>
        <a:xfrm>
          <a:off x="1207895" y="1208073"/>
          <a:ext cx="2932304" cy="1947562"/>
        </a:xfrm>
        <a:custGeom>
          <a:avLst/>
          <a:gdLst/>
          <a:ahLst/>
          <a:cxnLst/>
          <a:rect l="0" t="0" r="0" b="0"/>
          <a:pathLst>
            <a:path>
              <a:moveTo>
                <a:pt x="2932304" y="0"/>
              </a:moveTo>
              <a:lnTo>
                <a:pt x="2932304" y="1693904"/>
              </a:lnTo>
              <a:lnTo>
                <a:pt x="0" y="1693904"/>
              </a:lnTo>
              <a:lnTo>
                <a:pt x="0" y="1947562"/>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8256842B-F934-431A-A2D8-4183EA9F9CAD}" type="sibTrans" cxnId="{B2407320-8764-4599-BF65-5052DEAF5F5E}">
      <dgm:prSet/>
      <dgm:spPr/>
      <dgm:t>
        <a:bodyPr/>
        <a:lstStyle/>
        <a:p>
          <a:endParaRPr lang="en-US"/>
        </a:p>
      </dgm:t>
    </dgm:pt>
    <dgm:pt modelId="{DF735049-63DB-4C29-84AB-E9A3A6EE10E5}">
      <dgm:prSet phldrT="[Text]"/>
      <dgm:spPr>
        <a:xfrm>
          <a:off x="2907977" y="3155635"/>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US">
              <a:solidFill>
                <a:sysClr val="window" lastClr="FFFFFF"/>
              </a:solidFill>
              <a:latin typeface="Calibri"/>
              <a:ea typeface="+mn-ea"/>
              <a:cs typeface="+mn-cs"/>
            </a:rPr>
            <a:t>Carbon Finance Program</a:t>
          </a:r>
        </a:p>
      </dgm:t>
    </dgm:pt>
    <dgm:pt modelId="{440BA592-1806-42B6-8005-31736CC0DBA1}" type="parTrans" cxnId="{99230FD9-4AD6-4B3F-A383-1F2706C357D0}">
      <dgm:prSet/>
      <dgm:spPr>
        <a:xfrm>
          <a:off x="4070152" y="1208073"/>
          <a:ext cx="91440" cy="1947562"/>
        </a:xfrm>
        <a:custGeom>
          <a:avLst/>
          <a:gdLst/>
          <a:ahLst/>
          <a:cxnLst/>
          <a:rect l="0" t="0" r="0" b="0"/>
          <a:pathLst>
            <a:path>
              <a:moveTo>
                <a:pt x="70047" y="0"/>
              </a:moveTo>
              <a:lnTo>
                <a:pt x="70047" y="1693904"/>
              </a:lnTo>
              <a:lnTo>
                <a:pt x="45720" y="1693904"/>
              </a:lnTo>
              <a:lnTo>
                <a:pt x="45720" y="1947562"/>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22D17A53-49B5-412E-B213-2B2BABE2E483}" type="sibTrans" cxnId="{99230FD9-4AD6-4B3F-A383-1F2706C357D0}">
      <dgm:prSet/>
      <dgm:spPr/>
      <dgm:t>
        <a:bodyPr/>
        <a:lstStyle/>
        <a:p>
          <a:endParaRPr lang="en-US"/>
        </a:p>
      </dgm:t>
    </dgm:pt>
    <dgm:pt modelId="{601CC61A-175A-47A6-8369-26B0A3B7CE8F}">
      <dgm:prSet phldrT="[Text]"/>
      <dgm:spPr>
        <a:xfrm>
          <a:off x="5831084" y="3143460"/>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US">
              <a:solidFill>
                <a:sysClr val="window" lastClr="FFFFFF"/>
              </a:solidFill>
              <a:latin typeface="Calibri"/>
              <a:ea typeface="+mn-ea"/>
              <a:cs typeface="+mn-cs"/>
            </a:rPr>
            <a:t>Cleaner Energy Development Program </a:t>
          </a:r>
        </a:p>
      </dgm:t>
    </dgm:pt>
    <dgm:pt modelId="{401D01BC-9CD3-4BB2-8B60-E6657214594A}" type="parTrans" cxnId="{7D179209-5D23-405E-AC06-70CAA98869B7}">
      <dgm:prSet/>
      <dgm:spPr>
        <a:xfrm>
          <a:off x="4140200" y="1208073"/>
          <a:ext cx="2898779" cy="1935386"/>
        </a:xfrm>
        <a:custGeom>
          <a:avLst/>
          <a:gdLst/>
          <a:ahLst/>
          <a:cxnLst/>
          <a:rect l="0" t="0" r="0" b="0"/>
          <a:pathLst>
            <a:path>
              <a:moveTo>
                <a:pt x="0" y="0"/>
              </a:moveTo>
              <a:lnTo>
                <a:pt x="0" y="1681728"/>
              </a:lnTo>
              <a:lnTo>
                <a:pt x="2898779" y="1681728"/>
              </a:lnTo>
              <a:lnTo>
                <a:pt x="2898779" y="1935386"/>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9428070-9E9D-48B9-9A85-D19E26D62BB2}" type="sibTrans" cxnId="{7D179209-5D23-405E-AC06-70CAA98869B7}">
      <dgm:prSet/>
      <dgm:spPr/>
      <dgm:t>
        <a:bodyPr/>
        <a:lstStyle/>
        <a:p>
          <a:endParaRPr lang="en-US"/>
        </a:p>
      </dgm:t>
    </dgm:pt>
    <dgm:pt modelId="{39A8B61B-A1A8-4AF6-9F0B-9EDBCD0EDE22}" type="pres">
      <dgm:prSet presAssocID="{C6AD973D-856C-4DAC-A4A6-BC429068A057}" presName="hierChild1" presStyleCnt="0">
        <dgm:presLayoutVars>
          <dgm:orgChart val="1"/>
          <dgm:chPref val="1"/>
          <dgm:dir/>
          <dgm:animOne val="branch"/>
          <dgm:animLvl val="lvl"/>
          <dgm:resizeHandles/>
        </dgm:presLayoutVars>
      </dgm:prSet>
      <dgm:spPr/>
      <dgm:t>
        <a:bodyPr/>
        <a:lstStyle/>
        <a:p>
          <a:endParaRPr lang="en-US"/>
        </a:p>
      </dgm:t>
    </dgm:pt>
    <dgm:pt modelId="{5EF5E689-F489-45AE-A90B-7379A66741E3}" type="pres">
      <dgm:prSet presAssocID="{5D65BE21-11F8-45B3-8B27-E0D8088D09A5}" presName="hierRoot1" presStyleCnt="0">
        <dgm:presLayoutVars>
          <dgm:hierBranch val="init"/>
        </dgm:presLayoutVars>
      </dgm:prSet>
      <dgm:spPr/>
    </dgm:pt>
    <dgm:pt modelId="{7487330B-F949-4D70-8042-F69717A9665B}" type="pres">
      <dgm:prSet presAssocID="{5D65BE21-11F8-45B3-8B27-E0D8088D09A5}" presName="rootComposite1" presStyleCnt="0"/>
      <dgm:spPr/>
    </dgm:pt>
    <dgm:pt modelId="{5C284986-2D45-4B99-928F-7FDF224226CB}" type="pres">
      <dgm:prSet presAssocID="{5D65BE21-11F8-45B3-8B27-E0D8088D09A5}" presName="rootText1" presStyleLbl="node0" presStyleIdx="0" presStyleCnt="1">
        <dgm:presLayoutVars>
          <dgm:chPref val="3"/>
        </dgm:presLayoutVars>
      </dgm:prSet>
      <dgm:spPr/>
      <dgm:t>
        <a:bodyPr/>
        <a:lstStyle/>
        <a:p>
          <a:endParaRPr lang="en-US"/>
        </a:p>
      </dgm:t>
    </dgm:pt>
    <dgm:pt modelId="{4727B972-2205-4885-87EF-C8DA30DD1EAA}" type="pres">
      <dgm:prSet presAssocID="{5D65BE21-11F8-45B3-8B27-E0D8088D09A5}" presName="rootConnector1" presStyleLbl="node1" presStyleIdx="0" presStyleCnt="0"/>
      <dgm:spPr/>
      <dgm:t>
        <a:bodyPr/>
        <a:lstStyle/>
        <a:p>
          <a:endParaRPr lang="en-US"/>
        </a:p>
      </dgm:t>
    </dgm:pt>
    <dgm:pt modelId="{24DBC679-DE2B-479B-A2D8-C754294A39FC}" type="pres">
      <dgm:prSet presAssocID="{5D65BE21-11F8-45B3-8B27-E0D8088D09A5}" presName="hierChild2" presStyleCnt="0"/>
      <dgm:spPr/>
    </dgm:pt>
    <dgm:pt modelId="{7296B696-87B9-457C-B6C1-D4FE650B9C51}" type="pres">
      <dgm:prSet presAssocID="{BAFA932D-3A0A-40CB-A736-816AE407BB6A}" presName="Name37" presStyleLbl="parChTrans1D2" presStyleIdx="0" presStyleCnt="4"/>
      <dgm:spPr/>
      <dgm:t>
        <a:bodyPr/>
        <a:lstStyle/>
        <a:p>
          <a:endParaRPr lang="en-US"/>
        </a:p>
      </dgm:t>
    </dgm:pt>
    <dgm:pt modelId="{9B645471-C052-4E6D-929D-CF64BF1BB9AD}" type="pres">
      <dgm:prSet presAssocID="{07889D87-72FD-406D-AE3C-A872D46BF6F0}" presName="hierRoot2" presStyleCnt="0">
        <dgm:presLayoutVars>
          <dgm:hierBranch val="init"/>
        </dgm:presLayoutVars>
      </dgm:prSet>
      <dgm:spPr/>
    </dgm:pt>
    <dgm:pt modelId="{5D5CAA6B-263E-4F62-8028-5F7651614E88}" type="pres">
      <dgm:prSet presAssocID="{07889D87-72FD-406D-AE3C-A872D46BF6F0}" presName="rootComposite" presStyleCnt="0"/>
      <dgm:spPr/>
    </dgm:pt>
    <dgm:pt modelId="{9AE87EB1-C841-4925-934E-3A6936B5E1B6}" type="pres">
      <dgm:prSet presAssocID="{07889D87-72FD-406D-AE3C-A872D46BF6F0}" presName="rootText" presStyleLbl="node2" presStyleIdx="0" presStyleCnt="3" custLinFactNeighborX="-1007" custLinFactNeighborY="-22764">
        <dgm:presLayoutVars>
          <dgm:chPref val="3"/>
        </dgm:presLayoutVars>
      </dgm:prSet>
      <dgm:spPr/>
      <dgm:t>
        <a:bodyPr/>
        <a:lstStyle/>
        <a:p>
          <a:endParaRPr lang="en-US"/>
        </a:p>
      </dgm:t>
    </dgm:pt>
    <dgm:pt modelId="{AC8026F8-BB33-42A1-B649-F61015EA176C}" type="pres">
      <dgm:prSet presAssocID="{07889D87-72FD-406D-AE3C-A872D46BF6F0}" presName="rootConnector" presStyleLbl="node2" presStyleIdx="0" presStyleCnt="3"/>
      <dgm:spPr/>
      <dgm:t>
        <a:bodyPr/>
        <a:lstStyle/>
        <a:p>
          <a:endParaRPr lang="en-US"/>
        </a:p>
      </dgm:t>
    </dgm:pt>
    <dgm:pt modelId="{9FF852AA-C0E1-4A8D-81BA-62D2DD2EF20B}" type="pres">
      <dgm:prSet presAssocID="{07889D87-72FD-406D-AE3C-A872D46BF6F0}" presName="hierChild4" presStyleCnt="0"/>
      <dgm:spPr/>
    </dgm:pt>
    <dgm:pt modelId="{2A02F3F8-2BF8-44CB-9C26-F228B2A57DC5}" type="pres">
      <dgm:prSet presAssocID="{07889D87-72FD-406D-AE3C-A872D46BF6F0}" presName="hierChild5" presStyleCnt="0"/>
      <dgm:spPr/>
    </dgm:pt>
    <dgm:pt modelId="{CD9F2F7D-911F-44A4-98CF-2E87BE0107EA}" type="pres">
      <dgm:prSet presAssocID="{440BA592-1806-42B6-8005-31736CC0DBA1}" presName="Name37" presStyleLbl="parChTrans1D2" presStyleIdx="1" presStyleCnt="4"/>
      <dgm:spPr/>
      <dgm:t>
        <a:bodyPr/>
        <a:lstStyle/>
        <a:p>
          <a:endParaRPr lang="en-US"/>
        </a:p>
      </dgm:t>
    </dgm:pt>
    <dgm:pt modelId="{F6F66562-ABEF-40E6-8BDC-58B78E3FE712}" type="pres">
      <dgm:prSet presAssocID="{DF735049-63DB-4C29-84AB-E9A3A6EE10E5}" presName="hierRoot2" presStyleCnt="0">
        <dgm:presLayoutVars>
          <dgm:hierBranch val="init"/>
        </dgm:presLayoutVars>
      </dgm:prSet>
      <dgm:spPr/>
    </dgm:pt>
    <dgm:pt modelId="{7BDB41CA-7165-400E-9412-31DEA2804154}" type="pres">
      <dgm:prSet presAssocID="{DF735049-63DB-4C29-84AB-E9A3A6EE10E5}" presName="rootComposite" presStyleCnt="0"/>
      <dgm:spPr/>
    </dgm:pt>
    <dgm:pt modelId="{FC2AE391-D4C8-4C01-BA3D-C89EB18C6106}" type="pres">
      <dgm:prSet presAssocID="{DF735049-63DB-4C29-84AB-E9A3A6EE10E5}" presName="rootText" presStyleLbl="node2" presStyleIdx="1" presStyleCnt="3" custLinFactNeighborX="-1007" custLinFactNeighborY="-22764">
        <dgm:presLayoutVars>
          <dgm:chPref val="3"/>
        </dgm:presLayoutVars>
      </dgm:prSet>
      <dgm:spPr/>
      <dgm:t>
        <a:bodyPr/>
        <a:lstStyle/>
        <a:p>
          <a:endParaRPr lang="en-US"/>
        </a:p>
      </dgm:t>
    </dgm:pt>
    <dgm:pt modelId="{B751BD97-8A62-457E-BD8B-221DF8A9D473}" type="pres">
      <dgm:prSet presAssocID="{DF735049-63DB-4C29-84AB-E9A3A6EE10E5}" presName="rootConnector" presStyleLbl="node2" presStyleIdx="1" presStyleCnt="3"/>
      <dgm:spPr/>
      <dgm:t>
        <a:bodyPr/>
        <a:lstStyle/>
        <a:p>
          <a:endParaRPr lang="en-US"/>
        </a:p>
      </dgm:t>
    </dgm:pt>
    <dgm:pt modelId="{E24E98E8-6248-4DBF-9C8B-400D538AEA14}" type="pres">
      <dgm:prSet presAssocID="{DF735049-63DB-4C29-84AB-E9A3A6EE10E5}" presName="hierChild4" presStyleCnt="0"/>
      <dgm:spPr/>
    </dgm:pt>
    <dgm:pt modelId="{151CFB1F-12EF-4FF0-BAC0-2240247DF39D}" type="pres">
      <dgm:prSet presAssocID="{DF735049-63DB-4C29-84AB-E9A3A6EE10E5}" presName="hierChild5" presStyleCnt="0"/>
      <dgm:spPr/>
    </dgm:pt>
    <dgm:pt modelId="{F4240156-D96C-4C3A-92BE-3E3AEBD25BEF}" type="pres">
      <dgm:prSet presAssocID="{401D01BC-9CD3-4BB2-8B60-E6657214594A}" presName="Name37" presStyleLbl="parChTrans1D2" presStyleIdx="2" presStyleCnt="4"/>
      <dgm:spPr/>
      <dgm:t>
        <a:bodyPr/>
        <a:lstStyle/>
        <a:p>
          <a:endParaRPr lang="en-US"/>
        </a:p>
      </dgm:t>
    </dgm:pt>
    <dgm:pt modelId="{CD96F9DF-AC32-4368-A67C-9E2D6C03C0F8}" type="pres">
      <dgm:prSet presAssocID="{601CC61A-175A-47A6-8369-26B0A3B7CE8F}" presName="hierRoot2" presStyleCnt="0">
        <dgm:presLayoutVars>
          <dgm:hierBranch val="init"/>
        </dgm:presLayoutVars>
      </dgm:prSet>
      <dgm:spPr/>
    </dgm:pt>
    <dgm:pt modelId="{D69FF814-B00D-4CC6-9D09-11534693E6BC}" type="pres">
      <dgm:prSet presAssocID="{601CC61A-175A-47A6-8369-26B0A3B7CE8F}" presName="rootComposite" presStyleCnt="0"/>
      <dgm:spPr/>
    </dgm:pt>
    <dgm:pt modelId="{11B02DBB-EDAD-41D8-857F-3A398B69AF9E}" type="pres">
      <dgm:prSet presAssocID="{601CC61A-175A-47A6-8369-26B0A3B7CE8F}" presName="rootText" presStyleLbl="node2" presStyleIdx="2" presStyleCnt="3" custLinFactNeighborX="-1007" custLinFactNeighborY="-23772">
        <dgm:presLayoutVars>
          <dgm:chPref val="3"/>
        </dgm:presLayoutVars>
      </dgm:prSet>
      <dgm:spPr/>
      <dgm:t>
        <a:bodyPr/>
        <a:lstStyle/>
        <a:p>
          <a:endParaRPr lang="en-US"/>
        </a:p>
      </dgm:t>
    </dgm:pt>
    <dgm:pt modelId="{4C2BB9FC-5360-434A-877B-9DA38DFA7825}" type="pres">
      <dgm:prSet presAssocID="{601CC61A-175A-47A6-8369-26B0A3B7CE8F}" presName="rootConnector" presStyleLbl="node2" presStyleIdx="2" presStyleCnt="3"/>
      <dgm:spPr/>
      <dgm:t>
        <a:bodyPr/>
        <a:lstStyle/>
        <a:p>
          <a:endParaRPr lang="en-US"/>
        </a:p>
      </dgm:t>
    </dgm:pt>
    <dgm:pt modelId="{C7A00D82-8B22-4F93-BA60-FEC86C7B4DB4}" type="pres">
      <dgm:prSet presAssocID="{601CC61A-175A-47A6-8369-26B0A3B7CE8F}" presName="hierChild4" presStyleCnt="0"/>
      <dgm:spPr/>
    </dgm:pt>
    <dgm:pt modelId="{BC512FD1-DAFE-4A93-93ED-3FCC40744F3F}" type="pres">
      <dgm:prSet presAssocID="{601CC61A-175A-47A6-8369-26B0A3B7CE8F}" presName="hierChild5" presStyleCnt="0"/>
      <dgm:spPr/>
    </dgm:pt>
    <dgm:pt modelId="{FFF969E6-5374-4301-AFC9-C145038BE629}" type="pres">
      <dgm:prSet presAssocID="{5D65BE21-11F8-45B3-8B27-E0D8088D09A5}" presName="hierChild3" presStyleCnt="0"/>
      <dgm:spPr/>
    </dgm:pt>
    <dgm:pt modelId="{632F8F26-1C99-4408-8B0B-7C4086ABA3B2}" type="pres">
      <dgm:prSet presAssocID="{51039804-991C-4A39-911D-F5A94B8E1623}" presName="Name111" presStyleLbl="parChTrans1D2" presStyleIdx="3" presStyleCnt="4"/>
      <dgm:spPr/>
      <dgm:t>
        <a:bodyPr/>
        <a:lstStyle/>
        <a:p>
          <a:endParaRPr lang="en-US"/>
        </a:p>
      </dgm:t>
    </dgm:pt>
    <dgm:pt modelId="{931E2F92-AF74-448F-A130-A9E005A9E8C5}" type="pres">
      <dgm:prSet presAssocID="{916481BF-2456-4580-B338-520762C71294}" presName="hierRoot3" presStyleCnt="0">
        <dgm:presLayoutVars>
          <dgm:hierBranch val="init"/>
        </dgm:presLayoutVars>
      </dgm:prSet>
      <dgm:spPr/>
    </dgm:pt>
    <dgm:pt modelId="{CB86D457-291B-472A-A44E-17D81B7A7E4C}" type="pres">
      <dgm:prSet presAssocID="{916481BF-2456-4580-B338-520762C71294}" presName="rootComposite3" presStyleCnt="0"/>
      <dgm:spPr/>
    </dgm:pt>
    <dgm:pt modelId="{5F7936C6-09F2-40DB-BE84-5E500CC39A50}" type="pres">
      <dgm:prSet presAssocID="{916481BF-2456-4580-B338-520762C71294}" presName="rootText3" presStyleLbl="asst1" presStyleIdx="0" presStyleCnt="1" custScaleX="70654" custScaleY="49171">
        <dgm:presLayoutVars>
          <dgm:chPref val="3"/>
        </dgm:presLayoutVars>
      </dgm:prSet>
      <dgm:spPr/>
      <dgm:t>
        <a:bodyPr/>
        <a:lstStyle/>
        <a:p>
          <a:endParaRPr lang="en-US"/>
        </a:p>
      </dgm:t>
    </dgm:pt>
    <dgm:pt modelId="{2CB1D889-77DC-4686-A120-FC112A9BE38F}" type="pres">
      <dgm:prSet presAssocID="{916481BF-2456-4580-B338-520762C71294}" presName="rootConnector3" presStyleLbl="asst1" presStyleIdx="0" presStyleCnt="1"/>
      <dgm:spPr/>
      <dgm:t>
        <a:bodyPr/>
        <a:lstStyle/>
        <a:p>
          <a:endParaRPr lang="en-US"/>
        </a:p>
      </dgm:t>
    </dgm:pt>
    <dgm:pt modelId="{F8E99801-AA65-49D7-BF2F-8610074D087D}" type="pres">
      <dgm:prSet presAssocID="{916481BF-2456-4580-B338-520762C71294}" presName="hierChild6" presStyleCnt="0"/>
      <dgm:spPr/>
    </dgm:pt>
    <dgm:pt modelId="{BC97EA93-8184-49D2-AAA4-AB87A6D47A41}" type="pres">
      <dgm:prSet presAssocID="{916481BF-2456-4580-B338-520762C71294}" presName="hierChild7" presStyleCnt="0"/>
      <dgm:spPr/>
    </dgm:pt>
  </dgm:ptLst>
  <dgm:cxnLst>
    <dgm:cxn modelId="{B2407320-8764-4599-BF65-5052DEAF5F5E}" srcId="{5D65BE21-11F8-45B3-8B27-E0D8088D09A5}" destId="{07889D87-72FD-406D-AE3C-A872D46BF6F0}" srcOrd="1" destOrd="0" parTransId="{BAFA932D-3A0A-40CB-A736-816AE407BB6A}" sibTransId="{8256842B-F934-431A-A2D8-4183EA9F9CAD}"/>
    <dgm:cxn modelId="{092DA018-7928-4B2E-9A35-BEF332BBA1B8}" type="presOf" srcId="{401D01BC-9CD3-4BB2-8B60-E6657214594A}" destId="{F4240156-D96C-4C3A-92BE-3E3AEBD25BEF}" srcOrd="0" destOrd="0" presId="urn:microsoft.com/office/officeart/2005/8/layout/orgChart1"/>
    <dgm:cxn modelId="{B759CF3A-45E9-441B-A538-A2185D457BD5}" type="presOf" srcId="{5D65BE21-11F8-45B3-8B27-E0D8088D09A5}" destId="{4727B972-2205-4885-87EF-C8DA30DD1EAA}" srcOrd="1" destOrd="0" presId="urn:microsoft.com/office/officeart/2005/8/layout/orgChart1"/>
    <dgm:cxn modelId="{D7771054-46E4-4D57-BAD8-00F6E84EAD00}" srcId="{5D65BE21-11F8-45B3-8B27-E0D8088D09A5}" destId="{916481BF-2456-4580-B338-520762C71294}" srcOrd="0" destOrd="0" parTransId="{51039804-991C-4A39-911D-F5A94B8E1623}" sibTransId="{535EEC66-4639-41B8-8E98-5B89F9E50773}"/>
    <dgm:cxn modelId="{32974292-1F1F-4428-AB4F-5C81A3DD6A3A}" type="presOf" srcId="{601CC61A-175A-47A6-8369-26B0A3B7CE8F}" destId="{4C2BB9FC-5360-434A-877B-9DA38DFA7825}" srcOrd="1" destOrd="0" presId="urn:microsoft.com/office/officeart/2005/8/layout/orgChart1"/>
    <dgm:cxn modelId="{886AD054-7959-49A0-87C0-57763FFE75D4}" type="presOf" srcId="{440BA592-1806-42B6-8005-31736CC0DBA1}" destId="{CD9F2F7D-911F-44A4-98CF-2E87BE0107EA}" srcOrd="0" destOrd="0" presId="urn:microsoft.com/office/officeart/2005/8/layout/orgChart1"/>
    <dgm:cxn modelId="{89CE1B0F-A5DB-4771-B7D8-1A6A500093BD}" type="presOf" srcId="{916481BF-2456-4580-B338-520762C71294}" destId="{2CB1D889-77DC-4686-A120-FC112A9BE38F}" srcOrd="1" destOrd="0" presId="urn:microsoft.com/office/officeart/2005/8/layout/orgChart1"/>
    <dgm:cxn modelId="{C8463FAA-E781-4964-BABC-3A574AC7B6BA}" type="presOf" srcId="{601CC61A-175A-47A6-8369-26B0A3B7CE8F}" destId="{11B02DBB-EDAD-41D8-857F-3A398B69AF9E}" srcOrd="0" destOrd="0" presId="urn:microsoft.com/office/officeart/2005/8/layout/orgChart1"/>
    <dgm:cxn modelId="{7801D725-7A0D-4891-8A01-B1D8C4C91539}" type="presOf" srcId="{51039804-991C-4A39-911D-F5A94B8E1623}" destId="{632F8F26-1C99-4408-8B0B-7C4086ABA3B2}" srcOrd="0" destOrd="0" presId="urn:microsoft.com/office/officeart/2005/8/layout/orgChart1"/>
    <dgm:cxn modelId="{E95883FC-1B94-4D05-9098-E50F9DC0A25C}" type="presOf" srcId="{DF735049-63DB-4C29-84AB-E9A3A6EE10E5}" destId="{FC2AE391-D4C8-4C01-BA3D-C89EB18C6106}" srcOrd="0" destOrd="0" presId="urn:microsoft.com/office/officeart/2005/8/layout/orgChart1"/>
    <dgm:cxn modelId="{F9568BDA-4ED8-40A5-BCD2-04ECC1E03CBB}" srcId="{C6AD973D-856C-4DAC-A4A6-BC429068A057}" destId="{5D65BE21-11F8-45B3-8B27-E0D8088D09A5}" srcOrd="0" destOrd="0" parTransId="{7F673838-D37C-4688-9FE6-E46D5E8C45F5}" sibTransId="{6D96614A-A4B7-488E-9463-390A4E0DB54A}"/>
    <dgm:cxn modelId="{D5C5C65A-C2DB-4A12-ADA9-210CFBE482B0}" type="presOf" srcId="{07889D87-72FD-406D-AE3C-A872D46BF6F0}" destId="{AC8026F8-BB33-42A1-B649-F61015EA176C}" srcOrd="1" destOrd="0" presId="urn:microsoft.com/office/officeart/2005/8/layout/orgChart1"/>
    <dgm:cxn modelId="{AFD29D74-515D-4EB7-B2A1-5B3DBE4C5450}" type="presOf" srcId="{5D65BE21-11F8-45B3-8B27-E0D8088D09A5}" destId="{5C284986-2D45-4B99-928F-7FDF224226CB}" srcOrd="0" destOrd="0" presId="urn:microsoft.com/office/officeart/2005/8/layout/orgChart1"/>
    <dgm:cxn modelId="{7D179209-5D23-405E-AC06-70CAA98869B7}" srcId="{5D65BE21-11F8-45B3-8B27-E0D8088D09A5}" destId="{601CC61A-175A-47A6-8369-26B0A3B7CE8F}" srcOrd="3" destOrd="0" parTransId="{401D01BC-9CD3-4BB2-8B60-E6657214594A}" sibTransId="{99428070-9E9D-48B9-9A85-D19E26D62BB2}"/>
    <dgm:cxn modelId="{99230FD9-4AD6-4B3F-A383-1F2706C357D0}" srcId="{5D65BE21-11F8-45B3-8B27-E0D8088D09A5}" destId="{DF735049-63DB-4C29-84AB-E9A3A6EE10E5}" srcOrd="2" destOrd="0" parTransId="{440BA592-1806-42B6-8005-31736CC0DBA1}" sibTransId="{22D17A53-49B5-412E-B213-2B2BABE2E483}"/>
    <dgm:cxn modelId="{3D5B40B2-D26F-439A-93E7-F147F5B8C650}" type="presOf" srcId="{BAFA932D-3A0A-40CB-A736-816AE407BB6A}" destId="{7296B696-87B9-457C-B6C1-D4FE650B9C51}" srcOrd="0" destOrd="0" presId="urn:microsoft.com/office/officeart/2005/8/layout/orgChart1"/>
    <dgm:cxn modelId="{F6A10DEC-A0CC-4E42-8894-58B90D998776}" type="presOf" srcId="{DF735049-63DB-4C29-84AB-E9A3A6EE10E5}" destId="{B751BD97-8A62-457E-BD8B-221DF8A9D473}" srcOrd="1" destOrd="0" presId="urn:microsoft.com/office/officeart/2005/8/layout/orgChart1"/>
    <dgm:cxn modelId="{8ED0C98C-CBCE-4250-9B08-864A0C0342A0}" type="presOf" srcId="{C6AD973D-856C-4DAC-A4A6-BC429068A057}" destId="{39A8B61B-A1A8-4AF6-9F0B-9EDBCD0EDE22}" srcOrd="0" destOrd="0" presId="urn:microsoft.com/office/officeart/2005/8/layout/orgChart1"/>
    <dgm:cxn modelId="{8133257B-6F7D-4582-BA08-35D874D9969D}" type="presOf" srcId="{07889D87-72FD-406D-AE3C-A872D46BF6F0}" destId="{9AE87EB1-C841-4925-934E-3A6936B5E1B6}" srcOrd="0" destOrd="0" presId="urn:microsoft.com/office/officeart/2005/8/layout/orgChart1"/>
    <dgm:cxn modelId="{EFE23D88-EB99-4171-9443-F3B2B5E50982}" type="presOf" srcId="{916481BF-2456-4580-B338-520762C71294}" destId="{5F7936C6-09F2-40DB-BE84-5E500CC39A50}" srcOrd="0" destOrd="0" presId="urn:microsoft.com/office/officeart/2005/8/layout/orgChart1"/>
    <dgm:cxn modelId="{223AEAD5-0BD1-468A-962F-3B01450E8FFD}" type="presParOf" srcId="{39A8B61B-A1A8-4AF6-9F0B-9EDBCD0EDE22}" destId="{5EF5E689-F489-45AE-A90B-7379A66741E3}" srcOrd="0" destOrd="0" presId="urn:microsoft.com/office/officeart/2005/8/layout/orgChart1"/>
    <dgm:cxn modelId="{00C8B193-D5B0-4CA7-ADD5-5FBD532A5AFE}" type="presParOf" srcId="{5EF5E689-F489-45AE-A90B-7379A66741E3}" destId="{7487330B-F949-4D70-8042-F69717A9665B}" srcOrd="0" destOrd="0" presId="urn:microsoft.com/office/officeart/2005/8/layout/orgChart1"/>
    <dgm:cxn modelId="{29DB9B0E-1413-4C34-8A10-268F3DB8CC00}" type="presParOf" srcId="{7487330B-F949-4D70-8042-F69717A9665B}" destId="{5C284986-2D45-4B99-928F-7FDF224226CB}" srcOrd="0" destOrd="0" presId="urn:microsoft.com/office/officeart/2005/8/layout/orgChart1"/>
    <dgm:cxn modelId="{75F59CDC-DE11-46F4-AFD7-5A18B1F9E629}" type="presParOf" srcId="{7487330B-F949-4D70-8042-F69717A9665B}" destId="{4727B972-2205-4885-87EF-C8DA30DD1EAA}" srcOrd="1" destOrd="0" presId="urn:microsoft.com/office/officeart/2005/8/layout/orgChart1"/>
    <dgm:cxn modelId="{58B0FA04-0ADF-43BA-BB6D-0EFE66EFFF93}" type="presParOf" srcId="{5EF5E689-F489-45AE-A90B-7379A66741E3}" destId="{24DBC679-DE2B-479B-A2D8-C754294A39FC}" srcOrd="1" destOrd="0" presId="urn:microsoft.com/office/officeart/2005/8/layout/orgChart1"/>
    <dgm:cxn modelId="{8B9D4291-0B27-489D-B081-30E300C6E5F1}" type="presParOf" srcId="{24DBC679-DE2B-479B-A2D8-C754294A39FC}" destId="{7296B696-87B9-457C-B6C1-D4FE650B9C51}" srcOrd="0" destOrd="0" presId="urn:microsoft.com/office/officeart/2005/8/layout/orgChart1"/>
    <dgm:cxn modelId="{BC35E7FD-C4D4-490D-B121-D69EA50C5B42}" type="presParOf" srcId="{24DBC679-DE2B-479B-A2D8-C754294A39FC}" destId="{9B645471-C052-4E6D-929D-CF64BF1BB9AD}" srcOrd="1" destOrd="0" presId="urn:microsoft.com/office/officeart/2005/8/layout/orgChart1"/>
    <dgm:cxn modelId="{484A8B20-D5B8-4098-B21A-0639D59C68ED}" type="presParOf" srcId="{9B645471-C052-4E6D-929D-CF64BF1BB9AD}" destId="{5D5CAA6B-263E-4F62-8028-5F7651614E88}" srcOrd="0" destOrd="0" presId="urn:microsoft.com/office/officeart/2005/8/layout/orgChart1"/>
    <dgm:cxn modelId="{405CAE72-5EFF-4412-9999-5D0E50D28D1A}" type="presParOf" srcId="{5D5CAA6B-263E-4F62-8028-5F7651614E88}" destId="{9AE87EB1-C841-4925-934E-3A6936B5E1B6}" srcOrd="0" destOrd="0" presId="urn:microsoft.com/office/officeart/2005/8/layout/orgChart1"/>
    <dgm:cxn modelId="{2F0F7CF6-1A7B-4FEE-A174-D5B0F6C3D71C}" type="presParOf" srcId="{5D5CAA6B-263E-4F62-8028-5F7651614E88}" destId="{AC8026F8-BB33-42A1-B649-F61015EA176C}" srcOrd="1" destOrd="0" presId="urn:microsoft.com/office/officeart/2005/8/layout/orgChart1"/>
    <dgm:cxn modelId="{F8EA968C-E778-40DB-A864-5F59117E2397}" type="presParOf" srcId="{9B645471-C052-4E6D-929D-CF64BF1BB9AD}" destId="{9FF852AA-C0E1-4A8D-81BA-62D2DD2EF20B}" srcOrd="1" destOrd="0" presId="urn:microsoft.com/office/officeart/2005/8/layout/orgChart1"/>
    <dgm:cxn modelId="{6E913AC7-A5B2-495B-A189-A45A5F9C9D3F}" type="presParOf" srcId="{9B645471-C052-4E6D-929D-CF64BF1BB9AD}" destId="{2A02F3F8-2BF8-44CB-9C26-F228B2A57DC5}" srcOrd="2" destOrd="0" presId="urn:microsoft.com/office/officeart/2005/8/layout/orgChart1"/>
    <dgm:cxn modelId="{1344D28F-AD54-4E7B-BF2D-C5402446DCBA}" type="presParOf" srcId="{24DBC679-DE2B-479B-A2D8-C754294A39FC}" destId="{CD9F2F7D-911F-44A4-98CF-2E87BE0107EA}" srcOrd="2" destOrd="0" presId="urn:microsoft.com/office/officeart/2005/8/layout/orgChart1"/>
    <dgm:cxn modelId="{2AA032BB-B8FD-4851-9BB3-69B69024965E}" type="presParOf" srcId="{24DBC679-DE2B-479B-A2D8-C754294A39FC}" destId="{F6F66562-ABEF-40E6-8BDC-58B78E3FE712}" srcOrd="3" destOrd="0" presId="urn:microsoft.com/office/officeart/2005/8/layout/orgChart1"/>
    <dgm:cxn modelId="{36DB13DF-391A-416D-9593-B1F8F1BA47F8}" type="presParOf" srcId="{F6F66562-ABEF-40E6-8BDC-58B78E3FE712}" destId="{7BDB41CA-7165-400E-9412-31DEA2804154}" srcOrd="0" destOrd="0" presId="urn:microsoft.com/office/officeart/2005/8/layout/orgChart1"/>
    <dgm:cxn modelId="{E9802EF1-1DCA-44CD-BC4C-3EFF0B0F1CB2}" type="presParOf" srcId="{7BDB41CA-7165-400E-9412-31DEA2804154}" destId="{FC2AE391-D4C8-4C01-BA3D-C89EB18C6106}" srcOrd="0" destOrd="0" presId="urn:microsoft.com/office/officeart/2005/8/layout/orgChart1"/>
    <dgm:cxn modelId="{E7119C1D-989B-4609-A132-342727521378}" type="presParOf" srcId="{7BDB41CA-7165-400E-9412-31DEA2804154}" destId="{B751BD97-8A62-457E-BD8B-221DF8A9D473}" srcOrd="1" destOrd="0" presId="urn:microsoft.com/office/officeart/2005/8/layout/orgChart1"/>
    <dgm:cxn modelId="{C1B753AE-CC6E-4C05-A7DB-5A13113CE755}" type="presParOf" srcId="{F6F66562-ABEF-40E6-8BDC-58B78E3FE712}" destId="{E24E98E8-6248-4DBF-9C8B-400D538AEA14}" srcOrd="1" destOrd="0" presId="urn:microsoft.com/office/officeart/2005/8/layout/orgChart1"/>
    <dgm:cxn modelId="{E203BCBC-6711-4EC1-8564-49472AAB1CEF}" type="presParOf" srcId="{F6F66562-ABEF-40E6-8BDC-58B78E3FE712}" destId="{151CFB1F-12EF-4FF0-BAC0-2240247DF39D}" srcOrd="2" destOrd="0" presId="urn:microsoft.com/office/officeart/2005/8/layout/orgChart1"/>
    <dgm:cxn modelId="{12E50066-B4EE-4AFD-97D5-331F1815C59A}" type="presParOf" srcId="{24DBC679-DE2B-479B-A2D8-C754294A39FC}" destId="{F4240156-D96C-4C3A-92BE-3E3AEBD25BEF}" srcOrd="4" destOrd="0" presId="urn:microsoft.com/office/officeart/2005/8/layout/orgChart1"/>
    <dgm:cxn modelId="{AFF4CD23-A5D2-46DC-993D-9E9CFE690C14}" type="presParOf" srcId="{24DBC679-DE2B-479B-A2D8-C754294A39FC}" destId="{CD96F9DF-AC32-4368-A67C-9E2D6C03C0F8}" srcOrd="5" destOrd="0" presId="urn:microsoft.com/office/officeart/2005/8/layout/orgChart1"/>
    <dgm:cxn modelId="{02C3BEE1-77E3-47E5-8F40-468532B7944B}" type="presParOf" srcId="{CD96F9DF-AC32-4368-A67C-9E2D6C03C0F8}" destId="{D69FF814-B00D-4CC6-9D09-11534693E6BC}" srcOrd="0" destOrd="0" presId="urn:microsoft.com/office/officeart/2005/8/layout/orgChart1"/>
    <dgm:cxn modelId="{61B11708-BF46-402D-8F59-89F8237D1251}" type="presParOf" srcId="{D69FF814-B00D-4CC6-9D09-11534693E6BC}" destId="{11B02DBB-EDAD-41D8-857F-3A398B69AF9E}" srcOrd="0" destOrd="0" presId="urn:microsoft.com/office/officeart/2005/8/layout/orgChart1"/>
    <dgm:cxn modelId="{333327B9-0AE0-42BF-B4F9-0C645FEEA713}" type="presParOf" srcId="{D69FF814-B00D-4CC6-9D09-11534693E6BC}" destId="{4C2BB9FC-5360-434A-877B-9DA38DFA7825}" srcOrd="1" destOrd="0" presId="urn:microsoft.com/office/officeart/2005/8/layout/orgChart1"/>
    <dgm:cxn modelId="{C45C1020-9B87-43CD-873A-3C7C1A204DD9}" type="presParOf" srcId="{CD96F9DF-AC32-4368-A67C-9E2D6C03C0F8}" destId="{C7A00D82-8B22-4F93-BA60-FEC86C7B4DB4}" srcOrd="1" destOrd="0" presId="urn:microsoft.com/office/officeart/2005/8/layout/orgChart1"/>
    <dgm:cxn modelId="{E3B04E93-BE54-4B40-B7C4-96B2C9D6872C}" type="presParOf" srcId="{CD96F9DF-AC32-4368-A67C-9E2D6C03C0F8}" destId="{BC512FD1-DAFE-4A93-93ED-3FCC40744F3F}" srcOrd="2" destOrd="0" presId="urn:microsoft.com/office/officeart/2005/8/layout/orgChart1"/>
    <dgm:cxn modelId="{918D1E3E-28BB-43A4-9F35-94CA7A63D839}" type="presParOf" srcId="{5EF5E689-F489-45AE-A90B-7379A66741E3}" destId="{FFF969E6-5374-4301-AFC9-C145038BE629}" srcOrd="2" destOrd="0" presId="urn:microsoft.com/office/officeart/2005/8/layout/orgChart1"/>
    <dgm:cxn modelId="{C11B9A7C-7DD8-47C3-A166-EEFD7A158C03}" type="presParOf" srcId="{FFF969E6-5374-4301-AFC9-C145038BE629}" destId="{632F8F26-1C99-4408-8B0B-7C4086ABA3B2}" srcOrd="0" destOrd="0" presId="urn:microsoft.com/office/officeart/2005/8/layout/orgChart1"/>
    <dgm:cxn modelId="{5FD4D869-D2C6-4281-A422-D56662F08D6E}" type="presParOf" srcId="{FFF969E6-5374-4301-AFC9-C145038BE629}" destId="{931E2F92-AF74-448F-A130-A9E005A9E8C5}" srcOrd="1" destOrd="0" presId="urn:microsoft.com/office/officeart/2005/8/layout/orgChart1"/>
    <dgm:cxn modelId="{D99865FC-13CD-4E4F-87FC-7B7E4B995DCB}" type="presParOf" srcId="{931E2F92-AF74-448F-A130-A9E005A9E8C5}" destId="{CB86D457-291B-472A-A44E-17D81B7A7E4C}" srcOrd="0" destOrd="0" presId="urn:microsoft.com/office/officeart/2005/8/layout/orgChart1"/>
    <dgm:cxn modelId="{4200594B-D4CC-4983-B302-8ECF06A7E46F}" type="presParOf" srcId="{CB86D457-291B-472A-A44E-17D81B7A7E4C}" destId="{5F7936C6-09F2-40DB-BE84-5E500CC39A50}" srcOrd="0" destOrd="0" presId="urn:microsoft.com/office/officeart/2005/8/layout/orgChart1"/>
    <dgm:cxn modelId="{D644FAC7-9C33-44F2-9112-41F6BD3D8AA1}" type="presParOf" srcId="{CB86D457-291B-472A-A44E-17D81B7A7E4C}" destId="{2CB1D889-77DC-4686-A120-FC112A9BE38F}" srcOrd="1" destOrd="0" presId="urn:microsoft.com/office/officeart/2005/8/layout/orgChart1"/>
    <dgm:cxn modelId="{3EF83066-E070-4EFE-A8EB-6351A94C5AE9}" type="presParOf" srcId="{931E2F92-AF74-448F-A130-A9E005A9E8C5}" destId="{F8E99801-AA65-49D7-BF2F-8610074D087D}" srcOrd="1" destOrd="0" presId="urn:microsoft.com/office/officeart/2005/8/layout/orgChart1"/>
    <dgm:cxn modelId="{9E72739C-124B-4F9E-AF7E-786C6E73C9D5}" type="presParOf" srcId="{931E2F92-AF74-448F-A130-A9E005A9E8C5}" destId="{BC97EA93-8184-49D2-AAA4-AB87A6D47A41}"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E15A03-0171-4851-B58C-912EBC99C0D8}" type="doc">
      <dgm:prSet loTypeId="urn:microsoft.com/office/officeart/2005/8/layout/list1" loCatId="list" qsTypeId="urn:microsoft.com/office/officeart/2005/8/quickstyle/3d2" qsCatId="3D" csTypeId="urn:microsoft.com/office/officeart/2005/8/colors/colorful5" csCatId="colorful" phldr="1"/>
      <dgm:spPr/>
      <dgm:t>
        <a:bodyPr/>
        <a:lstStyle/>
        <a:p>
          <a:endParaRPr lang="en-US"/>
        </a:p>
      </dgm:t>
    </dgm:pt>
    <dgm:pt modelId="{0AC1B08E-2EBC-4B91-88C5-CCA0D02BB490}">
      <dgm:prSet/>
      <dgm:spPr>
        <a:solidFill>
          <a:srgbClr val="666699"/>
        </a:solidFill>
      </dgm:spPr>
      <dgm:t>
        <a:bodyPr/>
        <a:lstStyle/>
        <a:p>
          <a:pPr algn="ctr" rtl="0"/>
          <a:r>
            <a:rPr lang="en-GB" dirty="0" smtClean="0"/>
            <a:t>Projects</a:t>
          </a:r>
          <a:endParaRPr lang="en-US" dirty="0"/>
        </a:p>
      </dgm:t>
    </dgm:pt>
    <dgm:pt modelId="{AE93ED69-58DC-423D-8359-32C658036E3E}" type="parTrans" cxnId="{71031088-98FD-4774-8F70-D2B682C3CDC0}">
      <dgm:prSet/>
      <dgm:spPr/>
      <dgm:t>
        <a:bodyPr/>
        <a:lstStyle/>
        <a:p>
          <a:endParaRPr lang="en-US"/>
        </a:p>
      </dgm:t>
    </dgm:pt>
    <dgm:pt modelId="{CA56AABE-AC50-4819-9964-19787ABE4766}" type="sibTrans" cxnId="{71031088-98FD-4774-8F70-D2B682C3CDC0}">
      <dgm:prSet/>
      <dgm:spPr/>
      <dgm:t>
        <a:bodyPr/>
        <a:lstStyle/>
        <a:p>
          <a:endParaRPr lang="en-US"/>
        </a:p>
      </dgm:t>
    </dgm:pt>
    <dgm:pt modelId="{BDF96089-79CF-4058-83C6-C0547473D875}">
      <dgm:prSet/>
      <dgm:spPr/>
      <dgm:t>
        <a:bodyPr/>
        <a:lstStyle/>
        <a:p>
          <a:pPr marL="228600" indent="0" algn="l" defTabSz="1200150" rtl="0">
            <a:lnSpc>
              <a:spcPct val="90000"/>
            </a:lnSpc>
            <a:spcBef>
              <a:spcPct val="0"/>
            </a:spcBef>
            <a:spcAft>
              <a:spcPct val="15000"/>
            </a:spcAft>
            <a:buNone/>
          </a:pPr>
          <a:endParaRPr lang="en-US" dirty="0"/>
        </a:p>
      </dgm:t>
    </dgm:pt>
    <dgm:pt modelId="{DF9BD202-849F-446F-B93F-9CCA2FA6982D}" type="parTrans" cxnId="{A359A4ED-2B57-40CA-B45F-39158EFBF46D}">
      <dgm:prSet/>
      <dgm:spPr/>
      <dgm:t>
        <a:bodyPr/>
        <a:lstStyle/>
        <a:p>
          <a:pPr algn="l"/>
          <a:endParaRPr lang="en-US"/>
        </a:p>
      </dgm:t>
    </dgm:pt>
    <dgm:pt modelId="{CBE1E67A-4459-4C7F-8180-E14E1820D34E}" type="sibTrans" cxnId="{A359A4ED-2B57-40CA-B45F-39158EFBF46D}">
      <dgm:prSet/>
      <dgm:spPr/>
      <dgm:t>
        <a:bodyPr/>
        <a:lstStyle/>
        <a:p>
          <a:endParaRPr lang="en-US"/>
        </a:p>
      </dgm:t>
    </dgm:pt>
    <dgm:pt modelId="{64A07888-FE80-48B3-81EE-7BE67E30D6FE}">
      <dgm:prSet/>
      <dgm:spPr/>
      <dgm:t>
        <a:bodyPr/>
        <a:lstStyle/>
        <a:p>
          <a:pPr marL="533400" indent="-261938" algn="l" defTabSz="1200150" rtl="0">
            <a:lnSpc>
              <a:spcPct val="90000"/>
            </a:lnSpc>
            <a:spcBef>
              <a:spcPct val="0"/>
            </a:spcBef>
            <a:spcAft>
              <a:spcPct val="15000"/>
            </a:spcAft>
            <a:buNone/>
          </a:pPr>
          <a:r>
            <a:rPr lang="en-GB" dirty="0" smtClean="0"/>
            <a:t>CDM Green Facility</a:t>
          </a:r>
          <a:endParaRPr lang="en-US" dirty="0"/>
        </a:p>
      </dgm:t>
    </dgm:pt>
    <dgm:pt modelId="{C39E1D82-9A32-4654-8750-764F5A131802}" type="parTrans" cxnId="{482DBB06-36F7-4016-9A83-53524AC84C17}">
      <dgm:prSet/>
      <dgm:spPr/>
      <dgm:t>
        <a:bodyPr/>
        <a:lstStyle/>
        <a:p>
          <a:pPr algn="l"/>
          <a:endParaRPr lang="en-US"/>
        </a:p>
      </dgm:t>
    </dgm:pt>
    <dgm:pt modelId="{7AA48D30-E50C-46C6-85EC-423AB5F86AC8}" type="sibTrans" cxnId="{482DBB06-36F7-4016-9A83-53524AC84C17}">
      <dgm:prSet/>
      <dgm:spPr/>
      <dgm:t>
        <a:bodyPr/>
        <a:lstStyle/>
        <a:p>
          <a:endParaRPr lang="en-US"/>
        </a:p>
      </dgm:t>
    </dgm:pt>
    <dgm:pt modelId="{FAF72BF9-720E-4585-98B9-DC2A37425065}">
      <dgm:prSet/>
      <dgm:spPr/>
      <dgm:t>
        <a:bodyPr/>
        <a:lstStyle/>
        <a:p>
          <a:pPr marL="533400" indent="-261938" algn="l" defTabSz="1200150" rtl="0">
            <a:lnSpc>
              <a:spcPct val="90000"/>
            </a:lnSpc>
            <a:spcBef>
              <a:spcPct val="0"/>
            </a:spcBef>
            <a:spcAft>
              <a:spcPct val="15000"/>
            </a:spcAft>
            <a:buNone/>
          </a:pPr>
          <a:r>
            <a:rPr lang="en-GB" dirty="0" smtClean="0"/>
            <a:t>UNDP/UNEP in Africa</a:t>
          </a:r>
          <a:endParaRPr lang="en-US" dirty="0"/>
        </a:p>
      </dgm:t>
    </dgm:pt>
    <dgm:pt modelId="{A16B0C29-B848-4EFA-8F28-6DDED5E65702}" type="parTrans" cxnId="{9E25AD6A-E207-4F39-B98F-F682CDDE0369}">
      <dgm:prSet/>
      <dgm:spPr/>
      <dgm:t>
        <a:bodyPr/>
        <a:lstStyle/>
        <a:p>
          <a:pPr algn="l"/>
          <a:endParaRPr lang="en-US"/>
        </a:p>
      </dgm:t>
    </dgm:pt>
    <dgm:pt modelId="{EFB84F71-0E29-4F50-ABD6-315C780B8B91}" type="sibTrans" cxnId="{9E25AD6A-E207-4F39-B98F-F682CDDE0369}">
      <dgm:prSet/>
      <dgm:spPr/>
      <dgm:t>
        <a:bodyPr/>
        <a:lstStyle/>
        <a:p>
          <a:endParaRPr lang="en-US"/>
        </a:p>
      </dgm:t>
    </dgm:pt>
    <dgm:pt modelId="{0865CB73-F8DF-45A0-8BD1-0FA97FD572F0}">
      <dgm:prSet/>
      <dgm:spPr/>
      <dgm:t>
        <a:bodyPr/>
        <a:lstStyle/>
        <a:p>
          <a:pPr marL="533400" indent="-261938" algn="l" defTabSz="1200150" rtl="0">
            <a:lnSpc>
              <a:spcPct val="90000"/>
            </a:lnSpc>
            <a:spcBef>
              <a:spcPct val="0"/>
            </a:spcBef>
            <a:spcAft>
              <a:spcPct val="15000"/>
            </a:spcAft>
            <a:buNone/>
          </a:pPr>
          <a:r>
            <a:rPr lang="en-GB" dirty="0" smtClean="0"/>
            <a:t>UNDP/UNEP in LAC</a:t>
          </a:r>
          <a:endParaRPr lang="en-US" dirty="0"/>
        </a:p>
      </dgm:t>
    </dgm:pt>
    <dgm:pt modelId="{7BB71283-930C-431F-A5D4-1B62770461A0}" type="parTrans" cxnId="{A5384F00-2B8F-4574-97A7-966EBF0CA5B2}">
      <dgm:prSet/>
      <dgm:spPr/>
      <dgm:t>
        <a:bodyPr/>
        <a:lstStyle/>
        <a:p>
          <a:pPr algn="l"/>
          <a:endParaRPr lang="en-US"/>
        </a:p>
      </dgm:t>
    </dgm:pt>
    <dgm:pt modelId="{2892AACD-7FA2-4809-BEB9-2950DDE44476}" type="sibTrans" cxnId="{A5384F00-2B8F-4574-97A7-966EBF0CA5B2}">
      <dgm:prSet/>
      <dgm:spPr/>
      <dgm:t>
        <a:bodyPr/>
        <a:lstStyle/>
        <a:p>
          <a:endParaRPr lang="en-US"/>
        </a:p>
      </dgm:t>
    </dgm:pt>
    <dgm:pt modelId="{58BA1267-966C-4764-91F5-FA555C53E52E}">
      <dgm:prSet/>
      <dgm:spPr/>
      <dgm:t>
        <a:bodyPr/>
        <a:lstStyle/>
        <a:p>
          <a:pPr marL="533400" marR="0" indent="-261938" algn="l" defTabSz="914400" rtl="0" eaLnBrk="1" fontAlgn="auto" latinLnBrk="0" hangingPunct="1">
            <a:lnSpc>
              <a:spcPct val="100000"/>
            </a:lnSpc>
            <a:spcBef>
              <a:spcPts val="0"/>
            </a:spcBef>
            <a:spcAft>
              <a:spcPts val="0"/>
            </a:spcAft>
            <a:buClrTx/>
            <a:buSzTx/>
            <a:buFontTx/>
            <a:buNone/>
            <a:tabLst/>
            <a:defRPr/>
          </a:pPr>
          <a:r>
            <a:rPr lang="en-GB" dirty="0" smtClean="0"/>
            <a:t>ACAD</a:t>
          </a:r>
          <a:endParaRPr lang="en-GB" dirty="0"/>
        </a:p>
      </dgm:t>
    </dgm:pt>
    <dgm:pt modelId="{C990E09E-1708-4A7D-A72F-C09777577E22}" type="parTrans" cxnId="{15FF4167-02FF-489D-AC99-467388E8FB5A}">
      <dgm:prSet/>
      <dgm:spPr/>
      <dgm:t>
        <a:bodyPr/>
        <a:lstStyle/>
        <a:p>
          <a:endParaRPr lang="en-US"/>
        </a:p>
      </dgm:t>
    </dgm:pt>
    <dgm:pt modelId="{47AEFE4C-6DDA-4C8E-818B-B17DBF697C39}" type="sibTrans" cxnId="{15FF4167-02FF-489D-AC99-467388E8FB5A}">
      <dgm:prSet/>
      <dgm:spPr/>
      <dgm:t>
        <a:bodyPr/>
        <a:lstStyle/>
        <a:p>
          <a:endParaRPr lang="en-US"/>
        </a:p>
      </dgm:t>
    </dgm:pt>
    <dgm:pt modelId="{4B6BC80F-C0C5-4ED1-B404-FF5268B272DD}">
      <dgm:prSet/>
      <dgm:spPr/>
      <dgm:t>
        <a:bodyPr/>
        <a:lstStyle/>
        <a:p>
          <a:pPr marL="533400" marR="0" indent="-261938" algn="l" defTabSz="914400" rtl="0" eaLnBrk="1" fontAlgn="auto" latinLnBrk="0" hangingPunct="1">
            <a:lnSpc>
              <a:spcPct val="100000"/>
            </a:lnSpc>
            <a:spcBef>
              <a:spcPts val="0"/>
            </a:spcBef>
            <a:spcAft>
              <a:spcPts val="0"/>
            </a:spcAft>
            <a:buClrTx/>
            <a:buSzTx/>
            <a:buFontTx/>
            <a:buNone/>
            <a:tabLst/>
            <a:defRPr/>
          </a:pPr>
          <a:r>
            <a:rPr lang="en-GB" dirty="0" smtClean="0"/>
            <a:t>ACP MEAs - CD4CDM  in 12 ACP countries</a:t>
          </a:r>
          <a:endParaRPr lang="en-GB" dirty="0"/>
        </a:p>
      </dgm:t>
    </dgm:pt>
    <dgm:pt modelId="{83FAFBF6-F086-45BC-80DF-E793B9E4E0BE}" type="parTrans" cxnId="{94CC003F-A661-4435-B5AD-05385FBA552C}">
      <dgm:prSet/>
      <dgm:spPr/>
      <dgm:t>
        <a:bodyPr/>
        <a:lstStyle/>
        <a:p>
          <a:endParaRPr lang="en-GB"/>
        </a:p>
      </dgm:t>
    </dgm:pt>
    <dgm:pt modelId="{0408BC90-8D1E-4A91-BFC2-3C880733A819}" type="sibTrans" cxnId="{94CC003F-A661-4435-B5AD-05385FBA552C}">
      <dgm:prSet/>
      <dgm:spPr/>
      <dgm:t>
        <a:bodyPr/>
        <a:lstStyle/>
        <a:p>
          <a:endParaRPr lang="en-GB"/>
        </a:p>
      </dgm:t>
    </dgm:pt>
    <dgm:pt modelId="{81FD7689-E97C-4726-87D9-516E989F94A2}">
      <dgm:prSet/>
      <dgm:spPr/>
      <dgm:t>
        <a:bodyPr/>
        <a:lstStyle/>
        <a:p>
          <a:pPr marL="533400" marR="0" indent="-261938" algn="l" defTabSz="914400" rtl="0" eaLnBrk="1" fontAlgn="auto" latinLnBrk="0" hangingPunct="1">
            <a:lnSpc>
              <a:spcPct val="100000"/>
            </a:lnSpc>
            <a:spcBef>
              <a:spcPts val="0"/>
            </a:spcBef>
            <a:spcAft>
              <a:spcPts val="0"/>
            </a:spcAft>
            <a:buClrTx/>
            <a:buSzTx/>
            <a:buFontTx/>
            <a:buNone/>
            <a:tabLst/>
            <a:defRPr/>
          </a:pPr>
          <a:r>
            <a:rPr lang="en-GB" dirty="0" smtClean="0"/>
            <a:t>DFC Course: Green Energy and Carbon Markets </a:t>
          </a:r>
          <a:endParaRPr lang="en-GB" dirty="0"/>
        </a:p>
      </dgm:t>
    </dgm:pt>
    <dgm:pt modelId="{450313F2-9456-4070-BA1D-B07856035A92}" type="parTrans" cxnId="{0909FBC3-39AB-4AAB-8E86-D51D6BD5EE4A}">
      <dgm:prSet/>
      <dgm:spPr/>
      <dgm:t>
        <a:bodyPr/>
        <a:lstStyle/>
        <a:p>
          <a:endParaRPr lang="en-GB"/>
        </a:p>
      </dgm:t>
    </dgm:pt>
    <dgm:pt modelId="{D4981350-0957-44FA-A360-928C0EBC4430}" type="sibTrans" cxnId="{0909FBC3-39AB-4AAB-8E86-D51D6BD5EE4A}">
      <dgm:prSet/>
      <dgm:spPr/>
      <dgm:t>
        <a:bodyPr/>
        <a:lstStyle/>
        <a:p>
          <a:endParaRPr lang="en-GB"/>
        </a:p>
      </dgm:t>
    </dgm:pt>
    <dgm:pt modelId="{D2573DDD-8FB6-47F5-82FC-AD9456373EA9}" type="pres">
      <dgm:prSet presAssocID="{20E15A03-0171-4851-B58C-912EBC99C0D8}" presName="linear" presStyleCnt="0">
        <dgm:presLayoutVars>
          <dgm:dir/>
          <dgm:animLvl val="lvl"/>
          <dgm:resizeHandles val="exact"/>
        </dgm:presLayoutVars>
      </dgm:prSet>
      <dgm:spPr/>
      <dgm:t>
        <a:bodyPr/>
        <a:lstStyle/>
        <a:p>
          <a:endParaRPr lang="en-US"/>
        </a:p>
      </dgm:t>
    </dgm:pt>
    <dgm:pt modelId="{2238971D-79CE-4AFF-A8F7-DB2646E2C92C}" type="pres">
      <dgm:prSet presAssocID="{0AC1B08E-2EBC-4B91-88C5-CCA0D02BB490}" presName="parentLin" presStyleCnt="0"/>
      <dgm:spPr/>
    </dgm:pt>
    <dgm:pt modelId="{6786D5D0-44D2-4769-B9B8-ECC755F9B42C}" type="pres">
      <dgm:prSet presAssocID="{0AC1B08E-2EBC-4B91-88C5-CCA0D02BB490}" presName="parentLeftMargin" presStyleLbl="node1" presStyleIdx="0" presStyleCnt="1"/>
      <dgm:spPr/>
      <dgm:t>
        <a:bodyPr/>
        <a:lstStyle/>
        <a:p>
          <a:endParaRPr lang="en-US"/>
        </a:p>
      </dgm:t>
    </dgm:pt>
    <dgm:pt modelId="{DCF5E081-1B60-45B7-94CF-667E9C8B79AD}" type="pres">
      <dgm:prSet presAssocID="{0AC1B08E-2EBC-4B91-88C5-CCA0D02BB490}" presName="parentText" presStyleLbl="node1" presStyleIdx="0" presStyleCnt="1" custLinFactNeighborY="13805">
        <dgm:presLayoutVars>
          <dgm:chMax val="0"/>
          <dgm:bulletEnabled val="1"/>
        </dgm:presLayoutVars>
      </dgm:prSet>
      <dgm:spPr/>
      <dgm:t>
        <a:bodyPr/>
        <a:lstStyle/>
        <a:p>
          <a:endParaRPr lang="en-US"/>
        </a:p>
      </dgm:t>
    </dgm:pt>
    <dgm:pt modelId="{2C60B9F6-F245-4A1D-A3E4-74E093D56294}" type="pres">
      <dgm:prSet presAssocID="{0AC1B08E-2EBC-4B91-88C5-CCA0D02BB490}" presName="negativeSpace" presStyleCnt="0"/>
      <dgm:spPr/>
    </dgm:pt>
    <dgm:pt modelId="{7C7823E3-6B00-41A4-8C95-689290823B37}" type="pres">
      <dgm:prSet presAssocID="{0AC1B08E-2EBC-4B91-88C5-CCA0D02BB490}" presName="childText" presStyleLbl="conFgAcc1" presStyleIdx="0" presStyleCnt="1" custLinFactNeighborY="3094">
        <dgm:presLayoutVars>
          <dgm:bulletEnabled val="1"/>
        </dgm:presLayoutVars>
      </dgm:prSet>
      <dgm:spPr/>
      <dgm:t>
        <a:bodyPr/>
        <a:lstStyle/>
        <a:p>
          <a:endParaRPr lang="en-US"/>
        </a:p>
      </dgm:t>
    </dgm:pt>
  </dgm:ptLst>
  <dgm:cxnLst>
    <dgm:cxn modelId="{995E4879-E53A-4F47-A887-69ECDAA2F3CB}" type="presOf" srcId="{4B6BC80F-C0C5-4ED1-B404-FF5268B272DD}" destId="{7C7823E3-6B00-41A4-8C95-689290823B37}" srcOrd="0" destOrd="5" presId="urn:microsoft.com/office/officeart/2005/8/layout/list1"/>
    <dgm:cxn modelId="{9E25AD6A-E207-4F39-B98F-F682CDDE0369}" srcId="{0AC1B08E-2EBC-4B91-88C5-CCA0D02BB490}" destId="{FAF72BF9-720E-4585-98B9-DC2A37425065}" srcOrd="2" destOrd="0" parTransId="{A16B0C29-B848-4EFA-8F28-6DDED5E65702}" sibTransId="{EFB84F71-0E29-4F50-ABD6-315C780B8B91}"/>
    <dgm:cxn modelId="{FA844501-E662-4EED-9586-5BFAA0DDFAAF}" type="presOf" srcId="{0AC1B08E-2EBC-4B91-88C5-CCA0D02BB490}" destId="{DCF5E081-1B60-45B7-94CF-667E9C8B79AD}" srcOrd="1" destOrd="0" presId="urn:microsoft.com/office/officeart/2005/8/layout/list1"/>
    <dgm:cxn modelId="{0909FBC3-39AB-4AAB-8E86-D51D6BD5EE4A}" srcId="{0AC1B08E-2EBC-4B91-88C5-CCA0D02BB490}" destId="{81FD7689-E97C-4726-87D9-516E989F94A2}" srcOrd="6" destOrd="0" parTransId="{450313F2-9456-4070-BA1D-B07856035A92}" sibTransId="{D4981350-0957-44FA-A360-928C0EBC4430}"/>
    <dgm:cxn modelId="{640EA920-E0F3-4E5B-B11A-4C7DE2877DF6}" type="presOf" srcId="{58BA1267-966C-4764-91F5-FA555C53E52E}" destId="{7C7823E3-6B00-41A4-8C95-689290823B37}" srcOrd="0" destOrd="4" presId="urn:microsoft.com/office/officeart/2005/8/layout/list1"/>
    <dgm:cxn modelId="{94CC003F-A661-4435-B5AD-05385FBA552C}" srcId="{0AC1B08E-2EBC-4B91-88C5-CCA0D02BB490}" destId="{4B6BC80F-C0C5-4ED1-B404-FF5268B272DD}" srcOrd="5" destOrd="0" parTransId="{83FAFBF6-F086-45BC-80DF-E793B9E4E0BE}" sibTransId="{0408BC90-8D1E-4A91-BFC2-3C880733A819}"/>
    <dgm:cxn modelId="{15FF4167-02FF-489D-AC99-467388E8FB5A}" srcId="{0AC1B08E-2EBC-4B91-88C5-CCA0D02BB490}" destId="{58BA1267-966C-4764-91F5-FA555C53E52E}" srcOrd="4" destOrd="0" parTransId="{C990E09E-1708-4A7D-A72F-C09777577E22}" sibTransId="{47AEFE4C-6DDA-4C8E-818B-B17DBF697C39}"/>
    <dgm:cxn modelId="{41C756A2-265A-454B-A22E-CAC3D6D31206}" type="presOf" srcId="{20E15A03-0171-4851-B58C-912EBC99C0D8}" destId="{D2573DDD-8FB6-47F5-82FC-AD9456373EA9}" srcOrd="0" destOrd="0" presId="urn:microsoft.com/office/officeart/2005/8/layout/list1"/>
    <dgm:cxn modelId="{207B1EE7-AEDC-490D-A299-45BAA886D178}" type="presOf" srcId="{64A07888-FE80-48B3-81EE-7BE67E30D6FE}" destId="{7C7823E3-6B00-41A4-8C95-689290823B37}" srcOrd="0" destOrd="1" presId="urn:microsoft.com/office/officeart/2005/8/layout/list1"/>
    <dgm:cxn modelId="{A1557B7C-A0F0-4936-9442-D124625D92BF}" type="presOf" srcId="{0AC1B08E-2EBC-4B91-88C5-CCA0D02BB490}" destId="{6786D5D0-44D2-4769-B9B8-ECC755F9B42C}" srcOrd="0" destOrd="0" presId="urn:microsoft.com/office/officeart/2005/8/layout/list1"/>
    <dgm:cxn modelId="{EC242EC5-01AD-43BA-B27F-9EF94747998D}" type="presOf" srcId="{BDF96089-79CF-4058-83C6-C0547473D875}" destId="{7C7823E3-6B00-41A4-8C95-689290823B37}" srcOrd="0" destOrd="0" presId="urn:microsoft.com/office/officeart/2005/8/layout/list1"/>
    <dgm:cxn modelId="{D3724C67-5119-4B8B-948A-BC708B79F464}" type="presOf" srcId="{81FD7689-E97C-4726-87D9-516E989F94A2}" destId="{7C7823E3-6B00-41A4-8C95-689290823B37}" srcOrd="0" destOrd="6" presId="urn:microsoft.com/office/officeart/2005/8/layout/list1"/>
    <dgm:cxn modelId="{3BB01A33-5095-4626-AB9D-88C63CD0D7B9}" type="presOf" srcId="{0865CB73-F8DF-45A0-8BD1-0FA97FD572F0}" destId="{7C7823E3-6B00-41A4-8C95-689290823B37}" srcOrd="0" destOrd="3" presId="urn:microsoft.com/office/officeart/2005/8/layout/list1"/>
    <dgm:cxn modelId="{482DBB06-36F7-4016-9A83-53524AC84C17}" srcId="{0AC1B08E-2EBC-4B91-88C5-CCA0D02BB490}" destId="{64A07888-FE80-48B3-81EE-7BE67E30D6FE}" srcOrd="1" destOrd="0" parTransId="{C39E1D82-9A32-4654-8750-764F5A131802}" sibTransId="{7AA48D30-E50C-46C6-85EC-423AB5F86AC8}"/>
    <dgm:cxn modelId="{71031088-98FD-4774-8F70-D2B682C3CDC0}" srcId="{20E15A03-0171-4851-B58C-912EBC99C0D8}" destId="{0AC1B08E-2EBC-4B91-88C5-CCA0D02BB490}" srcOrd="0" destOrd="0" parTransId="{AE93ED69-58DC-423D-8359-32C658036E3E}" sibTransId="{CA56AABE-AC50-4819-9964-19787ABE4766}"/>
    <dgm:cxn modelId="{A359A4ED-2B57-40CA-B45F-39158EFBF46D}" srcId="{0AC1B08E-2EBC-4B91-88C5-CCA0D02BB490}" destId="{BDF96089-79CF-4058-83C6-C0547473D875}" srcOrd="0" destOrd="0" parTransId="{DF9BD202-849F-446F-B93F-9CCA2FA6982D}" sibTransId="{CBE1E67A-4459-4C7F-8180-E14E1820D34E}"/>
    <dgm:cxn modelId="{3BAE0290-ED30-4A3D-A81C-0E838D66384A}" type="presOf" srcId="{FAF72BF9-720E-4585-98B9-DC2A37425065}" destId="{7C7823E3-6B00-41A4-8C95-689290823B37}" srcOrd="0" destOrd="2" presId="urn:microsoft.com/office/officeart/2005/8/layout/list1"/>
    <dgm:cxn modelId="{A5384F00-2B8F-4574-97A7-966EBF0CA5B2}" srcId="{0AC1B08E-2EBC-4B91-88C5-CCA0D02BB490}" destId="{0865CB73-F8DF-45A0-8BD1-0FA97FD572F0}" srcOrd="3" destOrd="0" parTransId="{7BB71283-930C-431F-A5D4-1B62770461A0}" sibTransId="{2892AACD-7FA2-4809-BEB9-2950DDE44476}"/>
    <dgm:cxn modelId="{CA46EE35-A995-4658-A259-0648AE570B14}" type="presParOf" srcId="{D2573DDD-8FB6-47F5-82FC-AD9456373EA9}" destId="{2238971D-79CE-4AFF-A8F7-DB2646E2C92C}" srcOrd="0" destOrd="0" presId="urn:microsoft.com/office/officeart/2005/8/layout/list1"/>
    <dgm:cxn modelId="{11CBF4D6-AF6B-4DAA-91DF-F45EC8257D39}" type="presParOf" srcId="{2238971D-79CE-4AFF-A8F7-DB2646E2C92C}" destId="{6786D5D0-44D2-4769-B9B8-ECC755F9B42C}" srcOrd="0" destOrd="0" presId="urn:microsoft.com/office/officeart/2005/8/layout/list1"/>
    <dgm:cxn modelId="{D45B327B-1866-412D-81FF-2CD169BAE127}" type="presParOf" srcId="{2238971D-79CE-4AFF-A8F7-DB2646E2C92C}" destId="{DCF5E081-1B60-45B7-94CF-667E9C8B79AD}" srcOrd="1" destOrd="0" presId="urn:microsoft.com/office/officeart/2005/8/layout/list1"/>
    <dgm:cxn modelId="{5C682F98-321B-469D-9008-B198124DA670}" type="presParOf" srcId="{D2573DDD-8FB6-47F5-82FC-AD9456373EA9}" destId="{2C60B9F6-F245-4A1D-A3E4-74E093D56294}" srcOrd="1" destOrd="0" presId="urn:microsoft.com/office/officeart/2005/8/layout/list1"/>
    <dgm:cxn modelId="{1C61396A-5070-4431-9F79-2314CB30F55E}" type="presParOf" srcId="{D2573DDD-8FB6-47F5-82FC-AD9456373EA9}" destId="{7C7823E3-6B00-41A4-8C95-689290823B37}"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32F8F26-1C99-4408-8B0B-7C4086ABA3B2}">
      <dsp:nvSpPr>
        <dsp:cNvPr id="0" name=""/>
        <dsp:cNvSpPr/>
      </dsp:nvSpPr>
      <dsp:spPr>
        <a:xfrm>
          <a:off x="3886541" y="1208073"/>
          <a:ext cx="253658" cy="1111263"/>
        </a:xfrm>
        <a:custGeom>
          <a:avLst/>
          <a:gdLst/>
          <a:ahLst/>
          <a:cxnLst/>
          <a:rect l="0" t="0" r="0" b="0"/>
          <a:pathLst>
            <a:path>
              <a:moveTo>
                <a:pt x="253658" y="0"/>
              </a:moveTo>
              <a:lnTo>
                <a:pt x="253658" y="1111263"/>
              </a:lnTo>
              <a:lnTo>
                <a:pt x="0" y="1111263"/>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4240156-D96C-4C3A-92BE-3E3AEBD25BEF}">
      <dsp:nvSpPr>
        <dsp:cNvPr id="0" name=""/>
        <dsp:cNvSpPr/>
      </dsp:nvSpPr>
      <dsp:spPr>
        <a:xfrm>
          <a:off x="4140200" y="1208073"/>
          <a:ext cx="2898779" cy="1935386"/>
        </a:xfrm>
        <a:custGeom>
          <a:avLst/>
          <a:gdLst/>
          <a:ahLst/>
          <a:cxnLst/>
          <a:rect l="0" t="0" r="0" b="0"/>
          <a:pathLst>
            <a:path>
              <a:moveTo>
                <a:pt x="0" y="0"/>
              </a:moveTo>
              <a:lnTo>
                <a:pt x="0" y="1681728"/>
              </a:lnTo>
              <a:lnTo>
                <a:pt x="2898779" y="1681728"/>
              </a:lnTo>
              <a:lnTo>
                <a:pt x="2898779" y="193538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D9F2F7D-911F-44A4-98CF-2E87BE0107EA}">
      <dsp:nvSpPr>
        <dsp:cNvPr id="0" name=""/>
        <dsp:cNvSpPr/>
      </dsp:nvSpPr>
      <dsp:spPr>
        <a:xfrm>
          <a:off x="4070152" y="1208073"/>
          <a:ext cx="91440" cy="1947562"/>
        </a:xfrm>
        <a:custGeom>
          <a:avLst/>
          <a:gdLst/>
          <a:ahLst/>
          <a:cxnLst/>
          <a:rect l="0" t="0" r="0" b="0"/>
          <a:pathLst>
            <a:path>
              <a:moveTo>
                <a:pt x="70047" y="0"/>
              </a:moveTo>
              <a:lnTo>
                <a:pt x="70047" y="1693904"/>
              </a:lnTo>
              <a:lnTo>
                <a:pt x="45720" y="1693904"/>
              </a:lnTo>
              <a:lnTo>
                <a:pt x="45720" y="1947562"/>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296B696-87B9-457C-B6C1-D4FE650B9C51}">
      <dsp:nvSpPr>
        <dsp:cNvPr id="0" name=""/>
        <dsp:cNvSpPr/>
      </dsp:nvSpPr>
      <dsp:spPr>
        <a:xfrm>
          <a:off x="1207895" y="1208073"/>
          <a:ext cx="2932304" cy="1947562"/>
        </a:xfrm>
        <a:custGeom>
          <a:avLst/>
          <a:gdLst/>
          <a:ahLst/>
          <a:cxnLst/>
          <a:rect l="0" t="0" r="0" b="0"/>
          <a:pathLst>
            <a:path>
              <a:moveTo>
                <a:pt x="2932304" y="0"/>
              </a:moveTo>
              <a:lnTo>
                <a:pt x="2932304" y="1693904"/>
              </a:lnTo>
              <a:lnTo>
                <a:pt x="0" y="1693904"/>
              </a:lnTo>
              <a:lnTo>
                <a:pt x="0" y="1947562"/>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C284986-2D45-4B99-928F-7FDF224226CB}">
      <dsp:nvSpPr>
        <dsp:cNvPr id="0" name=""/>
        <dsp:cNvSpPr/>
      </dsp:nvSpPr>
      <dsp:spPr>
        <a:xfrm>
          <a:off x="2932304" y="178"/>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a:solidFill>
                <a:sysClr val="window" lastClr="FFFFFF"/>
              </a:solidFill>
              <a:latin typeface="Calibri"/>
              <a:ea typeface="+mn-ea"/>
              <a:cs typeface="+mn-cs"/>
            </a:rPr>
            <a:t>Head of Centre</a:t>
          </a:r>
        </a:p>
      </dsp:txBody>
      <dsp:txXfrm>
        <a:off x="2932304" y="178"/>
        <a:ext cx="2415790" cy="1207895"/>
      </dsp:txXfrm>
    </dsp:sp>
    <dsp:sp modelId="{9AE87EB1-C841-4925-934E-3A6936B5E1B6}">
      <dsp:nvSpPr>
        <dsp:cNvPr id="0" name=""/>
        <dsp:cNvSpPr/>
      </dsp:nvSpPr>
      <dsp:spPr>
        <a:xfrm>
          <a:off x="0" y="3155635"/>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a:solidFill>
                <a:sysClr val="window" lastClr="FFFFFF"/>
              </a:solidFill>
              <a:latin typeface="Calibri"/>
              <a:ea typeface="+mn-ea"/>
              <a:cs typeface="+mn-cs"/>
            </a:rPr>
            <a:t>Resilient  Development Program</a:t>
          </a:r>
        </a:p>
      </dsp:txBody>
      <dsp:txXfrm>
        <a:off x="0" y="3155635"/>
        <a:ext cx="2415790" cy="1207895"/>
      </dsp:txXfrm>
    </dsp:sp>
    <dsp:sp modelId="{FC2AE391-D4C8-4C01-BA3D-C89EB18C6106}">
      <dsp:nvSpPr>
        <dsp:cNvPr id="0" name=""/>
        <dsp:cNvSpPr/>
      </dsp:nvSpPr>
      <dsp:spPr>
        <a:xfrm>
          <a:off x="2907977" y="3155635"/>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a:solidFill>
                <a:sysClr val="window" lastClr="FFFFFF"/>
              </a:solidFill>
              <a:latin typeface="Calibri"/>
              <a:ea typeface="+mn-ea"/>
              <a:cs typeface="+mn-cs"/>
            </a:rPr>
            <a:t>Carbon Finance Program</a:t>
          </a:r>
        </a:p>
      </dsp:txBody>
      <dsp:txXfrm>
        <a:off x="2907977" y="3155635"/>
        <a:ext cx="2415790" cy="1207895"/>
      </dsp:txXfrm>
    </dsp:sp>
    <dsp:sp modelId="{11B02DBB-EDAD-41D8-857F-3A398B69AF9E}">
      <dsp:nvSpPr>
        <dsp:cNvPr id="0" name=""/>
        <dsp:cNvSpPr/>
      </dsp:nvSpPr>
      <dsp:spPr>
        <a:xfrm>
          <a:off x="5831084" y="3143460"/>
          <a:ext cx="2415790" cy="1207895"/>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a:solidFill>
                <a:sysClr val="window" lastClr="FFFFFF"/>
              </a:solidFill>
              <a:latin typeface="Calibri"/>
              <a:ea typeface="+mn-ea"/>
              <a:cs typeface="+mn-cs"/>
            </a:rPr>
            <a:t>Cleaner Energy Development Program </a:t>
          </a:r>
        </a:p>
      </dsp:txBody>
      <dsp:txXfrm>
        <a:off x="5831084" y="3143460"/>
        <a:ext cx="2415790" cy="1207895"/>
      </dsp:txXfrm>
    </dsp:sp>
    <dsp:sp modelId="{5F7936C6-09F2-40DB-BE84-5E500CC39A50}">
      <dsp:nvSpPr>
        <dsp:cNvPr id="0" name=""/>
        <dsp:cNvSpPr/>
      </dsp:nvSpPr>
      <dsp:spPr>
        <a:xfrm>
          <a:off x="2179689" y="2022370"/>
          <a:ext cx="1706852" cy="593934"/>
        </a:xfrm>
        <a:prstGeom prst="rect">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a:solidFill>
                <a:sysClr val="window" lastClr="FFFFFF"/>
              </a:solidFill>
              <a:latin typeface="Calibri"/>
              <a:ea typeface="+mn-ea"/>
              <a:cs typeface="+mn-cs"/>
            </a:rPr>
            <a:t>Project Management and Communication Unit</a:t>
          </a:r>
        </a:p>
      </dsp:txBody>
      <dsp:txXfrm>
        <a:off x="2179689" y="2022370"/>
        <a:ext cx="1706852" cy="59393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7823E3-6B00-41A4-8C95-689290823B37}">
      <dsp:nvSpPr>
        <dsp:cNvPr id="0" name=""/>
        <dsp:cNvSpPr/>
      </dsp:nvSpPr>
      <dsp:spPr>
        <a:xfrm>
          <a:off x="0" y="424559"/>
          <a:ext cx="7851520" cy="42525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365" tIns="562356" rIns="609365" bIns="192024" numCol="1" spcCol="1270" anchor="t" anchorCtr="0">
          <a:noAutofit/>
        </a:bodyPr>
        <a:lstStyle/>
        <a:p>
          <a:pPr marL="228600" lvl="1" indent="0" algn="l" defTabSz="1200150" rtl="0">
            <a:lnSpc>
              <a:spcPct val="90000"/>
            </a:lnSpc>
            <a:spcBef>
              <a:spcPct val="0"/>
            </a:spcBef>
            <a:spcAft>
              <a:spcPct val="15000"/>
            </a:spcAft>
            <a:buChar char="••"/>
          </a:pPr>
          <a:endParaRPr lang="en-US" sz="2700" kern="1200" dirty="0"/>
        </a:p>
        <a:p>
          <a:pPr marL="533400" lvl="1" indent="-261938" algn="l" defTabSz="1200150" rtl="0">
            <a:lnSpc>
              <a:spcPct val="90000"/>
            </a:lnSpc>
            <a:spcBef>
              <a:spcPct val="0"/>
            </a:spcBef>
            <a:spcAft>
              <a:spcPct val="15000"/>
            </a:spcAft>
            <a:buChar char="••"/>
          </a:pPr>
          <a:r>
            <a:rPr lang="en-GB" sz="2700" kern="1200" dirty="0" smtClean="0"/>
            <a:t>CDM Green Facility</a:t>
          </a:r>
          <a:endParaRPr lang="en-US" sz="2700" kern="1200" dirty="0"/>
        </a:p>
        <a:p>
          <a:pPr marL="533400" lvl="1" indent="-261938" algn="l" defTabSz="1200150" rtl="0">
            <a:lnSpc>
              <a:spcPct val="90000"/>
            </a:lnSpc>
            <a:spcBef>
              <a:spcPct val="0"/>
            </a:spcBef>
            <a:spcAft>
              <a:spcPct val="15000"/>
            </a:spcAft>
            <a:buChar char="••"/>
          </a:pPr>
          <a:r>
            <a:rPr lang="en-GB" sz="2700" kern="1200" dirty="0" smtClean="0"/>
            <a:t>UNDP/UNEP in Africa</a:t>
          </a:r>
          <a:endParaRPr lang="en-US" sz="2700" kern="1200" dirty="0"/>
        </a:p>
        <a:p>
          <a:pPr marL="533400" lvl="1" indent="-261938" algn="l" defTabSz="1200150" rtl="0">
            <a:lnSpc>
              <a:spcPct val="90000"/>
            </a:lnSpc>
            <a:spcBef>
              <a:spcPct val="0"/>
            </a:spcBef>
            <a:spcAft>
              <a:spcPct val="15000"/>
            </a:spcAft>
            <a:buChar char="••"/>
          </a:pPr>
          <a:r>
            <a:rPr lang="en-GB" sz="2700" kern="1200" dirty="0" smtClean="0"/>
            <a:t>UNDP/UNEP in LAC</a:t>
          </a:r>
          <a:endParaRPr lang="en-US" sz="2700" kern="1200" dirty="0"/>
        </a:p>
        <a:p>
          <a:pPr marL="533400" marR="0" lvl="1" indent="-261938" algn="l" defTabSz="914400" rtl="0" eaLnBrk="1" fontAlgn="auto" latinLnBrk="0" hangingPunct="1">
            <a:lnSpc>
              <a:spcPct val="100000"/>
            </a:lnSpc>
            <a:spcBef>
              <a:spcPct val="0"/>
            </a:spcBef>
            <a:spcAft>
              <a:spcPts val="0"/>
            </a:spcAft>
            <a:buClrTx/>
            <a:buSzTx/>
            <a:buFontTx/>
            <a:buChar char="••"/>
            <a:tabLst/>
            <a:defRPr/>
          </a:pPr>
          <a:r>
            <a:rPr lang="en-GB" sz="2700" kern="1200" dirty="0" smtClean="0"/>
            <a:t>ACAD</a:t>
          </a:r>
          <a:endParaRPr lang="en-GB" sz="2700" kern="1200" dirty="0"/>
        </a:p>
        <a:p>
          <a:pPr marL="533400" marR="0" lvl="1" indent="-261938" algn="l" defTabSz="914400" rtl="0" eaLnBrk="1" fontAlgn="auto" latinLnBrk="0" hangingPunct="1">
            <a:lnSpc>
              <a:spcPct val="100000"/>
            </a:lnSpc>
            <a:spcBef>
              <a:spcPct val="0"/>
            </a:spcBef>
            <a:spcAft>
              <a:spcPts val="0"/>
            </a:spcAft>
            <a:buClrTx/>
            <a:buSzTx/>
            <a:buFontTx/>
            <a:buChar char="••"/>
            <a:tabLst/>
            <a:defRPr/>
          </a:pPr>
          <a:r>
            <a:rPr lang="en-GB" sz="2700" kern="1200" dirty="0" smtClean="0"/>
            <a:t>ACP MEAs - CD4CDM  in 12 ACP countries</a:t>
          </a:r>
          <a:endParaRPr lang="en-GB" sz="2700" kern="1200" dirty="0"/>
        </a:p>
        <a:p>
          <a:pPr marL="533400" marR="0" lvl="1" indent="-261938" algn="l" defTabSz="914400" rtl="0" eaLnBrk="1" fontAlgn="auto" latinLnBrk="0" hangingPunct="1">
            <a:lnSpc>
              <a:spcPct val="100000"/>
            </a:lnSpc>
            <a:spcBef>
              <a:spcPct val="0"/>
            </a:spcBef>
            <a:spcAft>
              <a:spcPts val="0"/>
            </a:spcAft>
            <a:buClrTx/>
            <a:buSzTx/>
            <a:buFontTx/>
            <a:buChar char="••"/>
            <a:tabLst/>
            <a:defRPr/>
          </a:pPr>
          <a:r>
            <a:rPr lang="en-GB" sz="2700" kern="1200" dirty="0" smtClean="0"/>
            <a:t>DFC Course: Green Energy and Carbon Markets </a:t>
          </a:r>
          <a:endParaRPr lang="en-GB" sz="2700" kern="1200" dirty="0"/>
        </a:p>
      </dsp:txBody>
      <dsp:txXfrm>
        <a:off x="0" y="424559"/>
        <a:ext cx="7851520" cy="4252500"/>
      </dsp:txXfrm>
    </dsp:sp>
    <dsp:sp modelId="{DCF5E081-1B60-45B7-94CF-667E9C8B79AD}">
      <dsp:nvSpPr>
        <dsp:cNvPr id="0" name=""/>
        <dsp:cNvSpPr/>
      </dsp:nvSpPr>
      <dsp:spPr>
        <a:xfrm>
          <a:off x="392576" y="123740"/>
          <a:ext cx="5496064" cy="797040"/>
        </a:xfrm>
        <a:prstGeom prst="roundRect">
          <a:avLst/>
        </a:prstGeom>
        <a:solidFill>
          <a:srgbClr val="666699"/>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7738" tIns="0" rIns="207738" bIns="0" numCol="1" spcCol="1270" anchor="ctr" anchorCtr="0">
          <a:noAutofit/>
        </a:bodyPr>
        <a:lstStyle/>
        <a:p>
          <a:pPr lvl="0" algn="ctr" defTabSz="1200150" rtl="0">
            <a:lnSpc>
              <a:spcPct val="90000"/>
            </a:lnSpc>
            <a:spcBef>
              <a:spcPct val="0"/>
            </a:spcBef>
            <a:spcAft>
              <a:spcPct val="35000"/>
            </a:spcAft>
          </a:pPr>
          <a:r>
            <a:rPr lang="en-GB" sz="2700" kern="1200" dirty="0" smtClean="0"/>
            <a:t>Projects</a:t>
          </a:r>
          <a:endParaRPr lang="en-US" sz="2700" kern="1200" dirty="0"/>
        </a:p>
      </dsp:txBody>
      <dsp:txXfrm>
        <a:off x="392576" y="123740"/>
        <a:ext cx="5496064" cy="79704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defTabSz="912813">
              <a:defRPr sz="1200">
                <a:latin typeface="Arial" charset="0"/>
              </a:defRPr>
            </a:lvl1pPr>
          </a:lstStyle>
          <a:p>
            <a:endParaRPr lang="da-DK"/>
          </a:p>
        </p:txBody>
      </p:sp>
      <p:sp>
        <p:nvSpPr>
          <p:cNvPr id="18435" name="Rectangle 3"/>
          <p:cNvSpPr>
            <a:spLocks noGrp="1" noChangeArrowheads="1"/>
          </p:cNvSpPr>
          <p:nvPr>
            <p:ph type="dt" sz="quarter" idx="1"/>
          </p:nvPr>
        </p:nvSpPr>
        <p:spPr bwMode="auto">
          <a:xfrm>
            <a:off x="3848100" y="0"/>
            <a:ext cx="2944813" cy="4953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algn="r" defTabSz="912813">
              <a:defRPr sz="1200">
                <a:latin typeface="Arial" charset="0"/>
              </a:defRPr>
            </a:lvl1pPr>
          </a:lstStyle>
          <a:p>
            <a:endParaRPr lang="da-DK"/>
          </a:p>
        </p:txBody>
      </p:sp>
      <p:sp>
        <p:nvSpPr>
          <p:cNvPr id="18436" name="Rectangle 4"/>
          <p:cNvSpPr>
            <a:spLocks noGrp="1" noChangeArrowheads="1"/>
          </p:cNvSpPr>
          <p:nvPr>
            <p:ph type="ftr" sz="quarter" idx="2"/>
          </p:nvPr>
        </p:nvSpPr>
        <p:spPr bwMode="auto">
          <a:xfrm>
            <a:off x="0" y="9409113"/>
            <a:ext cx="2944813" cy="495300"/>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defTabSz="912813">
              <a:defRPr sz="1200">
                <a:latin typeface="Arial" charset="0"/>
              </a:defRPr>
            </a:lvl1pPr>
          </a:lstStyle>
          <a:p>
            <a:endParaRPr lang="da-DK"/>
          </a:p>
        </p:txBody>
      </p:sp>
      <p:sp>
        <p:nvSpPr>
          <p:cNvPr id="18437" name="Rectangle 5"/>
          <p:cNvSpPr>
            <a:spLocks noGrp="1" noChangeArrowheads="1"/>
          </p:cNvSpPr>
          <p:nvPr>
            <p:ph type="sldNum" sz="quarter" idx="3"/>
          </p:nvPr>
        </p:nvSpPr>
        <p:spPr bwMode="auto">
          <a:xfrm>
            <a:off x="3848100" y="9409113"/>
            <a:ext cx="2944813" cy="495300"/>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algn="r" defTabSz="912813">
              <a:defRPr sz="1200">
                <a:latin typeface="Arial" charset="0"/>
              </a:defRPr>
            </a:lvl1pPr>
          </a:lstStyle>
          <a:p>
            <a:fld id="{1194EC82-C4E9-43A4-A5D2-0DD588CD2D57}" type="slidenum">
              <a:rPr lang="da-DK"/>
              <a:pPr/>
              <a:t>‹#›</a:t>
            </a:fld>
            <a:endParaRPr lang="da-DK"/>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defTabSz="912813">
              <a:defRPr sz="1200">
                <a:latin typeface="Arial" charset="0"/>
              </a:defRPr>
            </a:lvl1pPr>
          </a:lstStyle>
          <a:p>
            <a:endParaRPr lang="en-GB"/>
          </a:p>
        </p:txBody>
      </p:sp>
      <p:sp>
        <p:nvSpPr>
          <p:cNvPr id="5123" name="Rectangle 3"/>
          <p:cNvSpPr>
            <a:spLocks noGrp="1" noChangeArrowheads="1"/>
          </p:cNvSpPr>
          <p:nvPr>
            <p:ph type="dt" idx="1"/>
          </p:nvPr>
        </p:nvSpPr>
        <p:spPr bwMode="auto">
          <a:xfrm>
            <a:off x="3848100" y="0"/>
            <a:ext cx="2944813" cy="4953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algn="r" defTabSz="912813">
              <a:defRPr sz="1200">
                <a:latin typeface="Arial" charset="0"/>
              </a:defRPr>
            </a:lvl1pPr>
          </a:lstStyle>
          <a:p>
            <a:endParaRPr lang="en-GB"/>
          </a:p>
        </p:txBody>
      </p:sp>
      <p:sp>
        <p:nvSpPr>
          <p:cNvPr id="5124" name="Rectangle 4"/>
          <p:cNvSpPr>
            <a:spLocks noGrp="1" noRot="1" noChangeAspect="1" noChangeArrowheads="1" noTextEdit="1"/>
          </p:cNvSpPr>
          <p:nvPr>
            <p:ph type="sldImg" idx="2"/>
          </p:nvPr>
        </p:nvSpPr>
        <p:spPr bwMode="auto">
          <a:xfrm>
            <a:off x="920750" y="742950"/>
            <a:ext cx="4953000" cy="371475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79450" y="4705350"/>
            <a:ext cx="5435600" cy="44577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5126" name="Rectangle 6"/>
          <p:cNvSpPr>
            <a:spLocks noGrp="1" noChangeArrowheads="1"/>
          </p:cNvSpPr>
          <p:nvPr>
            <p:ph type="ftr" sz="quarter" idx="4"/>
          </p:nvPr>
        </p:nvSpPr>
        <p:spPr bwMode="auto">
          <a:xfrm>
            <a:off x="0" y="9409113"/>
            <a:ext cx="2944813" cy="495300"/>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defTabSz="912813">
              <a:defRPr sz="1200">
                <a:latin typeface="Arial" charset="0"/>
              </a:defRPr>
            </a:lvl1pPr>
          </a:lstStyle>
          <a:p>
            <a:endParaRPr lang="en-GB"/>
          </a:p>
        </p:txBody>
      </p:sp>
      <p:sp>
        <p:nvSpPr>
          <p:cNvPr id="5127" name="Rectangle 7"/>
          <p:cNvSpPr>
            <a:spLocks noGrp="1" noChangeArrowheads="1"/>
          </p:cNvSpPr>
          <p:nvPr>
            <p:ph type="sldNum" sz="quarter" idx="5"/>
          </p:nvPr>
        </p:nvSpPr>
        <p:spPr bwMode="auto">
          <a:xfrm>
            <a:off x="3848100" y="9409113"/>
            <a:ext cx="2944813" cy="495300"/>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algn="r" defTabSz="912813">
              <a:defRPr sz="1200">
                <a:latin typeface="Arial" charset="0"/>
              </a:defRPr>
            </a:lvl1pPr>
          </a:lstStyle>
          <a:p>
            <a:fld id="{40AC4780-C4F2-4BE4-918A-14AE8E95CF64}"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D4602BDC-6452-43D4-A88F-14C2FA3AF7C8}" type="slidenum">
              <a:rPr lang="en-GB"/>
              <a:pPr/>
              <a:t>1</a:t>
            </a:fld>
            <a:endParaRPr lang="en-GB"/>
          </a:p>
        </p:txBody>
      </p:sp>
      <p:sp>
        <p:nvSpPr>
          <p:cNvPr id="157698" name="Rectangle 2"/>
          <p:cNvSpPr>
            <a:spLocks noChangeArrowheads="1"/>
          </p:cNvSpPr>
          <p:nvPr/>
        </p:nvSpPr>
        <p:spPr bwMode="auto">
          <a:xfrm>
            <a:off x="3848100" y="0"/>
            <a:ext cx="2944813" cy="495300"/>
          </a:xfrm>
          <a:prstGeom prst="rect">
            <a:avLst/>
          </a:prstGeom>
          <a:noFill/>
          <a:ln w="12700">
            <a:noFill/>
            <a:miter lim="800000"/>
            <a:headEnd/>
            <a:tailEnd/>
          </a:ln>
          <a:effectLst/>
        </p:spPr>
        <p:txBody>
          <a:bodyPr wrap="none" anchor="ctr"/>
          <a:lstStyle/>
          <a:p>
            <a:endParaRPr lang="en-US"/>
          </a:p>
        </p:txBody>
      </p:sp>
      <p:sp>
        <p:nvSpPr>
          <p:cNvPr id="157699" name="Rectangle 3"/>
          <p:cNvSpPr>
            <a:spLocks noChangeArrowheads="1"/>
          </p:cNvSpPr>
          <p:nvPr/>
        </p:nvSpPr>
        <p:spPr bwMode="auto">
          <a:xfrm>
            <a:off x="3848100" y="9409113"/>
            <a:ext cx="2944813" cy="495300"/>
          </a:xfrm>
          <a:prstGeom prst="rect">
            <a:avLst/>
          </a:prstGeom>
          <a:noFill/>
          <a:ln w="12700">
            <a:noFill/>
            <a:miter lim="800000"/>
            <a:headEnd/>
            <a:tailEnd/>
          </a:ln>
          <a:effectLst/>
        </p:spPr>
        <p:txBody>
          <a:bodyPr lIns="90343" tIns="44379" rIns="90343" bIns="44379" anchor="b"/>
          <a:lstStyle/>
          <a:p>
            <a:pPr algn="r" defTabSz="912813" eaLnBrk="0" hangingPunct="0"/>
            <a:r>
              <a:rPr lang="en-GB" sz="1200">
                <a:latin typeface="Arial" charset="0"/>
                <a:ea typeface="ヒラギノ角ゴ Pro W3" pitchFamily="1" charset="-128"/>
              </a:rPr>
              <a:t>1</a:t>
            </a:r>
          </a:p>
        </p:txBody>
      </p:sp>
      <p:sp>
        <p:nvSpPr>
          <p:cNvPr id="157700" name="Rectangle 4"/>
          <p:cNvSpPr>
            <a:spLocks noChangeArrowheads="1"/>
          </p:cNvSpPr>
          <p:nvPr/>
        </p:nvSpPr>
        <p:spPr bwMode="auto">
          <a:xfrm>
            <a:off x="0" y="9409113"/>
            <a:ext cx="2944813" cy="495300"/>
          </a:xfrm>
          <a:prstGeom prst="rect">
            <a:avLst/>
          </a:prstGeom>
          <a:noFill/>
          <a:ln w="12700">
            <a:noFill/>
            <a:miter lim="800000"/>
            <a:headEnd/>
            <a:tailEnd/>
          </a:ln>
          <a:effectLst/>
        </p:spPr>
        <p:txBody>
          <a:bodyPr wrap="none" anchor="ctr"/>
          <a:lstStyle/>
          <a:p>
            <a:endParaRPr lang="en-US"/>
          </a:p>
        </p:txBody>
      </p:sp>
      <p:sp>
        <p:nvSpPr>
          <p:cNvPr id="157701" name="Rectangle 5"/>
          <p:cNvSpPr>
            <a:spLocks noChangeArrowheads="1"/>
          </p:cNvSpPr>
          <p:nvPr/>
        </p:nvSpPr>
        <p:spPr bwMode="auto">
          <a:xfrm>
            <a:off x="0" y="0"/>
            <a:ext cx="2944813" cy="495300"/>
          </a:xfrm>
          <a:prstGeom prst="rect">
            <a:avLst/>
          </a:prstGeom>
          <a:noFill/>
          <a:ln w="12700">
            <a:noFill/>
            <a:miter lim="800000"/>
            <a:headEnd/>
            <a:tailEnd/>
          </a:ln>
          <a:effectLst/>
        </p:spPr>
        <p:txBody>
          <a:bodyPr wrap="none" anchor="ctr"/>
          <a:lstStyle/>
          <a:p>
            <a:endParaRPr lang="en-US"/>
          </a:p>
        </p:txBody>
      </p:sp>
      <p:sp>
        <p:nvSpPr>
          <p:cNvPr id="157702" name="Rectangle 6"/>
          <p:cNvSpPr>
            <a:spLocks noGrp="1" noRot="1" noChangeAspect="1" noChangeArrowheads="1" noTextEdit="1"/>
          </p:cNvSpPr>
          <p:nvPr>
            <p:ph type="sldImg"/>
          </p:nvPr>
        </p:nvSpPr>
        <p:spPr>
          <a:xfrm>
            <a:off x="928688" y="749300"/>
            <a:ext cx="4937125" cy="3702050"/>
          </a:xfrm>
          <a:ln w="12700" cap="flat"/>
        </p:spPr>
      </p:sp>
      <p:sp>
        <p:nvSpPr>
          <p:cNvPr id="157703" name="Rectangle 7"/>
          <p:cNvSpPr>
            <a:spLocks noGrp="1" noChangeArrowheads="1"/>
          </p:cNvSpPr>
          <p:nvPr>
            <p:ph type="body" idx="1"/>
          </p:nvPr>
        </p:nvSpPr>
        <p:spPr>
          <a:ln/>
        </p:spPr>
        <p:txBody>
          <a:bodyPr lIns="90343" tIns="44379" rIns="90343" bIns="44379"/>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0E244B-55BB-4E73-8199-FAF0F913D5A0}" type="slidenum">
              <a:rPr lang="en-GB"/>
              <a:pPr/>
              <a:t>14</a:t>
            </a:fld>
            <a:endParaRPr lang="en-GB"/>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492320-F8D9-444A-9821-E81777B7F75D}" type="slidenum">
              <a:rPr lang="en-GB"/>
              <a:pPr/>
              <a:t>16</a:t>
            </a:fld>
            <a:endParaRPr lang="en-GB"/>
          </a:p>
        </p:txBody>
      </p:sp>
      <p:sp>
        <p:nvSpPr>
          <p:cNvPr id="268290" name="Rectangle 2"/>
          <p:cNvSpPr>
            <a:spLocks noGrp="1" noRot="1" noChangeAspect="1" noChangeArrowheads="1" noTextEdit="1"/>
          </p:cNvSpPr>
          <p:nvPr>
            <p:ph type="sldImg"/>
          </p:nvPr>
        </p:nvSpPr>
        <p:spPr>
          <a:xfrm>
            <a:off x="922338" y="744538"/>
            <a:ext cx="4949825" cy="3713162"/>
          </a:xfrm>
          <a:ln/>
        </p:spPr>
      </p:sp>
      <p:sp>
        <p:nvSpPr>
          <p:cNvPr id="268291" name="Rectangle 3"/>
          <p:cNvSpPr>
            <a:spLocks noGrp="1" noChangeArrowheads="1"/>
          </p:cNvSpPr>
          <p:nvPr>
            <p:ph type="body" idx="1"/>
          </p:nvPr>
        </p:nvSpPr>
        <p:spPr>
          <a:xfrm>
            <a:off x="906463" y="4706938"/>
            <a:ext cx="4981575" cy="4454525"/>
          </a:xfrm>
        </p:spPr>
        <p:txBody>
          <a:bodyPr/>
          <a:lstStyle/>
          <a:p>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E024CB7-02C4-4806-96BD-D1DB443A44C9}" type="slidenum">
              <a:rPr lang="en-US" smtClean="0">
                <a:solidFill>
                  <a:srgbClr val="000000"/>
                </a:solidFill>
              </a:rPr>
              <a:pPr/>
              <a:t>17</a:t>
            </a:fld>
            <a:endParaRPr lang="en-US" smtClean="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A6BDB1-7912-4D4F-8934-1C2861DB1240}" type="slidenum">
              <a:rPr lang="en-GB"/>
              <a:pPr/>
              <a:t>19</a:t>
            </a:fld>
            <a:endParaRPr lang="en-GB"/>
          </a:p>
        </p:txBody>
      </p:sp>
      <p:sp>
        <p:nvSpPr>
          <p:cNvPr id="270338" name="Rectangle 2"/>
          <p:cNvSpPr>
            <a:spLocks noGrp="1" noRot="1" noChangeAspect="1" noChangeArrowheads="1" noTextEdit="1"/>
          </p:cNvSpPr>
          <p:nvPr>
            <p:ph type="sldImg"/>
          </p:nvPr>
        </p:nvSpPr>
        <p:spPr>
          <a:xfrm>
            <a:off x="922338" y="744538"/>
            <a:ext cx="4949825" cy="3713162"/>
          </a:xfrm>
          <a:ln/>
        </p:spPr>
      </p:sp>
      <p:sp>
        <p:nvSpPr>
          <p:cNvPr id="270339" name="Rectangle 3"/>
          <p:cNvSpPr>
            <a:spLocks noGrp="1" noChangeArrowheads="1"/>
          </p:cNvSpPr>
          <p:nvPr>
            <p:ph type="body" idx="1"/>
          </p:nvPr>
        </p:nvSpPr>
        <p:spPr>
          <a:xfrm>
            <a:off x="906463" y="4706938"/>
            <a:ext cx="4981575" cy="4454525"/>
          </a:xfrm>
        </p:spPr>
        <p:txBody>
          <a:bodyPr/>
          <a:lstStyle/>
          <a:p>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E359473-090F-4E2F-81B8-85FD951491DB}" type="slidenum">
              <a:rPr lang="da-DK" smtClean="0">
                <a:latin typeface="Arial" pitchFamily="34" charset="0"/>
              </a:rPr>
              <a:pPr/>
              <a:t>2</a:t>
            </a:fld>
            <a:endParaRPr lang="da-DK" smtClean="0">
              <a:latin typeface="Arial" pitchFamily="34" charset="0"/>
            </a:endParaRPr>
          </a:p>
        </p:txBody>
      </p:sp>
      <p:sp>
        <p:nvSpPr>
          <p:cNvPr id="21507" name="Rectangle 1026"/>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1508" name="Rectangle 1027"/>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A73CC49-4089-4DF9-837D-3D2A9B38B738}" type="slidenum">
              <a:rPr lang="en-GB"/>
              <a:pPr/>
              <a:t>5</a:t>
            </a:fld>
            <a:endParaRPr lang="en-GB"/>
          </a:p>
        </p:txBody>
      </p:sp>
      <p:sp>
        <p:nvSpPr>
          <p:cNvPr id="279554" name="Rectangle 7"/>
          <p:cNvSpPr txBox="1">
            <a:spLocks noGrp="1" noChangeArrowheads="1"/>
          </p:cNvSpPr>
          <p:nvPr/>
        </p:nvSpPr>
        <p:spPr bwMode="auto">
          <a:xfrm>
            <a:off x="3849688" y="9409113"/>
            <a:ext cx="2944812" cy="496887"/>
          </a:xfrm>
          <a:prstGeom prst="rect">
            <a:avLst/>
          </a:prstGeom>
          <a:noFill/>
          <a:ln w="9525">
            <a:noFill/>
            <a:miter lim="800000"/>
            <a:headEnd/>
            <a:tailEnd/>
          </a:ln>
        </p:spPr>
        <p:txBody>
          <a:bodyPr lIns="99038" tIns="49519" rIns="99038" bIns="49519" anchor="b"/>
          <a:lstStyle/>
          <a:p>
            <a:pPr algn="r" defTabSz="990600"/>
            <a:fld id="{AF46EFD0-23FE-44FD-A887-CFBC86E0D658}" type="slidenum">
              <a:rPr lang="en-GB" sz="1300">
                <a:latin typeface="Times New Roman" pitchFamily="18" charset="0"/>
              </a:rPr>
              <a:pPr algn="r" defTabSz="990600"/>
              <a:t>5</a:t>
            </a:fld>
            <a:endParaRPr lang="en-GB" sz="1300">
              <a:latin typeface="Times New Roman" pitchFamily="18" charset="0"/>
            </a:endParaRPr>
          </a:p>
        </p:txBody>
      </p:sp>
      <p:sp>
        <p:nvSpPr>
          <p:cNvPr id="279555" name="Rectangle 2"/>
          <p:cNvSpPr>
            <a:spLocks noGrp="1" noRot="1" noChangeAspect="1" noChangeArrowheads="1" noTextEdit="1"/>
          </p:cNvSpPr>
          <p:nvPr>
            <p:ph type="sldImg"/>
          </p:nvPr>
        </p:nvSpPr>
        <p:spPr>
          <a:xfrm>
            <a:off x="920750" y="741363"/>
            <a:ext cx="4953000" cy="3714750"/>
          </a:xfrm>
          <a:ln/>
        </p:spPr>
      </p:sp>
      <p:sp>
        <p:nvSpPr>
          <p:cNvPr id="279556" name="Rectangle 3"/>
          <p:cNvSpPr>
            <a:spLocks noGrp="1" noChangeArrowheads="1"/>
          </p:cNvSpPr>
          <p:nvPr>
            <p:ph type="body" idx="1"/>
          </p:nvPr>
        </p:nvSpPr>
        <p:spPr>
          <a:xfrm>
            <a:off x="904875" y="4705350"/>
            <a:ext cx="4984750" cy="4459288"/>
          </a:xfrm>
          <a:noFill/>
        </p:spPr>
        <p:txBody>
          <a:bodyPr lIns="99038" tIns="49519" rIns="99038" bIns="49519"/>
          <a:lstStyle/>
          <a:p>
            <a:r>
              <a:rPr lang="en-GB" dirty="0" smtClean="0"/>
              <a:t>ACAD – Africa Carbon Asset Development - </a:t>
            </a:r>
            <a:r>
              <a:rPr lang="en-GB" sz="1200" b="1" dirty="0" smtClean="0">
                <a:solidFill>
                  <a:srgbClr val="16365C"/>
                </a:solidFill>
                <a:ea typeface="ＭＳ Ｐゴシック" pitchFamily="34" charset="-128"/>
              </a:rPr>
              <a:t>a PPP to Catalyze the African Carbon Market</a:t>
            </a:r>
          </a:p>
          <a:p>
            <a:pPr eaLnBrk="1" hangingPunct="1">
              <a:defRPr/>
            </a:pPr>
            <a:r>
              <a:rPr lang="en-US" sz="2100" dirty="0" smtClean="0">
                <a:ea typeface="ＭＳ Ｐゴシック" pitchFamily="34" charset="-128"/>
              </a:rPr>
              <a:t>Innovative </a:t>
            </a:r>
            <a:r>
              <a:rPr lang="en-US" sz="2100" b="1" dirty="0" smtClean="0">
                <a:ea typeface="ＭＳ Ｐゴシック" pitchFamily="34" charset="-128"/>
              </a:rPr>
              <a:t>PPP </a:t>
            </a:r>
            <a:r>
              <a:rPr lang="en-US" sz="2100" dirty="0" smtClean="0">
                <a:ea typeface="ＭＳ Ｐゴシック" pitchFamily="34" charset="-128"/>
              </a:rPr>
              <a:t>for green financing supported by German Government with two </a:t>
            </a:r>
            <a:r>
              <a:rPr lang="en-ZA" sz="2100" dirty="0" smtClean="0">
                <a:ea typeface="ＭＳ Ｐゴシック" pitchFamily="34" charset="-128"/>
              </a:rPr>
              <a:t>aims:</a:t>
            </a:r>
            <a:endParaRPr lang="en-US" sz="2100" dirty="0" smtClean="0">
              <a:ea typeface="ＭＳ Ｐゴシック" pitchFamily="34" charset="-128"/>
            </a:endParaRPr>
          </a:p>
          <a:p>
            <a:pPr lvl="1" eaLnBrk="1" hangingPunct="1">
              <a:defRPr/>
            </a:pPr>
            <a:r>
              <a:rPr lang="en-US" sz="2000" dirty="0" smtClean="0">
                <a:ea typeface="ＭＳ Ｐゴシック" pitchFamily="34" charset="-128"/>
              </a:rPr>
              <a:t>Facilitate realization/closure of replicable carbon projects</a:t>
            </a:r>
          </a:p>
          <a:p>
            <a:pPr lvl="1" eaLnBrk="1" hangingPunct="1">
              <a:defRPr/>
            </a:pPr>
            <a:r>
              <a:rPr lang="en-US" sz="2000" dirty="0" smtClean="0"/>
              <a:t>Mainstream carbon capacity within African financial sector</a:t>
            </a:r>
          </a:p>
          <a:p>
            <a:pPr marL="342900" lvl="1" indent="-342900" eaLnBrk="1" hangingPunct="1">
              <a:buFont typeface="Arial" charset="0"/>
              <a:buChar char="•"/>
              <a:defRPr/>
            </a:pPr>
            <a:r>
              <a:rPr lang="da-DK" sz="2100" dirty="0" err="1" smtClean="0">
                <a:ea typeface="ＭＳ Ｐゴシック" pitchFamily="34" charset="-128"/>
              </a:rPr>
              <a:t>Secretariat</a:t>
            </a:r>
            <a:r>
              <a:rPr lang="da-DK" sz="2100" dirty="0" smtClean="0">
                <a:ea typeface="ＭＳ Ｐゴシック" pitchFamily="34" charset="-128"/>
              </a:rPr>
              <a:t> </a:t>
            </a:r>
            <a:r>
              <a:rPr lang="da-DK" sz="2100" dirty="0" err="1" smtClean="0">
                <a:ea typeface="ＭＳ Ｐゴシック" pitchFamily="34" charset="-128"/>
              </a:rPr>
              <a:t>embedded</a:t>
            </a:r>
            <a:r>
              <a:rPr lang="da-DK" sz="2100" dirty="0" smtClean="0">
                <a:ea typeface="ＭＳ Ｐゴシック" pitchFamily="34" charset="-128"/>
              </a:rPr>
              <a:t> in </a:t>
            </a:r>
            <a:r>
              <a:rPr lang="da-DK" sz="2100" b="1" dirty="0" smtClean="0">
                <a:ea typeface="ＭＳ Ｐゴシック" pitchFamily="34" charset="-128"/>
              </a:rPr>
              <a:t>Standard Bank </a:t>
            </a:r>
            <a:r>
              <a:rPr lang="da-DK" sz="2100" dirty="0" err="1" smtClean="0">
                <a:ea typeface="ＭＳ Ｐゴシック" pitchFamily="34" charset="-128"/>
              </a:rPr>
              <a:t>following</a:t>
            </a:r>
            <a:r>
              <a:rPr lang="da-DK" sz="2100" dirty="0" smtClean="0">
                <a:ea typeface="ＭＳ Ｐゴシック" pitchFamily="34" charset="-128"/>
              </a:rPr>
              <a:t> UNEP tender</a:t>
            </a:r>
          </a:p>
          <a:p>
            <a:pPr>
              <a:defRPr/>
            </a:pPr>
            <a:r>
              <a:rPr lang="en-US" sz="2100" dirty="0" smtClean="0">
                <a:ea typeface="ＭＳ Ｐゴシック" pitchFamily="34" charset="-128"/>
              </a:rPr>
              <a:t>ACAD as </a:t>
            </a:r>
            <a:r>
              <a:rPr lang="en-US" sz="2100" b="1" dirty="0" smtClean="0">
                <a:ea typeface="ＭＳ Ｐゴシック" pitchFamily="34" charset="-128"/>
              </a:rPr>
              <a:t>catalytic platform</a:t>
            </a:r>
          </a:p>
          <a:p>
            <a:pPr lvl="1">
              <a:defRPr/>
            </a:pPr>
            <a:r>
              <a:rPr lang="en-US" sz="2000" dirty="0" smtClean="0">
                <a:ea typeface="ＭＳ Ｐゴシック" pitchFamily="34" charset="-128"/>
              </a:rPr>
              <a:t>Risk sharing model, public-private finance, seed capital + TA</a:t>
            </a:r>
          </a:p>
          <a:p>
            <a:pPr eaLnBrk="1" hangingPunct="1">
              <a:defRPr/>
            </a:pPr>
            <a:r>
              <a:rPr lang="en-US" sz="2100" dirty="0" smtClean="0">
                <a:ea typeface="ＭＳ Ｐゴシック" pitchFamily="34" charset="-128"/>
              </a:rPr>
              <a:t>Addresses key barriers to more robust African market by:</a:t>
            </a:r>
          </a:p>
          <a:p>
            <a:pPr lvl="1" eaLnBrk="1" hangingPunct="1">
              <a:defRPr/>
            </a:pPr>
            <a:r>
              <a:rPr lang="en-US" sz="2000" dirty="0" smtClean="0">
                <a:ea typeface="ＭＳ Ｐゴシック" pitchFamily="34" charset="-128"/>
              </a:rPr>
              <a:t>Enhancing transactional capacity within African banks</a:t>
            </a:r>
          </a:p>
          <a:p>
            <a:pPr lvl="1" eaLnBrk="1" hangingPunct="1">
              <a:defRPr/>
            </a:pPr>
            <a:r>
              <a:rPr lang="en-US" sz="2000" dirty="0" smtClean="0">
                <a:ea typeface="ＭＳ Ｐゴシック" pitchFamily="34" charset="-128"/>
              </a:rPr>
              <a:t>Reducing high early-stage costs and risks</a:t>
            </a:r>
          </a:p>
          <a:p>
            <a:pPr lvl="1" eaLnBrk="1" hangingPunct="1">
              <a:defRPr/>
            </a:pPr>
            <a:r>
              <a:rPr lang="da-DK" sz="2000" dirty="0" err="1" smtClean="0">
                <a:ea typeface="ＭＳ Ｐゴシック" pitchFamily="34" charset="-128"/>
              </a:rPr>
              <a:t>Providing</a:t>
            </a:r>
            <a:r>
              <a:rPr lang="da-DK" sz="2000" dirty="0" smtClean="0">
                <a:ea typeface="ＭＳ Ｐゴシック" pitchFamily="34" charset="-128"/>
              </a:rPr>
              <a:t> a </a:t>
            </a:r>
            <a:r>
              <a:rPr lang="da-DK" sz="2000" dirty="0" err="1" smtClean="0">
                <a:ea typeface="ＭＳ Ｐゴシック" pitchFamily="34" charset="-128"/>
              </a:rPr>
              <a:t>jump-start</a:t>
            </a:r>
            <a:r>
              <a:rPr lang="da-DK" sz="2000" dirty="0" smtClean="0">
                <a:ea typeface="ＭＳ Ｐゴシック" pitchFamily="34" charset="-128"/>
              </a:rPr>
              <a:t> </a:t>
            </a:r>
            <a:r>
              <a:rPr lang="da-DK" sz="2000" dirty="0" err="1" smtClean="0">
                <a:ea typeface="ＭＳ Ｐゴシック" pitchFamily="34" charset="-128"/>
              </a:rPr>
              <a:t>financing</a:t>
            </a:r>
            <a:r>
              <a:rPr lang="da-DK" sz="2000" dirty="0" smtClean="0">
                <a:ea typeface="ＭＳ Ｐゴシック" pitchFamily="34" charset="-128"/>
              </a:rPr>
              <a:t> solution</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F1E4A4-46ED-42BF-B861-5DAAD422A6B2}" type="slidenum">
              <a:rPr lang="en-GB"/>
              <a:pPr/>
              <a:t>6</a:t>
            </a:fld>
            <a:endParaRPr lang="en-GB"/>
          </a:p>
        </p:txBody>
      </p:sp>
      <p:sp>
        <p:nvSpPr>
          <p:cNvPr id="274434" name="Rectangle 2"/>
          <p:cNvSpPr>
            <a:spLocks noGrp="1" noRot="1" noChangeAspect="1" noChangeArrowheads="1" noTextEdit="1"/>
          </p:cNvSpPr>
          <p:nvPr>
            <p:ph type="sldImg"/>
          </p:nvPr>
        </p:nvSpPr>
        <p:spPr>
          <a:xfrm>
            <a:off x="922338" y="744538"/>
            <a:ext cx="4949825" cy="3713162"/>
          </a:xfrm>
          <a:ln/>
        </p:spPr>
      </p:sp>
      <p:sp>
        <p:nvSpPr>
          <p:cNvPr id="274435" name="Rectangle 3"/>
          <p:cNvSpPr>
            <a:spLocks noGrp="1" noChangeArrowheads="1"/>
          </p:cNvSpPr>
          <p:nvPr>
            <p:ph type="body" idx="1"/>
          </p:nvPr>
        </p:nvSpPr>
        <p:spPr>
          <a:xfrm>
            <a:off x="679450" y="4706938"/>
            <a:ext cx="5435600" cy="4457700"/>
          </a:xfrm>
        </p:spPr>
        <p:txBody>
          <a:bodyPr/>
          <a:lstStyle/>
          <a:p>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AFA3C9-599A-4126-BF8F-9F1B35592B78}" type="slidenum">
              <a:rPr lang="en-GB"/>
              <a:pPr/>
              <a:t>7</a:t>
            </a:fld>
            <a:endParaRPr lang="en-GB"/>
          </a:p>
        </p:txBody>
      </p:sp>
      <p:sp>
        <p:nvSpPr>
          <p:cNvPr id="250882" name="Rectangle 2"/>
          <p:cNvSpPr>
            <a:spLocks noGrp="1" noRot="1" noChangeAspect="1" noChangeArrowheads="1" noTextEdit="1"/>
          </p:cNvSpPr>
          <p:nvPr>
            <p:ph type="sldImg"/>
          </p:nvPr>
        </p:nvSpPr>
        <p:spPr>
          <a:xfrm>
            <a:off x="920750" y="742950"/>
            <a:ext cx="4954588" cy="3714750"/>
          </a:xfrm>
          <a:ln/>
        </p:spPr>
      </p:sp>
      <p:sp>
        <p:nvSpPr>
          <p:cNvPr id="250883" name="Rectangle 3"/>
          <p:cNvSpPr>
            <a:spLocks noGrp="1" noChangeArrowheads="1"/>
          </p:cNvSpPr>
          <p:nvPr>
            <p:ph type="body" idx="1"/>
          </p:nvPr>
        </p:nvSpPr>
        <p:spPr/>
        <p:txBody>
          <a:bodyPr/>
          <a:lstStyle/>
          <a:p>
            <a:r>
              <a:rPr lang="en-US" b="1" i="1"/>
              <a:t>Leveraging Carbon Finance for Sustainable Development in Latin America and the Caribbean</a:t>
            </a:r>
            <a:r>
              <a:rPr lang="en-US"/>
              <a:t> </a:t>
            </a:r>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D1D435-767C-4A0D-8C51-DE4C24600FAD}" type="slidenum">
              <a:rPr lang="en-GB"/>
              <a:pPr/>
              <a:t>8</a:t>
            </a:fld>
            <a:endParaRPr lang="en-GB"/>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0E244B-55BB-4E73-8199-FAF0F913D5A0}" type="slidenum">
              <a:rPr lang="en-GB"/>
              <a:pPr/>
              <a:t>9</a:t>
            </a:fld>
            <a:endParaRPr lang="en-GB"/>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0E244B-55BB-4E73-8199-FAF0F913D5A0}" type="slidenum">
              <a:rPr lang="en-GB"/>
              <a:pPr/>
              <a:t>10</a:t>
            </a:fld>
            <a:endParaRPr lang="en-GB"/>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r>
              <a:rPr lang="en-US" sz="1200" kern="1200" dirty="0" smtClean="0">
                <a:solidFill>
                  <a:schemeClr val="tx1"/>
                </a:solidFill>
                <a:latin typeface="Arial" charset="0"/>
                <a:ea typeface="+mn-ea"/>
                <a:cs typeface="+mn-cs"/>
              </a:rPr>
              <a:t>2011 issue, The series seeks to communicate the diverse insights and visions of the leading actors in the carbon market to better inform the decisions of professionals and policy makers</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0E244B-55BB-4E73-8199-FAF0F913D5A0}" type="slidenum">
              <a:rPr lang="en-GB"/>
              <a:pPr/>
              <a:t>11</a:t>
            </a:fld>
            <a:endParaRPr lang="en-GB"/>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6428" name="Picture 44"/>
          <p:cNvPicPr>
            <a:picLocks noChangeAspect="1" noChangeArrowheads="1"/>
          </p:cNvPicPr>
          <p:nvPr userDrawn="1"/>
        </p:nvPicPr>
        <p:blipFill>
          <a:blip r:embed="rId3" cstate="print"/>
          <a:srcRect/>
          <a:stretch>
            <a:fillRect/>
          </a:stretch>
        </p:blipFill>
        <p:spPr bwMode="auto">
          <a:xfrm>
            <a:off x="0" y="0"/>
            <a:ext cx="660400" cy="828675"/>
          </a:xfrm>
          <a:prstGeom prst="rect">
            <a:avLst/>
          </a:prstGeom>
          <a:noFill/>
        </p:spPr>
      </p:pic>
      <p:pic>
        <p:nvPicPr>
          <p:cNvPr id="16420" name="Picture 36" descr="RISOE Logo"/>
          <p:cNvPicPr>
            <a:picLocks noChangeAspect="1" noChangeArrowheads="1"/>
          </p:cNvPicPr>
          <p:nvPr userDrawn="1"/>
        </p:nvPicPr>
        <p:blipFill>
          <a:blip r:embed="rId4" cstate="print"/>
          <a:srcRect/>
          <a:stretch>
            <a:fillRect/>
          </a:stretch>
        </p:blipFill>
        <p:spPr bwMode="auto">
          <a:xfrm>
            <a:off x="5313363" y="85725"/>
            <a:ext cx="3721100" cy="595313"/>
          </a:xfrm>
          <a:prstGeom prst="rect">
            <a:avLst/>
          </a:prstGeom>
          <a:noFill/>
        </p:spPr>
      </p:pic>
      <p:sp>
        <p:nvSpPr>
          <p:cNvPr id="16421" name="Rectangle 37"/>
          <p:cNvSpPr>
            <a:spLocks noChangeArrowheads="1"/>
          </p:cNvSpPr>
          <p:nvPr userDrawn="1"/>
        </p:nvSpPr>
        <p:spPr bwMode="auto">
          <a:xfrm>
            <a:off x="0" y="0"/>
            <a:ext cx="9144000" cy="747713"/>
          </a:xfrm>
          <a:prstGeom prst="rect">
            <a:avLst/>
          </a:prstGeom>
          <a:gradFill rotWithShape="1">
            <a:gsLst>
              <a:gs pos="0">
                <a:srgbClr val="69B4FF">
                  <a:alpha val="67999"/>
                </a:srgbClr>
              </a:gs>
              <a:gs pos="100000">
                <a:schemeClr val="bg1">
                  <a:alpha val="42000"/>
                </a:schemeClr>
              </a:gs>
            </a:gsLst>
            <a:path path="rect">
              <a:fillToRect r="100000" b="100000"/>
            </a:path>
          </a:gradFill>
          <a:ln w="9525">
            <a:noFill/>
            <a:miter lim="800000"/>
            <a:headEnd/>
            <a:tailEnd/>
          </a:ln>
          <a:effectLst/>
        </p:spPr>
        <p:txBody>
          <a:bodyPr wrap="none" anchor="ctr"/>
          <a:lstStyle/>
          <a:p>
            <a:endParaRPr lang="en-US"/>
          </a:p>
        </p:txBody>
      </p:sp>
      <p:sp>
        <p:nvSpPr>
          <p:cNvPr id="16423" name="Rectangle 39"/>
          <p:cNvSpPr>
            <a:spLocks noGrp="1" noChangeArrowheads="1"/>
          </p:cNvSpPr>
          <p:nvPr>
            <p:ph type="ftr" sz="quarter" idx="3"/>
          </p:nvPr>
        </p:nvSpPr>
        <p:spPr bwMode="auto">
          <a:xfrm>
            <a:off x="395288" y="6524625"/>
            <a:ext cx="8280400" cy="333375"/>
          </a:xfrm>
          <a:prstGeom prst="rect">
            <a:avLst/>
          </a:prstGeom>
          <a:solidFill>
            <a:srgbClr val="FFEDD2"/>
          </a:solidFill>
          <a:ln>
            <a:miter lim="800000"/>
            <a:headEnd/>
            <a:tailEnd/>
          </a:ln>
        </p:spPr>
        <p:txBody>
          <a:bodyPr vert="horz" wrap="square" lIns="87975" tIns="43988" rIns="87975" bIns="43988" numCol="1" anchor="t" anchorCtr="0" compatLnSpc="1">
            <a:prstTxWarp prst="textNoShape">
              <a:avLst/>
            </a:prstTxWarp>
          </a:bodyPr>
          <a:lstStyle>
            <a:lvl1pPr defTabSz="879475">
              <a:defRPr sz="1300">
                <a:latin typeface="Arial" charset="0"/>
              </a:defRPr>
            </a:lvl1pPr>
          </a:lstStyle>
          <a:p>
            <a:endParaRPr lang="en-GB"/>
          </a:p>
        </p:txBody>
      </p:sp>
      <p:sp>
        <p:nvSpPr>
          <p:cNvPr id="16424" name="Rectangle 40"/>
          <p:cNvSpPr>
            <a:spLocks noGrp="1" noChangeArrowheads="1"/>
          </p:cNvSpPr>
          <p:nvPr>
            <p:ph type="sldNum" sz="quarter" idx="4"/>
          </p:nvPr>
        </p:nvSpPr>
        <p:spPr/>
        <p:txBody>
          <a:bodyPr/>
          <a:lstStyle>
            <a:lvl1pPr>
              <a:defRPr/>
            </a:lvl1pPr>
          </a:lstStyle>
          <a:p>
            <a:fld id="{F53BC02B-10E8-480B-A4B2-19BEBBCD481A}" type="slidenum">
              <a:rPr lang="en-GB"/>
              <a:pPr/>
              <a:t>‹#›</a:t>
            </a:fld>
            <a:endParaRPr lang="en-GB"/>
          </a:p>
        </p:txBody>
      </p:sp>
      <p:sp>
        <p:nvSpPr>
          <p:cNvPr id="16429" name="Rectangle 45"/>
          <p:cNvSpPr>
            <a:spLocks noGrp="1" noChangeArrowheads="1"/>
          </p:cNvSpPr>
          <p:nvPr>
            <p:ph type="ctrTitle" sz="quarter"/>
          </p:nvPr>
        </p:nvSpPr>
        <p:spPr>
          <a:xfrm>
            <a:off x="685800" y="2130425"/>
            <a:ext cx="7772400" cy="1470025"/>
          </a:xfrm>
        </p:spPr>
        <p:txBody>
          <a:bodyPr/>
          <a:lstStyle>
            <a:lvl1pPr>
              <a:defRPr/>
            </a:lvl1pPr>
          </a:lstStyle>
          <a:p>
            <a:r>
              <a:rPr lang="en-GB"/>
              <a:t>Click to edit Master title style</a:t>
            </a:r>
          </a:p>
        </p:txBody>
      </p:sp>
      <p:sp>
        <p:nvSpPr>
          <p:cNvPr id="16430" name="Rectangle 46"/>
          <p:cNvSpPr>
            <a:spLocks noGrp="1" noChangeArrowheads="1"/>
          </p:cNvSpPr>
          <p:nvPr>
            <p:ph type="subTitle" sz="quarter" idx="1"/>
          </p:nvPr>
        </p:nvSpPr>
        <p:spPr>
          <a:xfrm>
            <a:off x="1371600" y="3886200"/>
            <a:ext cx="6400800" cy="1752600"/>
          </a:xfrm>
        </p:spPr>
        <p:txBody>
          <a:bodyPr tIns="43988" bIns="43988"/>
          <a:lstStyle>
            <a:lvl1pPr marL="0" indent="0">
              <a:buFont typeface="Arial" charset="0"/>
              <a:buNone/>
              <a:defRPr/>
            </a:lvl1pPr>
          </a:lstStyle>
          <a:p>
            <a:r>
              <a:rPr lang="en-GB"/>
              <a:t>Click to edit Master subtitle style</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2579DEE-6243-4BB4-BE5F-A37F506582B5}" type="slidenum">
              <a:rPr lang="en-GB"/>
              <a:pPr/>
              <a:t>‹#›</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620713"/>
            <a:ext cx="2070100" cy="5688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5288" y="620713"/>
            <a:ext cx="6057900" cy="5688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F22CA1B-2DF0-4EB9-BF8D-6C84BEEDEA93}" type="slidenum">
              <a:rPr lang="en-GB"/>
              <a:pPr/>
              <a:t>‹#›</a:t>
            </a:fld>
            <a:endParaRPr lang="en-GB"/>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4975" y="620713"/>
            <a:ext cx="8228013" cy="8556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95288" y="1670050"/>
            <a:ext cx="4064000" cy="4638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1688" y="1670050"/>
            <a:ext cx="4064000" cy="4638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8667750" y="6381750"/>
            <a:ext cx="476250" cy="476250"/>
          </a:xfrm>
        </p:spPr>
        <p:txBody>
          <a:bodyPr/>
          <a:lstStyle>
            <a:lvl1pPr>
              <a:defRPr/>
            </a:lvl1pPr>
          </a:lstStyle>
          <a:p>
            <a:fld id="{DF728E78-1983-43F8-8AB6-CA2CB99DC06A}" type="slidenum">
              <a:rPr lang="en-GB"/>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336699"/>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425727C-7841-4AAA-938B-A78EDF08A458}" type="slidenum">
              <a:rPr lang="en-GB"/>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37176B8E-585C-426F-809C-A3B878EF13B1}" type="slidenum">
              <a:rPr lang="en-GB"/>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95288" y="1670050"/>
            <a:ext cx="4064000" cy="4638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1688" y="1670050"/>
            <a:ext cx="4064000" cy="4638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E1E40DA5-AC30-4C1B-88AE-461E908229F4}" type="slidenum">
              <a:rPr lang="en-GB"/>
              <a:pPr/>
              <a:t>‹#›</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02293427-66F0-4BE7-B685-2E895B7FE6B0}" type="slidenum">
              <a:rPr lang="en-GB"/>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F7C7E63-8EF9-4918-A1C2-0CFC52B20F66}" type="slidenum">
              <a:rPr lang="en-GB"/>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3E4CBC4D-A391-44A9-B92F-5A197E37CD13}" type="slidenum">
              <a:rPr lang="en-GB"/>
              <a:pPr/>
              <a:t>‹#›</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697955F-F488-40AD-B83C-89D701BDA72A}" type="slidenum">
              <a:rPr lang="en-GB"/>
              <a:pPr/>
              <a:t>‹#›</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8FAA43F-88B6-4DA6-B8DA-4A2928CE4BD1}" type="slidenum">
              <a:rPr lang="en-GB"/>
              <a:pPr/>
              <a:t>‹#›</a:t>
            </a:fld>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0" name="Picture 36"/>
          <p:cNvPicPr>
            <a:picLocks noChangeAspect="1" noChangeArrowheads="1"/>
          </p:cNvPicPr>
          <p:nvPr/>
        </p:nvPicPr>
        <p:blipFill>
          <a:blip r:embed="rId14" cstate="print"/>
          <a:srcRect/>
          <a:stretch>
            <a:fillRect/>
          </a:stretch>
        </p:blipFill>
        <p:spPr bwMode="auto">
          <a:xfrm>
            <a:off x="0" y="0"/>
            <a:ext cx="660400" cy="828675"/>
          </a:xfrm>
          <a:prstGeom prst="rect">
            <a:avLst/>
          </a:prstGeom>
          <a:noFill/>
        </p:spPr>
      </p:pic>
      <p:sp>
        <p:nvSpPr>
          <p:cNvPr id="1027" name="Rectangle 3"/>
          <p:cNvSpPr>
            <a:spLocks noGrp="1" noChangeArrowheads="1"/>
          </p:cNvSpPr>
          <p:nvPr>
            <p:ph type="body" idx="1"/>
          </p:nvPr>
        </p:nvSpPr>
        <p:spPr bwMode="auto">
          <a:xfrm>
            <a:off x="395288" y="1670050"/>
            <a:ext cx="8280400" cy="4638675"/>
          </a:xfrm>
          <a:prstGeom prst="rect">
            <a:avLst/>
          </a:prstGeom>
          <a:noFill/>
          <a:ln w="9525">
            <a:noFill/>
            <a:miter lim="800000"/>
            <a:headEnd/>
            <a:tailEnd/>
          </a:ln>
          <a:effectLst/>
        </p:spPr>
        <p:txBody>
          <a:bodyPr vert="horz" wrap="square" lIns="87975" tIns="79663" rIns="87975" bIns="79663"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 </a:t>
            </a:r>
          </a:p>
          <a:p>
            <a:pPr lvl="3"/>
            <a:r>
              <a:rPr lang="en-GB" smtClean="0"/>
              <a:t>Fourth level</a:t>
            </a:r>
          </a:p>
        </p:txBody>
      </p:sp>
      <p:sp>
        <p:nvSpPr>
          <p:cNvPr id="1030" name="Rectangle 6"/>
          <p:cNvSpPr>
            <a:spLocks noGrp="1" noChangeArrowheads="1"/>
          </p:cNvSpPr>
          <p:nvPr>
            <p:ph type="sldNum" sz="quarter" idx="4"/>
          </p:nvPr>
        </p:nvSpPr>
        <p:spPr bwMode="auto">
          <a:xfrm>
            <a:off x="8667750" y="6381750"/>
            <a:ext cx="476250" cy="476250"/>
          </a:xfrm>
          <a:prstGeom prst="rect">
            <a:avLst/>
          </a:prstGeom>
          <a:noFill/>
          <a:ln w="9525">
            <a:noFill/>
            <a:miter lim="800000"/>
            <a:headEnd/>
            <a:tailEnd/>
          </a:ln>
          <a:effectLst/>
        </p:spPr>
        <p:txBody>
          <a:bodyPr vert="horz" wrap="square" lIns="87975" tIns="43988" rIns="87975" bIns="43988" numCol="1" anchor="t" anchorCtr="0" compatLnSpc="1">
            <a:prstTxWarp prst="textNoShape">
              <a:avLst/>
            </a:prstTxWarp>
          </a:bodyPr>
          <a:lstStyle>
            <a:lvl1pPr algn="r" defTabSz="879475">
              <a:defRPr sz="1300">
                <a:latin typeface="Arial" charset="0"/>
              </a:defRPr>
            </a:lvl1pPr>
          </a:lstStyle>
          <a:p>
            <a:fld id="{0D47648C-4A69-4760-ADD1-D1002B1C4935}" type="slidenum">
              <a:rPr lang="en-GB"/>
              <a:pPr/>
              <a:t>‹#›</a:t>
            </a:fld>
            <a:endParaRPr lang="en-GB"/>
          </a:p>
        </p:txBody>
      </p:sp>
      <p:pic>
        <p:nvPicPr>
          <p:cNvPr id="1055" name="Picture 31" descr="RISOE Logo"/>
          <p:cNvPicPr>
            <a:picLocks noChangeAspect="1" noChangeArrowheads="1"/>
          </p:cNvPicPr>
          <p:nvPr/>
        </p:nvPicPr>
        <p:blipFill>
          <a:blip r:embed="rId15" cstate="print"/>
          <a:srcRect/>
          <a:stretch>
            <a:fillRect/>
          </a:stretch>
        </p:blipFill>
        <p:spPr bwMode="auto">
          <a:xfrm>
            <a:off x="5313363" y="85725"/>
            <a:ext cx="3721100" cy="595313"/>
          </a:xfrm>
          <a:prstGeom prst="rect">
            <a:avLst/>
          </a:prstGeom>
          <a:noFill/>
        </p:spPr>
      </p:pic>
      <p:sp>
        <p:nvSpPr>
          <p:cNvPr id="1056" name="Rectangle 32"/>
          <p:cNvSpPr>
            <a:spLocks noChangeArrowheads="1"/>
          </p:cNvSpPr>
          <p:nvPr/>
        </p:nvSpPr>
        <p:spPr bwMode="auto">
          <a:xfrm>
            <a:off x="0" y="0"/>
            <a:ext cx="9144000" cy="747713"/>
          </a:xfrm>
          <a:prstGeom prst="rect">
            <a:avLst/>
          </a:prstGeom>
          <a:gradFill rotWithShape="1">
            <a:gsLst>
              <a:gs pos="0">
                <a:srgbClr val="69B4FF">
                  <a:alpha val="67999"/>
                </a:srgbClr>
              </a:gs>
              <a:gs pos="100000">
                <a:schemeClr val="bg1">
                  <a:alpha val="42000"/>
                </a:schemeClr>
              </a:gs>
            </a:gsLst>
            <a:path path="rect">
              <a:fillToRect r="100000" b="100000"/>
            </a:path>
          </a:gradFill>
          <a:ln w="9525">
            <a:noFill/>
            <a:miter lim="800000"/>
            <a:headEnd/>
            <a:tailEnd/>
          </a:ln>
          <a:effectLst/>
        </p:spPr>
        <p:txBody>
          <a:bodyPr wrap="none" anchor="ctr"/>
          <a:lstStyle/>
          <a:p>
            <a:endParaRPr lang="en-US"/>
          </a:p>
        </p:txBody>
      </p:sp>
      <p:sp>
        <p:nvSpPr>
          <p:cNvPr id="1058" name="Rectangle 34"/>
          <p:cNvSpPr>
            <a:spLocks noChangeArrowheads="1"/>
          </p:cNvSpPr>
          <p:nvPr/>
        </p:nvSpPr>
        <p:spPr bwMode="auto">
          <a:xfrm>
            <a:off x="8667750" y="6381750"/>
            <a:ext cx="476250" cy="476250"/>
          </a:xfrm>
          <a:prstGeom prst="rect">
            <a:avLst/>
          </a:prstGeom>
          <a:noFill/>
          <a:ln w="9525">
            <a:noFill/>
            <a:miter lim="800000"/>
            <a:headEnd/>
            <a:tailEnd/>
          </a:ln>
          <a:effectLst/>
        </p:spPr>
        <p:txBody>
          <a:bodyPr lIns="87975" tIns="43988" rIns="87975" bIns="43988"/>
          <a:lstStyle/>
          <a:p>
            <a:pPr algn="r" defTabSz="879475"/>
            <a:fld id="{1EC4F099-2C64-4657-8BC6-735B58DE946B}" type="slidenum">
              <a:rPr lang="en-GB" sz="1300">
                <a:latin typeface="Arial" charset="0"/>
              </a:rPr>
              <a:pPr algn="r" defTabSz="879475"/>
              <a:t>‹#›</a:t>
            </a:fld>
            <a:endParaRPr lang="en-GB" sz="1300">
              <a:latin typeface="Arial" charset="0"/>
            </a:endParaRPr>
          </a:p>
        </p:txBody>
      </p:sp>
      <p:sp>
        <p:nvSpPr>
          <p:cNvPr id="1061" name="Rectangle 37"/>
          <p:cNvSpPr>
            <a:spLocks noGrp="1" noChangeArrowheads="1"/>
          </p:cNvSpPr>
          <p:nvPr>
            <p:ph type="title"/>
          </p:nvPr>
        </p:nvSpPr>
        <p:spPr bwMode="auto">
          <a:xfrm>
            <a:off x="434975" y="620713"/>
            <a:ext cx="8228013" cy="855662"/>
          </a:xfrm>
          <a:prstGeom prst="rect">
            <a:avLst/>
          </a:prstGeom>
          <a:noFill/>
          <a:ln w="9525">
            <a:noFill/>
            <a:miter lim="800000"/>
            <a:headEnd/>
            <a:tailEnd/>
          </a:ln>
          <a:effectLst/>
        </p:spPr>
        <p:txBody>
          <a:bodyPr vert="horz" wrap="square" lIns="87975" tIns="43988" rIns="87975" bIns="43988" numCol="1" anchor="ctr" anchorCtr="0" compatLnSpc="1">
            <a:prstTxWarp prst="textNoShape">
              <a:avLst/>
            </a:prstTxWarp>
          </a:bodyPr>
          <a:lstStyle/>
          <a:p>
            <a:pPr lvl="0"/>
            <a:r>
              <a:rPr lang="en-GB"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ctr" defTabSz="879475" rtl="0" fontAlgn="base">
        <a:spcBef>
          <a:spcPct val="0"/>
        </a:spcBef>
        <a:spcAft>
          <a:spcPct val="0"/>
        </a:spcAft>
        <a:defRPr sz="3100">
          <a:solidFill>
            <a:srgbClr val="CC0000"/>
          </a:solidFill>
          <a:latin typeface="+mj-lt"/>
          <a:ea typeface="+mj-ea"/>
          <a:cs typeface="+mj-cs"/>
        </a:defRPr>
      </a:lvl1pPr>
      <a:lvl2pPr algn="ctr" defTabSz="879475" rtl="0" fontAlgn="base">
        <a:spcBef>
          <a:spcPct val="0"/>
        </a:spcBef>
        <a:spcAft>
          <a:spcPct val="0"/>
        </a:spcAft>
        <a:defRPr sz="3100">
          <a:solidFill>
            <a:srgbClr val="CC0000"/>
          </a:solidFill>
          <a:latin typeface="Calibri" pitchFamily="34" charset="0"/>
        </a:defRPr>
      </a:lvl2pPr>
      <a:lvl3pPr algn="ctr" defTabSz="879475" rtl="0" fontAlgn="base">
        <a:spcBef>
          <a:spcPct val="0"/>
        </a:spcBef>
        <a:spcAft>
          <a:spcPct val="0"/>
        </a:spcAft>
        <a:defRPr sz="3100">
          <a:solidFill>
            <a:srgbClr val="CC0000"/>
          </a:solidFill>
          <a:latin typeface="Calibri" pitchFamily="34" charset="0"/>
        </a:defRPr>
      </a:lvl3pPr>
      <a:lvl4pPr algn="ctr" defTabSz="879475" rtl="0" fontAlgn="base">
        <a:spcBef>
          <a:spcPct val="0"/>
        </a:spcBef>
        <a:spcAft>
          <a:spcPct val="0"/>
        </a:spcAft>
        <a:defRPr sz="3100">
          <a:solidFill>
            <a:srgbClr val="CC0000"/>
          </a:solidFill>
          <a:latin typeface="Calibri" pitchFamily="34" charset="0"/>
        </a:defRPr>
      </a:lvl4pPr>
      <a:lvl5pPr algn="ctr" defTabSz="879475" rtl="0" fontAlgn="base">
        <a:spcBef>
          <a:spcPct val="0"/>
        </a:spcBef>
        <a:spcAft>
          <a:spcPct val="0"/>
        </a:spcAft>
        <a:defRPr sz="3100">
          <a:solidFill>
            <a:srgbClr val="CC0000"/>
          </a:solidFill>
          <a:latin typeface="Calibri" pitchFamily="34" charset="0"/>
        </a:defRPr>
      </a:lvl5pPr>
      <a:lvl6pPr marL="457200" algn="ctr" defTabSz="879475" rtl="0" fontAlgn="base">
        <a:spcBef>
          <a:spcPct val="0"/>
        </a:spcBef>
        <a:spcAft>
          <a:spcPct val="0"/>
        </a:spcAft>
        <a:defRPr sz="3100">
          <a:solidFill>
            <a:srgbClr val="CC0000"/>
          </a:solidFill>
          <a:latin typeface="Calibri" pitchFamily="34" charset="0"/>
        </a:defRPr>
      </a:lvl6pPr>
      <a:lvl7pPr marL="914400" algn="ctr" defTabSz="879475" rtl="0" fontAlgn="base">
        <a:spcBef>
          <a:spcPct val="0"/>
        </a:spcBef>
        <a:spcAft>
          <a:spcPct val="0"/>
        </a:spcAft>
        <a:defRPr sz="3100">
          <a:solidFill>
            <a:srgbClr val="CC0000"/>
          </a:solidFill>
          <a:latin typeface="Calibri" pitchFamily="34" charset="0"/>
        </a:defRPr>
      </a:lvl7pPr>
      <a:lvl8pPr marL="1371600" algn="ctr" defTabSz="879475" rtl="0" fontAlgn="base">
        <a:spcBef>
          <a:spcPct val="0"/>
        </a:spcBef>
        <a:spcAft>
          <a:spcPct val="0"/>
        </a:spcAft>
        <a:defRPr sz="3100">
          <a:solidFill>
            <a:srgbClr val="CC0000"/>
          </a:solidFill>
          <a:latin typeface="Calibri" pitchFamily="34" charset="0"/>
        </a:defRPr>
      </a:lvl8pPr>
      <a:lvl9pPr marL="1828800" algn="ctr" defTabSz="879475" rtl="0" fontAlgn="base">
        <a:spcBef>
          <a:spcPct val="0"/>
        </a:spcBef>
        <a:spcAft>
          <a:spcPct val="0"/>
        </a:spcAft>
        <a:defRPr sz="3100">
          <a:solidFill>
            <a:srgbClr val="CC0000"/>
          </a:solidFill>
          <a:latin typeface="Calibri" pitchFamily="34" charset="0"/>
        </a:defRPr>
      </a:lvl9pPr>
    </p:titleStyle>
    <p:bodyStyle>
      <a:lvl1pPr marL="330200" indent="-330200" algn="l" defTabSz="879475" rtl="0" fontAlgn="base">
        <a:spcBef>
          <a:spcPct val="20000"/>
        </a:spcBef>
        <a:spcAft>
          <a:spcPct val="0"/>
        </a:spcAft>
        <a:buClr>
          <a:schemeClr val="hlink"/>
        </a:buClr>
        <a:buSzPct val="130000"/>
        <a:buFont typeface="Arial" charset="0"/>
        <a:buChar char="•"/>
        <a:defRPr sz="2700">
          <a:solidFill>
            <a:schemeClr val="tx1"/>
          </a:solidFill>
          <a:latin typeface="+mn-lt"/>
          <a:ea typeface="+mn-ea"/>
          <a:cs typeface="+mn-cs"/>
        </a:defRPr>
      </a:lvl1pPr>
      <a:lvl2pPr marL="715963" indent="-276225" algn="l" defTabSz="879475" rtl="0" fontAlgn="base">
        <a:spcBef>
          <a:spcPct val="20000"/>
        </a:spcBef>
        <a:spcAft>
          <a:spcPct val="0"/>
        </a:spcAft>
        <a:buClr>
          <a:schemeClr val="hlink"/>
        </a:buClr>
        <a:buSzPct val="90000"/>
        <a:buChar char="o"/>
        <a:defRPr sz="2300">
          <a:solidFill>
            <a:schemeClr val="tx1"/>
          </a:solidFill>
          <a:latin typeface="+mn-lt"/>
        </a:defRPr>
      </a:lvl2pPr>
      <a:lvl3pPr marL="1100138" indent="-220663" algn="l" defTabSz="879475" rtl="0" fontAlgn="base">
        <a:spcBef>
          <a:spcPct val="20000"/>
        </a:spcBef>
        <a:spcAft>
          <a:spcPct val="0"/>
        </a:spcAft>
        <a:buClr>
          <a:schemeClr val="hlink"/>
        </a:buClr>
        <a:buSzPct val="120000"/>
        <a:buFont typeface="Arial" charset="0"/>
        <a:buChar char="•"/>
        <a:defRPr sz="1900">
          <a:solidFill>
            <a:schemeClr val="tx1"/>
          </a:solidFill>
          <a:latin typeface="+mn-lt"/>
        </a:defRPr>
      </a:lvl3pPr>
      <a:lvl4pPr marL="1539875" indent="-220663" algn="l" defTabSz="879475" rtl="0" fontAlgn="base">
        <a:spcBef>
          <a:spcPct val="20000"/>
        </a:spcBef>
        <a:spcAft>
          <a:spcPct val="0"/>
        </a:spcAft>
        <a:buClr>
          <a:schemeClr val="hlink"/>
        </a:buClr>
        <a:buSzPct val="120000"/>
        <a:buFont typeface="Arial" charset="0"/>
        <a:buChar char="−"/>
        <a:defRPr>
          <a:solidFill>
            <a:schemeClr val="tx1"/>
          </a:solidFill>
          <a:latin typeface="+mn-lt"/>
        </a:defRPr>
      </a:lvl4pPr>
      <a:lvl5pPr marL="1979613" indent="-219075" algn="l" defTabSz="879475" rtl="0" fontAlgn="base">
        <a:spcBef>
          <a:spcPct val="20000"/>
        </a:spcBef>
        <a:spcAft>
          <a:spcPct val="0"/>
        </a:spcAft>
        <a:buClr>
          <a:schemeClr val="hlink"/>
        </a:buClr>
        <a:buSzPct val="120000"/>
        <a:buFont typeface="Arial" charset="0"/>
        <a:buChar char="•"/>
        <a:defRPr sz="2700">
          <a:solidFill>
            <a:schemeClr val="tx1"/>
          </a:solidFill>
          <a:latin typeface="+mn-lt"/>
        </a:defRPr>
      </a:lvl5pPr>
      <a:lvl6pPr marL="2436813" indent="-219075" algn="l" defTabSz="879475" rtl="0" fontAlgn="base">
        <a:spcBef>
          <a:spcPct val="20000"/>
        </a:spcBef>
        <a:spcAft>
          <a:spcPct val="0"/>
        </a:spcAft>
        <a:buClr>
          <a:schemeClr val="hlink"/>
        </a:buClr>
        <a:buSzPct val="120000"/>
        <a:buFont typeface="Arial" charset="0"/>
        <a:buChar char="•"/>
        <a:defRPr sz="2700">
          <a:solidFill>
            <a:schemeClr val="tx1"/>
          </a:solidFill>
          <a:latin typeface="+mn-lt"/>
        </a:defRPr>
      </a:lvl6pPr>
      <a:lvl7pPr marL="2894013" indent="-219075" algn="l" defTabSz="879475" rtl="0" fontAlgn="base">
        <a:spcBef>
          <a:spcPct val="20000"/>
        </a:spcBef>
        <a:spcAft>
          <a:spcPct val="0"/>
        </a:spcAft>
        <a:buClr>
          <a:schemeClr val="hlink"/>
        </a:buClr>
        <a:buSzPct val="120000"/>
        <a:buFont typeface="Arial" charset="0"/>
        <a:buChar char="•"/>
        <a:defRPr sz="2700">
          <a:solidFill>
            <a:schemeClr val="tx1"/>
          </a:solidFill>
          <a:latin typeface="+mn-lt"/>
        </a:defRPr>
      </a:lvl7pPr>
      <a:lvl8pPr marL="3351213" indent="-219075" algn="l" defTabSz="879475" rtl="0" fontAlgn="base">
        <a:spcBef>
          <a:spcPct val="20000"/>
        </a:spcBef>
        <a:spcAft>
          <a:spcPct val="0"/>
        </a:spcAft>
        <a:buClr>
          <a:schemeClr val="hlink"/>
        </a:buClr>
        <a:buSzPct val="120000"/>
        <a:buFont typeface="Arial" charset="0"/>
        <a:buChar char="•"/>
        <a:defRPr sz="2700">
          <a:solidFill>
            <a:schemeClr val="tx1"/>
          </a:solidFill>
          <a:latin typeface="+mn-lt"/>
        </a:defRPr>
      </a:lvl8pPr>
      <a:lvl9pPr marL="3808413" indent="-219075" algn="l" defTabSz="879475" rtl="0" fontAlgn="base">
        <a:spcBef>
          <a:spcPct val="20000"/>
        </a:spcBef>
        <a:spcAft>
          <a:spcPct val="0"/>
        </a:spcAft>
        <a:buClr>
          <a:schemeClr val="hlink"/>
        </a:buClr>
        <a:buSzPct val="120000"/>
        <a:buFont typeface="Arial" charset="0"/>
        <a:buChar char="•"/>
        <a:defRPr sz="27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wmf"/></Relationships>
</file>

<file path=ppt/slides/_rels/slide1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1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72.jpeg"/><Relationship Id="rId13" Type="http://schemas.openxmlformats.org/officeDocument/2006/relationships/image" Target="../media/image76.png"/><Relationship Id="rId18" Type="http://schemas.openxmlformats.org/officeDocument/2006/relationships/hyperlink" Target="http://cdmpipeline.org/" TargetMode="External"/><Relationship Id="rId3" Type="http://schemas.openxmlformats.org/officeDocument/2006/relationships/image" Target="../media/image67.jpeg"/><Relationship Id="rId21" Type="http://schemas.openxmlformats.org/officeDocument/2006/relationships/image" Target="../media/image80.png"/><Relationship Id="rId7" Type="http://schemas.openxmlformats.org/officeDocument/2006/relationships/image" Target="../media/image71.jpeg"/><Relationship Id="rId12" Type="http://schemas.openxmlformats.org/officeDocument/2006/relationships/image" Target="../media/image75.png"/><Relationship Id="rId17" Type="http://schemas.openxmlformats.org/officeDocument/2006/relationships/image" Target="../media/image51.wmf"/><Relationship Id="rId2" Type="http://schemas.openxmlformats.org/officeDocument/2006/relationships/notesSlide" Target="../notesSlides/notesSlide13.xml"/><Relationship Id="rId16" Type="http://schemas.openxmlformats.org/officeDocument/2006/relationships/image" Target="../media/image79.png"/><Relationship Id="rId20" Type="http://schemas.openxmlformats.org/officeDocument/2006/relationships/hyperlink" Target="http://cdm-meth.org/" TargetMode="External"/><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image" Target="../media/image50.wmf"/><Relationship Id="rId5" Type="http://schemas.openxmlformats.org/officeDocument/2006/relationships/image" Target="../media/image69.jpeg"/><Relationship Id="rId15" Type="http://schemas.openxmlformats.org/officeDocument/2006/relationships/image" Target="../media/image78.png"/><Relationship Id="rId23" Type="http://schemas.openxmlformats.org/officeDocument/2006/relationships/image" Target="../media/image82.png"/><Relationship Id="rId10" Type="http://schemas.openxmlformats.org/officeDocument/2006/relationships/image" Target="../media/image74.jpeg"/><Relationship Id="rId19" Type="http://schemas.openxmlformats.org/officeDocument/2006/relationships/hyperlink" Target="http://acp-cd4cdm.org/" TargetMode="External"/><Relationship Id="rId4" Type="http://schemas.openxmlformats.org/officeDocument/2006/relationships/image" Target="../media/image68.jpeg"/><Relationship Id="rId9" Type="http://schemas.openxmlformats.org/officeDocument/2006/relationships/image" Target="../media/image73.wmf"/><Relationship Id="rId14" Type="http://schemas.openxmlformats.org/officeDocument/2006/relationships/image" Target="../media/image77.png"/><Relationship Id="rId22" Type="http://schemas.openxmlformats.org/officeDocument/2006/relationships/image" Target="../media/image81.png"/></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26" Type="http://schemas.openxmlformats.org/officeDocument/2006/relationships/image" Target="../media/image30.jpeg"/><Relationship Id="rId3" Type="http://schemas.openxmlformats.org/officeDocument/2006/relationships/image" Target="../media/image7.png"/><Relationship Id="rId21" Type="http://schemas.openxmlformats.org/officeDocument/2006/relationships/image" Target="../media/image25.jpeg"/><Relationship Id="rId34" Type="http://schemas.openxmlformats.org/officeDocument/2006/relationships/image" Target="../media/image38.jpe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5" Type="http://schemas.openxmlformats.org/officeDocument/2006/relationships/image" Target="../media/image29.jpeg"/><Relationship Id="rId33" Type="http://schemas.openxmlformats.org/officeDocument/2006/relationships/image" Target="../media/image37.jpeg"/><Relationship Id="rId2" Type="http://schemas.openxmlformats.org/officeDocument/2006/relationships/notesSlide" Target="../notesSlides/notesSlide2.xml"/><Relationship Id="rId16" Type="http://schemas.openxmlformats.org/officeDocument/2006/relationships/image" Target="../media/image20.jpeg"/><Relationship Id="rId20" Type="http://schemas.openxmlformats.org/officeDocument/2006/relationships/image" Target="../media/image24.png"/><Relationship Id="rId29"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jpeg"/><Relationship Id="rId24" Type="http://schemas.openxmlformats.org/officeDocument/2006/relationships/image" Target="../media/image28.jpeg"/><Relationship Id="rId32" Type="http://schemas.openxmlformats.org/officeDocument/2006/relationships/image" Target="../media/image36.jpeg"/><Relationship Id="rId5" Type="http://schemas.openxmlformats.org/officeDocument/2006/relationships/image" Target="../media/image9.jpeg"/><Relationship Id="rId15" Type="http://schemas.openxmlformats.org/officeDocument/2006/relationships/image" Target="../media/image19.jpeg"/><Relationship Id="rId23" Type="http://schemas.openxmlformats.org/officeDocument/2006/relationships/image" Target="../media/image27.jpeg"/><Relationship Id="rId28" Type="http://schemas.openxmlformats.org/officeDocument/2006/relationships/image" Target="../media/image32.jpeg"/><Relationship Id="rId36" Type="http://schemas.openxmlformats.org/officeDocument/2006/relationships/image" Target="../media/image40.jpeg"/><Relationship Id="rId10" Type="http://schemas.openxmlformats.org/officeDocument/2006/relationships/image" Target="../media/image14.jpeg"/><Relationship Id="rId19" Type="http://schemas.openxmlformats.org/officeDocument/2006/relationships/image" Target="../media/image23.jpeg"/><Relationship Id="rId31" Type="http://schemas.openxmlformats.org/officeDocument/2006/relationships/image" Target="../media/image35.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 Id="rId22" Type="http://schemas.openxmlformats.org/officeDocument/2006/relationships/image" Target="../media/image26.jpeg"/><Relationship Id="rId27" Type="http://schemas.openxmlformats.org/officeDocument/2006/relationships/image" Target="../media/image31.jpeg"/><Relationship Id="rId30" Type="http://schemas.openxmlformats.org/officeDocument/2006/relationships/image" Target="../media/image34.jpeg"/><Relationship Id="rId35"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wmf"/></Relationships>
</file>

<file path=ppt/slides/_rels/slide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subTitle" idx="1"/>
          </p:nvPr>
        </p:nvSpPr>
        <p:spPr>
          <a:xfrm>
            <a:off x="228600" y="966788"/>
            <a:ext cx="8534400" cy="5507037"/>
          </a:xfrm>
          <a:noFill/>
          <a:ln/>
        </p:spPr>
        <p:txBody>
          <a:bodyPr lIns="87060" tIns="42766" rIns="87060" bIns="42766"/>
          <a:lstStyle/>
          <a:p>
            <a:pPr algn="ctr">
              <a:lnSpc>
                <a:spcPct val="90000"/>
              </a:lnSpc>
              <a:spcBef>
                <a:spcPct val="50000"/>
              </a:spcBef>
            </a:pPr>
            <a:endParaRPr lang="en-GB" sz="3100" b="1" i="1" dirty="0" smtClean="0">
              <a:solidFill>
                <a:srgbClr val="0066CC"/>
              </a:solidFill>
              <a:latin typeface="Verdana" pitchFamily="34" charset="0"/>
            </a:endParaRPr>
          </a:p>
          <a:p>
            <a:pPr algn="ctr">
              <a:lnSpc>
                <a:spcPct val="90000"/>
              </a:lnSpc>
              <a:spcBef>
                <a:spcPct val="50000"/>
              </a:spcBef>
            </a:pPr>
            <a:r>
              <a:rPr lang="en-GB" sz="3100" b="1" i="1" dirty="0" smtClean="0">
                <a:solidFill>
                  <a:srgbClr val="0066CC"/>
                </a:solidFill>
                <a:latin typeface="Verdana" pitchFamily="34" charset="0"/>
              </a:rPr>
              <a:t>UNEP Risoe Centre</a:t>
            </a:r>
          </a:p>
          <a:p>
            <a:pPr algn="ctr">
              <a:lnSpc>
                <a:spcPct val="90000"/>
              </a:lnSpc>
              <a:spcBef>
                <a:spcPct val="50000"/>
              </a:spcBef>
            </a:pPr>
            <a:endParaRPr lang="en-GB" sz="3100" b="1" i="1" dirty="0" smtClean="0">
              <a:solidFill>
                <a:srgbClr val="0066CC"/>
              </a:solidFill>
              <a:latin typeface="Verdana" pitchFamily="34" charset="0"/>
            </a:endParaRPr>
          </a:p>
          <a:p>
            <a:pPr algn="ctr">
              <a:lnSpc>
                <a:spcPct val="85000"/>
              </a:lnSpc>
              <a:spcBef>
                <a:spcPct val="0"/>
              </a:spcBef>
            </a:pPr>
            <a:r>
              <a:rPr lang="en-GB" sz="3600" b="1" i="1" dirty="0" smtClean="0">
                <a:solidFill>
                  <a:srgbClr val="336699"/>
                </a:solidFill>
              </a:rPr>
              <a:t>Energy and Carbon Finance Program</a:t>
            </a:r>
          </a:p>
          <a:p>
            <a:pPr algn="ctr">
              <a:lnSpc>
                <a:spcPct val="85000"/>
              </a:lnSpc>
              <a:spcBef>
                <a:spcPct val="0"/>
              </a:spcBef>
              <a:buFontTx/>
              <a:buChar char="-"/>
            </a:pPr>
            <a:r>
              <a:rPr lang="en-GB" sz="2000" b="1" i="1" dirty="0" smtClean="0">
                <a:solidFill>
                  <a:srgbClr val="336699"/>
                </a:solidFill>
              </a:rPr>
              <a:t>ongoing work to enhance the regional distribution of CDM </a:t>
            </a:r>
          </a:p>
          <a:p>
            <a:pPr algn="ctr">
              <a:lnSpc>
                <a:spcPct val="90000"/>
              </a:lnSpc>
              <a:spcBef>
                <a:spcPct val="50000"/>
              </a:spcBef>
            </a:pPr>
            <a:endParaRPr lang="en-GB" sz="2400" b="1" i="1" dirty="0">
              <a:solidFill>
                <a:srgbClr val="336699"/>
              </a:solidFill>
            </a:endParaRPr>
          </a:p>
          <a:p>
            <a:pPr algn="ctr">
              <a:lnSpc>
                <a:spcPct val="90000"/>
              </a:lnSpc>
              <a:spcBef>
                <a:spcPct val="50000"/>
              </a:spcBef>
            </a:pPr>
            <a:r>
              <a:rPr lang="en-GB" sz="2800" b="1" i="1" baseline="30000" dirty="0" smtClean="0">
                <a:latin typeface="Microsoft Sans Serif" pitchFamily="34" charset="0"/>
              </a:rPr>
              <a:t>Karen Holm Olsen</a:t>
            </a:r>
          </a:p>
          <a:p>
            <a:pPr algn="ctr">
              <a:lnSpc>
                <a:spcPct val="90000"/>
              </a:lnSpc>
              <a:spcBef>
                <a:spcPct val="50000"/>
              </a:spcBef>
            </a:pPr>
            <a:r>
              <a:rPr lang="en-GB" sz="2000" i="1" baseline="30000" dirty="0" smtClean="0">
                <a:latin typeface="Microsoft Sans Serif" pitchFamily="34" charset="0"/>
              </a:rPr>
              <a:t>Senior Researcher </a:t>
            </a:r>
            <a:endParaRPr lang="en-GB" sz="1900" dirty="0" smtClean="0">
              <a:solidFill>
                <a:srgbClr val="336699"/>
              </a:solidFill>
              <a:latin typeface="Microsoft Sans Serif" pitchFamily="34" charset="0"/>
            </a:endParaRPr>
          </a:p>
          <a:p>
            <a:pPr algn="ctr">
              <a:lnSpc>
                <a:spcPct val="90000"/>
              </a:lnSpc>
              <a:spcBef>
                <a:spcPct val="50000"/>
              </a:spcBef>
            </a:pPr>
            <a:r>
              <a:rPr lang="en-GB" sz="1900" dirty="0" smtClean="0">
                <a:latin typeface="Microsoft Sans Serif" pitchFamily="34" charset="0"/>
              </a:rPr>
              <a:t>24 March 2012, Bonn</a:t>
            </a:r>
            <a:endParaRPr lang="da-DK" sz="1900" dirty="0">
              <a:latin typeface="Microsoft Sans Serif" pitchFamily="34" charset="0"/>
            </a:endParaRPr>
          </a:p>
        </p:txBody>
      </p:sp>
      <p:pic>
        <p:nvPicPr>
          <p:cNvPr id="156681" name="Picture 9" descr="hovsore"/>
          <p:cNvPicPr>
            <a:picLocks noChangeAspect="1" noChangeArrowheads="1"/>
          </p:cNvPicPr>
          <p:nvPr/>
        </p:nvPicPr>
        <p:blipFill>
          <a:blip r:embed="rId3" cstate="print"/>
          <a:srcRect b="23619"/>
          <a:stretch>
            <a:fillRect/>
          </a:stretch>
        </p:blipFill>
        <p:spPr bwMode="auto">
          <a:xfrm>
            <a:off x="6888163" y="5351463"/>
            <a:ext cx="2066925" cy="1295400"/>
          </a:xfrm>
          <a:prstGeom prst="rect">
            <a:avLst/>
          </a:prstGeom>
          <a:noFill/>
        </p:spPr>
      </p:pic>
      <p:pic>
        <p:nvPicPr>
          <p:cNvPr id="156683" name="Picture 11" descr="Forskningscenter_Riso"/>
          <p:cNvPicPr>
            <a:picLocks noChangeAspect="1" noChangeArrowheads="1"/>
          </p:cNvPicPr>
          <p:nvPr/>
        </p:nvPicPr>
        <p:blipFill>
          <a:blip r:embed="rId4" cstate="print"/>
          <a:srcRect l="18449" r="6161"/>
          <a:stretch>
            <a:fillRect/>
          </a:stretch>
        </p:blipFill>
        <p:spPr bwMode="auto">
          <a:xfrm>
            <a:off x="4706938" y="5348288"/>
            <a:ext cx="2035175" cy="1320800"/>
          </a:xfrm>
          <a:prstGeom prst="rect">
            <a:avLst/>
          </a:prstGeom>
          <a:noFill/>
        </p:spPr>
      </p:pic>
      <p:pic>
        <p:nvPicPr>
          <p:cNvPr id="156685" name="Picture 13" descr="foto2"/>
          <p:cNvPicPr>
            <a:picLocks noChangeAspect="1" noChangeArrowheads="1"/>
          </p:cNvPicPr>
          <p:nvPr/>
        </p:nvPicPr>
        <p:blipFill>
          <a:blip r:embed="rId5" cstate="print"/>
          <a:srcRect/>
          <a:stretch>
            <a:fillRect/>
          </a:stretch>
        </p:blipFill>
        <p:spPr bwMode="auto">
          <a:xfrm>
            <a:off x="2574925" y="5373688"/>
            <a:ext cx="1966913" cy="1293812"/>
          </a:xfrm>
          <a:prstGeom prst="rect">
            <a:avLst/>
          </a:prstGeom>
          <a:noFill/>
        </p:spPr>
      </p:pic>
      <p:pic>
        <p:nvPicPr>
          <p:cNvPr id="156688" name="Picture 16" descr="Los Niños by Vikingo's Pub."/>
          <p:cNvPicPr>
            <a:picLocks noChangeAspect="1" noChangeArrowheads="1"/>
          </p:cNvPicPr>
          <p:nvPr/>
        </p:nvPicPr>
        <p:blipFill>
          <a:blip r:embed="rId6" cstate="print"/>
          <a:srcRect t="15837" b="5695"/>
          <a:stretch>
            <a:fillRect/>
          </a:stretch>
        </p:blipFill>
        <p:spPr bwMode="auto">
          <a:xfrm>
            <a:off x="163513" y="5354638"/>
            <a:ext cx="2259012" cy="13287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body" idx="1"/>
          </p:nvPr>
        </p:nvSpPr>
        <p:spPr>
          <a:xfrm>
            <a:off x="119268" y="1816312"/>
            <a:ext cx="7442200" cy="642577"/>
          </a:xfrm>
          <a:solidFill>
            <a:srgbClr val="EAEAEA"/>
          </a:solidFill>
          <a:ln/>
        </p:spPr>
        <p:txBody>
          <a:bodyPr/>
          <a:lstStyle/>
          <a:p>
            <a:pPr>
              <a:lnSpc>
                <a:spcPct val="85000"/>
              </a:lnSpc>
              <a:spcBef>
                <a:spcPct val="50000"/>
              </a:spcBef>
              <a:buClr>
                <a:srgbClr val="336699"/>
              </a:buClr>
              <a:buSzTx/>
            </a:pPr>
            <a:r>
              <a:rPr lang="en-GB" sz="2800" dirty="0" smtClean="0">
                <a:solidFill>
                  <a:srgbClr val="336699"/>
                </a:solidFill>
              </a:rPr>
              <a:t>Carbon Market Perspective Series</a:t>
            </a:r>
          </a:p>
        </p:txBody>
      </p:sp>
      <p:sp>
        <p:nvSpPr>
          <p:cNvPr id="216072" name="Rectangle 8"/>
          <p:cNvSpPr>
            <a:spLocks noGrp="1" noChangeArrowheads="1"/>
          </p:cNvSpPr>
          <p:nvPr>
            <p:ph type="title"/>
          </p:nvPr>
        </p:nvSpPr>
        <p:spPr>
          <a:xfrm>
            <a:off x="1016516" y="610216"/>
            <a:ext cx="6423025" cy="774700"/>
          </a:xfrm>
          <a:noFill/>
          <a:ln/>
        </p:spPr>
        <p:txBody>
          <a:bodyPr/>
          <a:lstStyle/>
          <a:p>
            <a:r>
              <a:rPr lang="en-US" sz="3200" b="1" dirty="0">
                <a:solidFill>
                  <a:schemeClr val="accent2"/>
                </a:solidFill>
              </a:rPr>
              <a:t>Analytical </a:t>
            </a:r>
            <a:r>
              <a:rPr lang="en-US" sz="3200" b="1" dirty="0" smtClean="0">
                <a:solidFill>
                  <a:schemeClr val="accent2"/>
                </a:solidFill>
              </a:rPr>
              <a:t>Activities </a:t>
            </a:r>
            <a:r>
              <a:rPr lang="en-US" sz="3200" b="1" dirty="0">
                <a:solidFill>
                  <a:schemeClr val="accent2"/>
                </a:solidFill>
              </a:rPr>
              <a:t>&amp; </a:t>
            </a:r>
            <a:r>
              <a:rPr lang="en-US" sz="3200" b="1" dirty="0" smtClean="0">
                <a:solidFill>
                  <a:schemeClr val="accent2"/>
                </a:solidFill>
              </a:rPr>
              <a:t>Publications</a:t>
            </a:r>
            <a:endParaRPr lang="en-GB" sz="3200" b="1" dirty="0">
              <a:solidFill>
                <a:schemeClr val="accent2"/>
              </a:solidFill>
            </a:endParaRPr>
          </a:p>
        </p:txBody>
      </p:sp>
      <p:sp>
        <p:nvSpPr>
          <p:cNvPr id="216073" name="Rectangle 9"/>
          <p:cNvSpPr>
            <a:spLocks noChangeArrowheads="1"/>
          </p:cNvSpPr>
          <p:nvPr/>
        </p:nvSpPr>
        <p:spPr bwMode="auto">
          <a:xfrm>
            <a:off x="149224" y="5956531"/>
            <a:ext cx="8684809" cy="704388"/>
          </a:xfrm>
          <a:prstGeom prst="rect">
            <a:avLst/>
          </a:prstGeom>
          <a:solidFill>
            <a:srgbClr val="FFFFFF"/>
          </a:solidFill>
          <a:ln w="19050" cap="flat" cmpd="sng" algn="ctr">
            <a:solidFill>
              <a:schemeClr val="hlink"/>
            </a:solidFill>
            <a:prstDash val="solid"/>
            <a:miter lim="800000"/>
            <a:headEnd/>
            <a:tailEnd/>
          </a:ln>
          <a:effectLst>
            <a:outerShdw dist="107763" dir="2700000" algn="ctr" rotWithShape="0">
              <a:srgbClr val="808080">
                <a:alpha val="50000"/>
              </a:srgbClr>
            </a:outerShdw>
          </a:effectLst>
        </p:spPr>
        <p:txBody>
          <a:bodyPr wrap="square" lIns="87975" tIns="43988" rIns="87975" bIns="43988" anchor="ctr">
            <a:spAutoFit/>
          </a:bodyPr>
          <a:lstStyle/>
          <a:p>
            <a:pPr marL="330200" indent="-330200" algn="ctr" defTabSz="879475">
              <a:spcBef>
                <a:spcPct val="20000"/>
              </a:spcBef>
              <a:buClr>
                <a:schemeClr val="hlink"/>
              </a:buClr>
              <a:buSzPct val="130000"/>
              <a:buFont typeface="Arial" charset="0"/>
              <a:buNone/>
            </a:pPr>
            <a:r>
              <a:rPr lang="en-GB" altLang="ja-JP" sz="2000" b="1" i="1" dirty="0" smtClean="0">
                <a:solidFill>
                  <a:schemeClr val="hlink"/>
                </a:solidFill>
                <a:ea typeface="ＭＳ Ｐゴシック" pitchFamily="34" charset="-128"/>
                <a:sym typeface="Symbol" pitchFamily="18" charset="2"/>
              </a:rPr>
              <a:t>Aims at comprising an annual special feature on a topic of pivotal importance to all developing countries in the global carbon market</a:t>
            </a:r>
            <a:endParaRPr lang="en-GB" altLang="ja-JP" sz="2000" b="1" i="1" dirty="0">
              <a:solidFill>
                <a:schemeClr val="hlink"/>
              </a:solidFill>
              <a:ea typeface="ＭＳ Ｐゴシック" pitchFamily="34" charset="-128"/>
            </a:endParaRPr>
          </a:p>
        </p:txBody>
      </p:sp>
      <p:sp>
        <p:nvSpPr>
          <p:cNvPr id="216075" name="AutoShape 11"/>
          <p:cNvSpPr>
            <a:spLocks noChangeArrowheads="1"/>
          </p:cNvSpPr>
          <p:nvPr/>
        </p:nvSpPr>
        <p:spPr bwMode="auto">
          <a:xfrm rot="10800000">
            <a:off x="3725025" y="5402344"/>
            <a:ext cx="207962" cy="557213"/>
          </a:xfrm>
          <a:prstGeom prst="upArrow">
            <a:avLst>
              <a:gd name="adj1" fmla="val 50000"/>
              <a:gd name="adj2" fmla="val 66985"/>
            </a:avLst>
          </a:prstGeom>
          <a:gradFill rotWithShape="1">
            <a:gsLst>
              <a:gs pos="0">
                <a:srgbClr val="969696">
                  <a:gamma/>
                  <a:shade val="63529"/>
                  <a:invGamma/>
                </a:srgbClr>
              </a:gs>
              <a:gs pos="100000">
                <a:srgbClr val="969696"/>
              </a:gs>
            </a:gsLst>
            <a:lin ang="5400000" scaled="1"/>
          </a:gradFill>
          <a:ln w="9525">
            <a:solidFill>
              <a:srgbClr val="0066CC"/>
            </a:solidFill>
            <a:miter lim="800000"/>
            <a:headEnd/>
            <a:tailEnd/>
          </a:ln>
          <a:effectLst/>
        </p:spPr>
        <p:txBody>
          <a:bodyPr vert="eaVert" wrap="none" anchor="ctr"/>
          <a:lstStyle/>
          <a:p>
            <a:endParaRPr lang="en-US"/>
          </a:p>
        </p:txBody>
      </p:sp>
      <p:pic>
        <p:nvPicPr>
          <p:cNvPr id="216076" name="Picture 12"/>
          <p:cNvPicPr>
            <a:picLocks noChangeAspect="1" noChangeArrowheads="1"/>
          </p:cNvPicPr>
          <p:nvPr/>
        </p:nvPicPr>
        <p:blipFill>
          <a:blip r:embed="rId3" cstate="print"/>
          <a:srcRect/>
          <a:stretch>
            <a:fillRect/>
          </a:stretch>
        </p:blipFill>
        <p:spPr bwMode="auto">
          <a:xfrm>
            <a:off x="7457326" y="753652"/>
            <a:ext cx="1411773" cy="1954289"/>
          </a:xfrm>
          <a:prstGeom prst="rect">
            <a:avLst/>
          </a:prstGeom>
          <a:noFill/>
          <a:ln w="12700">
            <a:solidFill>
              <a:schemeClr val="tx1"/>
            </a:solidFill>
            <a:miter lim="800000"/>
            <a:headEnd/>
            <a:tailEnd/>
          </a:ln>
          <a:effectLst/>
        </p:spPr>
      </p:pic>
      <p:sp>
        <p:nvSpPr>
          <p:cNvPr id="10" name="Rectangle 2"/>
          <p:cNvSpPr txBox="1">
            <a:spLocks noChangeArrowheads="1"/>
          </p:cNvSpPr>
          <p:nvPr/>
        </p:nvSpPr>
        <p:spPr bwMode="auto">
          <a:xfrm>
            <a:off x="119268" y="2478159"/>
            <a:ext cx="7442200" cy="2710070"/>
          </a:xfrm>
          <a:prstGeom prst="rect">
            <a:avLst/>
          </a:prstGeom>
          <a:solidFill>
            <a:srgbClr val="EAEAEA"/>
          </a:solidFill>
          <a:ln w="9525">
            <a:noFill/>
            <a:miter lim="800000"/>
            <a:headEnd/>
            <a:tailEnd/>
          </a:ln>
          <a:effectLst/>
        </p:spPr>
        <p:txBody>
          <a:bodyPr vert="horz" wrap="square" lIns="87975" tIns="79663" rIns="87975" bIns="79663" numCol="1" anchor="t" anchorCtr="0" compatLnSpc="1">
            <a:prstTxWarp prst="textNoShape">
              <a:avLst/>
            </a:prstTxWarp>
          </a:bodyPr>
          <a:lstStyle/>
          <a:p>
            <a:pPr marL="715963" marR="0" lvl="1" indent="-276225" algn="l" defTabSz="879475" rtl="0" eaLnBrk="1" fontAlgn="base" latinLnBrk="0" hangingPunct="1">
              <a:lnSpc>
                <a:spcPct val="85000"/>
              </a:lnSpc>
              <a:spcBef>
                <a:spcPct val="50000"/>
              </a:spcBef>
              <a:spcAft>
                <a:spcPct val="0"/>
              </a:spcAft>
              <a:buClr>
                <a:srgbClr val="336699"/>
              </a:buClr>
              <a:buSzTx/>
              <a:buFontTx/>
              <a:buChar char="o"/>
              <a:tabLst/>
              <a:defRPr/>
            </a:pPr>
            <a:r>
              <a:rPr kumimoji="0" lang="en-GB" sz="2000" b="0" i="0" u="none" strike="noStrike" kern="0" cap="none" spc="0" normalizeH="0" baseline="0" noProof="0" dirty="0" smtClean="0">
                <a:ln>
                  <a:noFill/>
                </a:ln>
                <a:solidFill>
                  <a:schemeClr val="tx1"/>
                </a:solidFill>
                <a:effectLst/>
                <a:uLnTx/>
                <a:uFillTx/>
                <a:latin typeface="+mn-lt"/>
              </a:rPr>
              <a:t>2011 – Progressing towards post-2012 carbon markets</a:t>
            </a:r>
          </a:p>
          <a:p>
            <a:pPr marL="715963" marR="0" lvl="1" indent="-276225" algn="l" defTabSz="879475" rtl="0" eaLnBrk="1" fontAlgn="base" latinLnBrk="0" hangingPunct="1">
              <a:lnSpc>
                <a:spcPct val="85000"/>
              </a:lnSpc>
              <a:spcBef>
                <a:spcPct val="50000"/>
              </a:spcBef>
              <a:spcAft>
                <a:spcPct val="0"/>
              </a:spcAft>
              <a:buClr>
                <a:srgbClr val="336699"/>
              </a:buClr>
              <a:buSzTx/>
              <a:buFontTx/>
              <a:buChar char="o"/>
              <a:tabLst/>
              <a:defRPr/>
            </a:pPr>
            <a:r>
              <a:rPr kumimoji="0" lang="en-GB" sz="2000" b="0" i="0" u="none" strike="noStrike" kern="0" cap="none" spc="0" normalizeH="0" baseline="0" noProof="0" dirty="0" smtClean="0">
                <a:ln>
                  <a:noFill/>
                </a:ln>
                <a:solidFill>
                  <a:schemeClr val="tx1"/>
                </a:solidFill>
                <a:effectLst/>
                <a:uLnTx/>
                <a:uFillTx/>
                <a:latin typeface="+mn-lt"/>
              </a:rPr>
              <a:t>2010 – Pathways for implementing REDD+: Experiences from carbon markets  and communities</a:t>
            </a:r>
          </a:p>
          <a:p>
            <a:pPr marL="715963" marR="0" lvl="1" indent="-276225" algn="l" defTabSz="879475" rtl="0" eaLnBrk="1" fontAlgn="base" latinLnBrk="0" hangingPunct="1">
              <a:lnSpc>
                <a:spcPct val="85000"/>
              </a:lnSpc>
              <a:spcBef>
                <a:spcPct val="50000"/>
              </a:spcBef>
              <a:spcAft>
                <a:spcPct val="0"/>
              </a:spcAft>
              <a:buClr>
                <a:srgbClr val="336699"/>
              </a:buClr>
              <a:buSzTx/>
              <a:buFontTx/>
              <a:buChar char="o"/>
              <a:tabLst/>
              <a:defRPr/>
            </a:pPr>
            <a:r>
              <a:rPr kumimoji="0" lang="en-GB" sz="2000" b="0" i="0" u="none" strike="noStrike" kern="0" cap="none" spc="0" normalizeH="0" baseline="0" noProof="0" dirty="0" smtClean="0">
                <a:ln>
                  <a:noFill/>
                </a:ln>
                <a:solidFill>
                  <a:schemeClr val="tx1"/>
                </a:solidFill>
                <a:effectLst/>
                <a:uLnTx/>
                <a:uFillTx/>
                <a:latin typeface="+mn-lt"/>
              </a:rPr>
              <a:t>2009 – NAMAS and the Carbon Market  </a:t>
            </a:r>
          </a:p>
          <a:p>
            <a:pPr marL="715963" marR="0" lvl="1" indent="-276225" algn="l" defTabSz="879475" rtl="0" eaLnBrk="1" fontAlgn="base" latinLnBrk="0" hangingPunct="1">
              <a:lnSpc>
                <a:spcPct val="85000"/>
              </a:lnSpc>
              <a:spcBef>
                <a:spcPct val="50000"/>
              </a:spcBef>
              <a:spcAft>
                <a:spcPct val="0"/>
              </a:spcAft>
              <a:buClr>
                <a:srgbClr val="336699"/>
              </a:buClr>
              <a:buSzTx/>
              <a:buFontTx/>
              <a:buChar char="o"/>
              <a:tabLst/>
              <a:defRPr/>
            </a:pPr>
            <a:r>
              <a:rPr kumimoji="0" lang="en-GB" sz="2000" b="0" i="0" u="none" strike="noStrike" kern="0" cap="none" spc="0" normalizeH="0" baseline="0" noProof="0" dirty="0" smtClean="0">
                <a:ln>
                  <a:noFill/>
                </a:ln>
                <a:solidFill>
                  <a:schemeClr val="tx1"/>
                </a:solidFill>
                <a:effectLst/>
                <a:uLnTx/>
                <a:uFillTx/>
                <a:latin typeface="+mn-lt"/>
              </a:rPr>
              <a:t>2008 – A Reformed CDM - Including New Mechanisms For Sustainable Development  </a:t>
            </a:r>
          </a:p>
          <a:p>
            <a:pPr marL="715963" marR="0" lvl="1" indent="-276225" algn="l" defTabSz="879475" rtl="0" eaLnBrk="1" fontAlgn="base" latinLnBrk="0" hangingPunct="1">
              <a:lnSpc>
                <a:spcPct val="85000"/>
              </a:lnSpc>
              <a:spcBef>
                <a:spcPct val="50000"/>
              </a:spcBef>
              <a:spcAft>
                <a:spcPct val="0"/>
              </a:spcAft>
              <a:buClr>
                <a:srgbClr val="336699"/>
              </a:buClr>
              <a:buSzTx/>
              <a:buFontTx/>
              <a:buChar char="o"/>
              <a:tabLst/>
              <a:defRPr/>
            </a:pPr>
            <a:r>
              <a:rPr kumimoji="0" lang="en-GB" sz="2000" b="0" i="0" u="none" strike="noStrike" kern="0" cap="none" spc="0" normalizeH="0" baseline="0" noProof="0" dirty="0" smtClean="0">
                <a:ln>
                  <a:noFill/>
                </a:ln>
                <a:solidFill>
                  <a:schemeClr val="tx1"/>
                </a:solidFill>
                <a:effectLst/>
                <a:uLnTx/>
                <a:uFillTx/>
                <a:latin typeface="+mn-lt"/>
              </a:rPr>
              <a:t>2007 – Equal Exchange: Determining a Fair Price for Carbon </a:t>
            </a:r>
          </a:p>
          <a:p>
            <a:pPr marL="330200" marR="0" lvl="0" indent="-330200" algn="l" defTabSz="879475" rtl="0" eaLnBrk="1" fontAlgn="base" latinLnBrk="0" hangingPunct="1">
              <a:lnSpc>
                <a:spcPct val="85000"/>
              </a:lnSpc>
              <a:spcBef>
                <a:spcPct val="50000"/>
              </a:spcBef>
              <a:spcAft>
                <a:spcPct val="0"/>
              </a:spcAft>
              <a:buClr>
                <a:srgbClr val="336699"/>
              </a:buClr>
              <a:buSzTx/>
              <a:buFont typeface="Arial" charset="0"/>
              <a:buChar char="•"/>
              <a:tabLst/>
              <a:defRPr/>
            </a:pPr>
            <a:endParaRPr kumimoji="0" lang="en-GB" sz="2000" b="0" i="0" u="none" strike="noStrike" kern="0" cap="none" spc="0" normalizeH="0" baseline="0" noProof="0" dirty="0" smtClean="0">
              <a:ln>
                <a:noFill/>
              </a:ln>
              <a:solidFill>
                <a:schemeClr val="tx1"/>
              </a:solidFill>
              <a:effectLst/>
              <a:uLnTx/>
              <a:uFillTx/>
              <a:latin typeface="+mn-lt"/>
              <a:ea typeface="+mn-ea"/>
              <a:cs typeface="+mn-cs"/>
            </a:endParaRPr>
          </a:p>
          <a:p>
            <a:pPr marL="330200" marR="0" lvl="0" indent="-330200" algn="l" defTabSz="879475" rtl="0" eaLnBrk="1" fontAlgn="base" latinLnBrk="0" hangingPunct="1">
              <a:lnSpc>
                <a:spcPct val="85000"/>
              </a:lnSpc>
              <a:spcBef>
                <a:spcPct val="50000"/>
              </a:spcBef>
              <a:spcAft>
                <a:spcPct val="0"/>
              </a:spcAft>
              <a:buClr>
                <a:srgbClr val="336699"/>
              </a:buClr>
              <a:buSzTx/>
              <a:buFont typeface="Arial" charset="0"/>
              <a:buChar char="•"/>
              <a:tabLst/>
              <a:defRPr/>
            </a:pPr>
            <a:endParaRPr kumimoji="0" lang="en-GB" sz="20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216077" name="Picture 13"/>
          <p:cNvPicPr>
            <a:picLocks noChangeAspect="1" noChangeArrowheads="1"/>
          </p:cNvPicPr>
          <p:nvPr/>
        </p:nvPicPr>
        <p:blipFill>
          <a:blip r:embed="rId4" cstate="print"/>
          <a:srcRect/>
          <a:stretch>
            <a:fillRect/>
          </a:stretch>
        </p:blipFill>
        <p:spPr bwMode="auto">
          <a:xfrm>
            <a:off x="7360529" y="1867223"/>
            <a:ext cx="1412590" cy="1783288"/>
          </a:xfrm>
          <a:prstGeom prst="rect">
            <a:avLst/>
          </a:prstGeom>
          <a:noFill/>
          <a:ln w="6350">
            <a:solidFill>
              <a:srgbClr val="333333"/>
            </a:solid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7285338" y="2784463"/>
            <a:ext cx="1435338" cy="1786502"/>
          </a:xfrm>
          <a:prstGeom prst="rect">
            <a:avLst/>
          </a:prstGeom>
          <a:noFill/>
          <a:ln w="9525">
            <a:noFill/>
            <a:miter lim="800000"/>
            <a:headEnd/>
            <a:tailEnd/>
          </a:ln>
        </p:spPr>
      </p:pic>
      <p:pic>
        <p:nvPicPr>
          <p:cNvPr id="19457" name="Picture 1"/>
          <p:cNvPicPr>
            <a:picLocks noChangeAspect="1" noChangeArrowheads="1"/>
          </p:cNvPicPr>
          <p:nvPr/>
        </p:nvPicPr>
        <p:blipFill>
          <a:blip r:embed="rId6" cstate="print"/>
          <a:srcRect/>
          <a:stretch>
            <a:fillRect/>
          </a:stretch>
        </p:blipFill>
        <p:spPr bwMode="auto">
          <a:xfrm>
            <a:off x="7182803" y="3920491"/>
            <a:ext cx="1351983" cy="176022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60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607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60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60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607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 calcmode="lin" valueType="num">
                                      <p:cBhvr additive="base">
                                        <p:cTn id="2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anim calcmode="lin" valueType="num">
                                      <p:cBhvr additive="base">
                                        <p:cTn id="29"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
                                            <p:txEl>
                                              <p:pRg st="4" end="4"/>
                                            </p:txEl>
                                          </p:spTgt>
                                        </p:tgtEl>
                                        <p:attrNameLst>
                                          <p:attrName>style.visibility</p:attrName>
                                        </p:attrNameLst>
                                      </p:cBhvr>
                                      <p:to>
                                        <p:strVal val="visible"/>
                                      </p:to>
                                    </p:set>
                                    <p:anim calcmode="lin" valueType="num">
                                      <p:cBhvr additive="base">
                                        <p:cTn id="33"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slide(fromBottom)">
                                      <p:cBhvr>
                                        <p:cTn id="3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uiExpand="1" build="p"/>
      <p:bldP spid="216073" grpId="0" animBg="1"/>
      <p:bldP spid="2160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body" idx="1"/>
          </p:nvPr>
        </p:nvSpPr>
        <p:spPr>
          <a:xfrm>
            <a:off x="161925" y="1181120"/>
            <a:ext cx="7442200" cy="4640560"/>
          </a:xfrm>
          <a:solidFill>
            <a:srgbClr val="EAEAEA"/>
          </a:solidFill>
          <a:ln/>
        </p:spPr>
        <p:txBody>
          <a:bodyPr/>
          <a:lstStyle/>
          <a:p>
            <a:pPr>
              <a:lnSpc>
                <a:spcPct val="85000"/>
              </a:lnSpc>
              <a:spcBef>
                <a:spcPct val="50000"/>
              </a:spcBef>
              <a:buClr>
                <a:srgbClr val="336699"/>
              </a:buClr>
              <a:buSzTx/>
            </a:pPr>
            <a:r>
              <a:rPr lang="en-GB" sz="2600" dirty="0" smtClean="0">
                <a:solidFill>
                  <a:srgbClr val="336699"/>
                </a:solidFill>
              </a:rPr>
              <a:t>CD4CDM Working Paper Series</a:t>
            </a:r>
          </a:p>
          <a:p>
            <a:pPr marL="900113" lvl="1" indent="-514350">
              <a:lnSpc>
                <a:spcPct val="85000"/>
              </a:lnSpc>
              <a:spcBef>
                <a:spcPts val="600"/>
              </a:spcBef>
              <a:buClr>
                <a:srgbClr val="336699"/>
              </a:buClr>
              <a:buSzTx/>
              <a:buFont typeface="+mj-lt"/>
              <a:buAutoNum type="arabicPeriod"/>
            </a:pPr>
            <a:r>
              <a:rPr lang="en-GB" sz="1600" dirty="0" smtClean="0"/>
              <a:t>Facing Destruction without Representation? Low-Power Groups in Climate Negotiations on Post-Kyoto CDM  </a:t>
            </a:r>
          </a:p>
          <a:p>
            <a:pPr marL="900113" lvl="1" indent="-514350">
              <a:lnSpc>
                <a:spcPct val="85000"/>
              </a:lnSpc>
              <a:spcBef>
                <a:spcPts val="0"/>
              </a:spcBef>
              <a:buClr>
                <a:srgbClr val="336699"/>
              </a:buClr>
              <a:buSzTx/>
              <a:buFont typeface="+mj-lt"/>
              <a:buAutoNum type="arabicPeriod"/>
            </a:pPr>
            <a:r>
              <a:rPr lang="en-GB" sz="1600" dirty="0" err="1" smtClean="0"/>
              <a:t>PoA</a:t>
            </a:r>
            <a:r>
              <a:rPr lang="en-GB" sz="1600" dirty="0" smtClean="0"/>
              <a:t> CDM Manual - Mini Biogas Plants for Households  </a:t>
            </a:r>
          </a:p>
          <a:p>
            <a:pPr marL="900113" lvl="1" indent="-514350">
              <a:lnSpc>
                <a:spcPct val="85000"/>
              </a:lnSpc>
              <a:spcBef>
                <a:spcPts val="0"/>
              </a:spcBef>
              <a:buClr>
                <a:srgbClr val="336699"/>
              </a:buClr>
              <a:buSzTx/>
              <a:buFont typeface="+mj-lt"/>
              <a:buAutoNum type="arabicPeriod"/>
            </a:pPr>
            <a:r>
              <a:rPr lang="en-GB" sz="1600" dirty="0" smtClean="0"/>
              <a:t>Electricity sector crediting mechanism based on a power plant emission standard: A clear signal to power generation companies and utilities planning new power plants in developing countries post-2012  </a:t>
            </a:r>
          </a:p>
          <a:p>
            <a:pPr marL="900113" lvl="1" indent="-514350">
              <a:lnSpc>
                <a:spcPct val="85000"/>
              </a:lnSpc>
              <a:spcBef>
                <a:spcPts val="0"/>
              </a:spcBef>
              <a:buClr>
                <a:srgbClr val="336699"/>
              </a:buClr>
              <a:buSzTx/>
              <a:buFont typeface="+mj-lt"/>
              <a:buAutoNum type="arabicPeriod"/>
            </a:pPr>
            <a:r>
              <a:rPr lang="en-GB" sz="1600" dirty="0" smtClean="0"/>
              <a:t>Electricity sector no-lose targets in developing countries for post-2012: Assessment of emissions reduction and reduction credits  </a:t>
            </a:r>
          </a:p>
          <a:p>
            <a:pPr marL="900113" lvl="1" indent="-514350">
              <a:lnSpc>
                <a:spcPct val="85000"/>
              </a:lnSpc>
              <a:spcBef>
                <a:spcPts val="0"/>
              </a:spcBef>
              <a:buClr>
                <a:srgbClr val="336699"/>
              </a:buClr>
              <a:buSzTx/>
              <a:buFont typeface="+mj-lt"/>
              <a:buAutoNum type="arabicPeriod"/>
            </a:pPr>
            <a:r>
              <a:rPr lang="en-GB" sz="1600" dirty="0" smtClean="0"/>
              <a:t>Technology and knowledge transfer from Annex 1 countries to Non Annex 1 countries under the CDM - An empirical case study of CDM projects implemented in Malaysia  </a:t>
            </a:r>
          </a:p>
          <a:p>
            <a:pPr marL="900113" lvl="1" indent="-514350">
              <a:lnSpc>
                <a:spcPct val="85000"/>
              </a:lnSpc>
              <a:spcBef>
                <a:spcPts val="0"/>
              </a:spcBef>
              <a:buClr>
                <a:srgbClr val="336699"/>
              </a:buClr>
              <a:buSzTx/>
              <a:buFont typeface="+mj-lt"/>
              <a:buAutoNum type="arabicPeriod"/>
            </a:pPr>
            <a:r>
              <a:rPr lang="en-GB" sz="1600" dirty="0" smtClean="0"/>
              <a:t>A quantitative analysis of the cost-effectiveness of project types in the CDM Pipeline  </a:t>
            </a:r>
          </a:p>
          <a:p>
            <a:pPr marL="900113" lvl="1" indent="-514350">
              <a:lnSpc>
                <a:spcPct val="85000"/>
              </a:lnSpc>
              <a:spcBef>
                <a:spcPts val="0"/>
              </a:spcBef>
              <a:buClr>
                <a:srgbClr val="336699"/>
              </a:buClr>
              <a:buSzTx/>
              <a:buFont typeface="+mj-lt"/>
              <a:buAutoNum type="arabicPeriod"/>
            </a:pPr>
            <a:r>
              <a:rPr lang="en-GB" sz="1600" dirty="0" smtClean="0"/>
              <a:t>Potentials and barriers for end-use energy efficiency under programmatic CDM  </a:t>
            </a:r>
          </a:p>
          <a:p>
            <a:pPr marL="900113" lvl="1" indent="-514350">
              <a:lnSpc>
                <a:spcPct val="85000"/>
              </a:lnSpc>
              <a:spcBef>
                <a:spcPts val="0"/>
              </a:spcBef>
              <a:buClr>
                <a:srgbClr val="336699"/>
              </a:buClr>
              <a:buSzTx/>
              <a:buFont typeface="+mj-lt"/>
              <a:buAutoNum type="arabicPeriod"/>
            </a:pPr>
            <a:r>
              <a:rPr lang="en-GB" sz="1600" dirty="0" smtClean="0"/>
              <a:t>Sustainable Development Benefits of Clean Development Projects  </a:t>
            </a:r>
          </a:p>
          <a:p>
            <a:pPr marL="900113" lvl="1" indent="-514350">
              <a:lnSpc>
                <a:spcPct val="85000"/>
              </a:lnSpc>
              <a:spcBef>
                <a:spcPts val="0"/>
              </a:spcBef>
              <a:buClr>
                <a:srgbClr val="336699"/>
              </a:buClr>
              <a:buSzTx/>
              <a:buFont typeface="+mj-lt"/>
              <a:buAutoNum type="arabicPeriod"/>
            </a:pPr>
            <a:r>
              <a:rPr lang="en-GB" sz="1600" dirty="0" smtClean="0"/>
              <a:t>Risks and Chances of Combined Forestry and Biomass Projects under the Clean Development Mechanism</a:t>
            </a:r>
          </a:p>
          <a:p>
            <a:pPr marL="900113" lvl="1" indent="-514350">
              <a:lnSpc>
                <a:spcPct val="85000"/>
              </a:lnSpc>
              <a:spcBef>
                <a:spcPts val="0"/>
              </a:spcBef>
              <a:buClr>
                <a:srgbClr val="336699"/>
              </a:buClr>
              <a:buSzTx/>
              <a:buFont typeface="+mj-lt"/>
              <a:buAutoNum type="arabicPeriod"/>
            </a:pPr>
            <a:r>
              <a:rPr lang="en-GB" sz="1600" dirty="0" smtClean="0"/>
              <a:t>Indexing CDM distribution: Levelling the playing Field, 2011</a:t>
            </a:r>
          </a:p>
        </p:txBody>
      </p:sp>
      <p:sp>
        <p:nvSpPr>
          <p:cNvPr id="216072" name="Rectangle 8"/>
          <p:cNvSpPr>
            <a:spLocks noGrp="1" noChangeArrowheads="1"/>
          </p:cNvSpPr>
          <p:nvPr>
            <p:ph type="title"/>
          </p:nvPr>
        </p:nvSpPr>
        <p:spPr>
          <a:xfrm>
            <a:off x="1233488" y="394018"/>
            <a:ext cx="6423025" cy="774700"/>
          </a:xfrm>
          <a:noFill/>
          <a:ln/>
        </p:spPr>
        <p:txBody>
          <a:bodyPr/>
          <a:lstStyle/>
          <a:p>
            <a:r>
              <a:rPr lang="en-US" sz="3200" b="1" dirty="0">
                <a:solidFill>
                  <a:schemeClr val="accent2"/>
                </a:solidFill>
              </a:rPr>
              <a:t>Analytical activities &amp; publications</a:t>
            </a:r>
            <a:endParaRPr lang="en-GB" sz="3200" b="1" dirty="0">
              <a:solidFill>
                <a:schemeClr val="accent2"/>
              </a:solidFill>
            </a:endParaRPr>
          </a:p>
        </p:txBody>
      </p:sp>
      <p:sp>
        <p:nvSpPr>
          <p:cNvPr id="216073" name="Rectangle 9"/>
          <p:cNvSpPr>
            <a:spLocks noChangeArrowheads="1"/>
          </p:cNvSpPr>
          <p:nvPr/>
        </p:nvSpPr>
        <p:spPr bwMode="auto">
          <a:xfrm>
            <a:off x="1" y="6117483"/>
            <a:ext cx="9144000" cy="642833"/>
          </a:xfrm>
          <a:prstGeom prst="rect">
            <a:avLst/>
          </a:prstGeom>
          <a:solidFill>
            <a:srgbClr val="FFFFFF"/>
          </a:solidFill>
          <a:ln w="19050" cap="flat" cmpd="sng" algn="ctr">
            <a:solidFill>
              <a:schemeClr val="hlink"/>
            </a:solidFill>
            <a:prstDash val="solid"/>
            <a:miter lim="800000"/>
            <a:headEnd/>
            <a:tailEnd/>
          </a:ln>
          <a:effectLst>
            <a:outerShdw dist="107763" dir="2700000" algn="ctr" rotWithShape="0">
              <a:srgbClr val="808080">
                <a:alpha val="50000"/>
              </a:srgbClr>
            </a:outerShdw>
          </a:effectLst>
        </p:spPr>
        <p:txBody>
          <a:bodyPr wrap="square" lIns="87975" tIns="43988" rIns="87975" bIns="43988" anchor="ctr">
            <a:spAutoFit/>
          </a:bodyPr>
          <a:lstStyle/>
          <a:p>
            <a:pPr marL="330200" indent="-330200" algn="ctr" defTabSz="879475">
              <a:spcBef>
                <a:spcPct val="20000"/>
              </a:spcBef>
              <a:buClr>
                <a:schemeClr val="hlink"/>
              </a:buClr>
              <a:buSzPct val="130000"/>
              <a:buFont typeface="Arial" charset="0"/>
              <a:buNone/>
            </a:pPr>
            <a:r>
              <a:rPr lang="en-GB" altLang="ja-JP" sz="1800" b="1" i="1" dirty="0" smtClean="0">
                <a:solidFill>
                  <a:schemeClr val="hlink"/>
                </a:solidFill>
                <a:ea typeface="ＭＳ Ｐゴシック" pitchFamily="34" charset="-128"/>
                <a:sym typeface="Symbol" pitchFamily="18" charset="2"/>
              </a:rPr>
              <a:t>analytical in nature and are designed to address critical policy issues and methodological barriers constraining the CDM through cutting-edge independent research. </a:t>
            </a:r>
            <a:endParaRPr lang="en-GB" altLang="ja-JP" sz="1800" b="1" i="1" dirty="0">
              <a:solidFill>
                <a:schemeClr val="hlink"/>
              </a:solidFill>
              <a:ea typeface="ＭＳ Ｐゴシック" pitchFamily="34" charset="-128"/>
            </a:endParaRPr>
          </a:p>
        </p:txBody>
      </p:sp>
      <p:sp>
        <p:nvSpPr>
          <p:cNvPr id="216075" name="AutoShape 11"/>
          <p:cNvSpPr>
            <a:spLocks noChangeArrowheads="1"/>
          </p:cNvSpPr>
          <p:nvPr/>
        </p:nvSpPr>
        <p:spPr bwMode="auto">
          <a:xfrm rot="10800000">
            <a:off x="684321" y="5585740"/>
            <a:ext cx="207962" cy="557213"/>
          </a:xfrm>
          <a:prstGeom prst="upArrow">
            <a:avLst>
              <a:gd name="adj1" fmla="val 50000"/>
              <a:gd name="adj2" fmla="val 66985"/>
            </a:avLst>
          </a:prstGeom>
          <a:gradFill rotWithShape="1">
            <a:gsLst>
              <a:gs pos="0">
                <a:srgbClr val="969696">
                  <a:gamma/>
                  <a:shade val="63529"/>
                  <a:invGamma/>
                </a:srgbClr>
              </a:gs>
              <a:gs pos="100000">
                <a:srgbClr val="969696"/>
              </a:gs>
            </a:gsLst>
            <a:lin ang="5400000" scaled="1"/>
          </a:gradFill>
          <a:ln w="9525">
            <a:solidFill>
              <a:srgbClr val="0066CC"/>
            </a:solidFill>
            <a:miter lim="800000"/>
            <a:headEnd/>
            <a:tailEnd/>
          </a:ln>
          <a:effectLst/>
        </p:spPr>
        <p:txBody>
          <a:bodyPr vert="eaVert" wrap="none" anchor="ctr"/>
          <a:lstStyle/>
          <a:p>
            <a:endParaRPr lang="en-US"/>
          </a:p>
        </p:txBody>
      </p:sp>
      <p:pic>
        <p:nvPicPr>
          <p:cNvPr id="216082" name="Picture 18"/>
          <p:cNvPicPr>
            <a:picLocks noChangeAspect="1" noChangeArrowheads="1"/>
          </p:cNvPicPr>
          <p:nvPr/>
        </p:nvPicPr>
        <p:blipFill>
          <a:blip r:embed="rId3" cstate="print"/>
          <a:srcRect/>
          <a:stretch>
            <a:fillRect/>
          </a:stretch>
        </p:blipFill>
        <p:spPr bwMode="auto">
          <a:xfrm>
            <a:off x="7318375" y="750000"/>
            <a:ext cx="1825625" cy="2571750"/>
          </a:xfrm>
          <a:prstGeom prst="rect">
            <a:avLst/>
          </a:prstGeom>
          <a:noFill/>
          <a:ln w="9525">
            <a:noFill/>
            <a:miter lim="800000"/>
            <a:headEnd/>
            <a:tailEnd/>
          </a:ln>
          <a:effectLst/>
        </p:spPr>
      </p:pic>
      <p:pic>
        <p:nvPicPr>
          <p:cNvPr id="12" name="Picture 3"/>
          <p:cNvPicPr>
            <a:picLocks noChangeAspect="1" noChangeArrowheads="1"/>
          </p:cNvPicPr>
          <p:nvPr/>
        </p:nvPicPr>
        <p:blipFill>
          <a:blip r:embed="rId4" cstate="print"/>
          <a:srcRect/>
          <a:stretch>
            <a:fillRect/>
          </a:stretch>
        </p:blipFill>
        <p:spPr bwMode="auto">
          <a:xfrm>
            <a:off x="7563874" y="2960175"/>
            <a:ext cx="1068682" cy="1374021"/>
          </a:xfrm>
          <a:prstGeom prst="rect">
            <a:avLst/>
          </a:prstGeom>
          <a:noFill/>
          <a:ln w="9525">
            <a:noFill/>
            <a:miter lim="800000"/>
            <a:headEnd/>
            <a:tailEnd/>
          </a:ln>
        </p:spPr>
      </p:pic>
      <p:pic>
        <p:nvPicPr>
          <p:cNvPr id="13" name="Picture 4"/>
          <p:cNvPicPr>
            <a:picLocks noChangeAspect="1" noChangeArrowheads="1"/>
          </p:cNvPicPr>
          <p:nvPr/>
        </p:nvPicPr>
        <p:blipFill>
          <a:blip r:embed="rId5" cstate="print"/>
          <a:srcRect/>
          <a:stretch>
            <a:fillRect/>
          </a:stretch>
        </p:blipFill>
        <p:spPr bwMode="auto">
          <a:xfrm>
            <a:off x="7697173" y="3828080"/>
            <a:ext cx="1184405" cy="1527795"/>
          </a:xfrm>
          <a:prstGeom prst="rect">
            <a:avLst/>
          </a:prstGeom>
          <a:noFill/>
          <a:ln w="9525">
            <a:noFill/>
            <a:miter lim="800000"/>
            <a:headEnd/>
            <a:tailEnd/>
          </a:ln>
        </p:spPr>
      </p:pic>
      <p:pic>
        <p:nvPicPr>
          <p:cNvPr id="14" name="Picture 2"/>
          <p:cNvPicPr>
            <a:picLocks noChangeAspect="1" noChangeArrowheads="1"/>
          </p:cNvPicPr>
          <p:nvPr/>
        </p:nvPicPr>
        <p:blipFill>
          <a:blip r:embed="rId6" cstate="print"/>
          <a:srcRect/>
          <a:stretch>
            <a:fillRect/>
          </a:stretch>
        </p:blipFill>
        <p:spPr bwMode="auto">
          <a:xfrm>
            <a:off x="7950632" y="4342774"/>
            <a:ext cx="1131376" cy="157927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60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16075"/>
                                        </p:tgtEl>
                                        <p:attrNameLst>
                                          <p:attrName>style.visibility</p:attrName>
                                        </p:attrNameLst>
                                      </p:cBhvr>
                                      <p:to>
                                        <p:strVal val="visible"/>
                                      </p:to>
                                    </p:set>
                                    <p:anim calcmode="lin" valueType="num">
                                      <p:cBhvr additive="base">
                                        <p:cTn id="11" dur="500" fill="hold"/>
                                        <p:tgtEl>
                                          <p:spTgt spid="216075"/>
                                        </p:tgtEl>
                                        <p:attrNameLst>
                                          <p:attrName>ppt_x</p:attrName>
                                        </p:attrNameLst>
                                      </p:cBhvr>
                                      <p:tavLst>
                                        <p:tav tm="0">
                                          <p:val>
                                            <p:strVal val="#ppt_x"/>
                                          </p:val>
                                        </p:tav>
                                        <p:tav tm="100000">
                                          <p:val>
                                            <p:strVal val="#ppt_x"/>
                                          </p:val>
                                        </p:tav>
                                      </p:tavLst>
                                    </p:anim>
                                    <p:anim calcmode="lin" valueType="num">
                                      <p:cBhvr additive="base">
                                        <p:cTn id="12" dur="500" fill="hold"/>
                                        <p:tgtEl>
                                          <p:spTgt spid="2160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6073"/>
                                        </p:tgtEl>
                                        <p:attrNameLst>
                                          <p:attrName>style.visibility</p:attrName>
                                        </p:attrNameLst>
                                      </p:cBhvr>
                                      <p:to>
                                        <p:strVal val="visible"/>
                                      </p:to>
                                    </p:set>
                                    <p:anim calcmode="lin" valueType="num">
                                      <p:cBhvr additive="base">
                                        <p:cTn id="15" dur="500" fill="hold"/>
                                        <p:tgtEl>
                                          <p:spTgt spid="216073"/>
                                        </p:tgtEl>
                                        <p:attrNameLst>
                                          <p:attrName>ppt_x</p:attrName>
                                        </p:attrNameLst>
                                      </p:cBhvr>
                                      <p:tavLst>
                                        <p:tav tm="0">
                                          <p:val>
                                            <p:strVal val="#ppt_x"/>
                                          </p:val>
                                        </p:tav>
                                        <p:tav tm="100000">
                                          <p:val>
                                            <p:strVal val="#ppt_x"/>
                                          </p:val>
                                        </p:tav>
                                      </p:tavLst>
                                    </p:anim>
                                    <p:anim calcmode="lin" valueType="num">
                                      <p:cBhvr additive="base">
                                        <p:cTn id="16" dur="500" fill="hold"/>
                                        <p:tgtEl>
                                          <p:spTgt spid="21607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608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6066">
                                            <p:txEl>
                                              <p:pRg st="1" end="1"/>
                                            </p:txEl>
                                          </p:spTgt>
                                        </p:tgtEl>
                                        <p:attrNameLst>
                                          <p:attrName>style.visibility</p:attrName>
                                        </p:attrNameLst>
                                      </p:cBhvr>
                                      <p:to>
                                        <p:strVal val="visible"/>
                                      </p:to>
                                    </p:set>
                                    <p:anim calcmode="lin" valueType="num">
                                      <p:cBhvr additive="base">
                                        <p:cTn id="31" dur="500" fill="hold"/>
                                        <p:tgtEl>
                                          <p:spTgt spid="21606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6066">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16066">
                                            <p:txEl>
                                              <p:pRg st="2" end="2"/>
                                            </p:txEl>
                                          </p:spTgt>
                                        </p:tgtEl>
                                        <p:attrNameLst>
                                          <p:attrName>style.visibility</p:attrName>
                                        </p:attrNameLst>
                                      </p:cBhvr>
                                      <p:to>
                                        <p:strVal val="visible"/>
                                      </p:to>
                                    </p:set>
                                    <p:anim calcmode="lin" valueType="num">
                                      <p:cBhvr additive="base">
                                        <p:cTn id="35" dur="500" fill="hold"/>
                                        <p:tgtEl>
                                          <p:spTgt spid="216066">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16066">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6066">
                                            <p:txEl>
                                              <p:pRg st="3" end="3"/>
                                            </p:txEl>
                                          </p:spTgt>
                                        </p:tgtEl>
                                        <p:attrNameLst>
                                          <p:attrName>style.visibility</p:attrName>
                                        </p:attrNameLst>
                                      </p:cBhvr>
                                      <p:to>
                                        <p:strVal val="visible"/>
                                      </p:to>
                                    </p:set>
                                    <p:anim calcmode="lin" valueType="num">
                                      <p:cBhvr additive="base">
                                        <p:cTn id="39" dur="500" fill="hold"/>
                                        <p:tgtEl>
                                          <p:spTgt spid="216066">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16066">
                                            <p:txEl>
                                              <p:pRg st="3" end="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16066">
                                            <p:txEl>
                                              <p:pRg st="4" end="4"/>
                                            </p:txEl>
                                          </p:spTgt>
                                        </p:tgtEl>
                                        <p:attrNameLst>
                                          <p:attrName>style.visibility</p:attrName>
                                        </p:attrNameLst>
                                      </p:cBhvr>
                                      <p:to>
                                        <p:strVal val="visible"/>
                                      </p:to>
                                    </p:set>
                                    <p:anim calcmode="lin" valueType="num">
                                      <p:cBhvr additive="base">
                                        <p:cTn id="43" dur="500" fill="hold"/>
                                        <p:tgtEl>
                                          <p:spTgt spid="216066">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6066">
                                            <p:txEl>
                                              <p:pRg st="4" end="4"/>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16066">
                                            <p:txEl>
                                              <p:pRg st="5" end="5"/>
                                            </p:txEl>
                                          </p:spTgt>
                                        </p:tgtEl>
                                        <p:attrNameLst>
                                          <p:attrName>style.visibility</p:attrName>
                                        </p:attrNameLst>
                                      </p:cBhvr>
                                      <p:to>
                                        <p:strVal val="visible"/>
                                      </p:to>
                                    </p:set>
                                    <p:anim calcmode="lin" valueType="num">
                                      <p:cBhvr additive="base">
                                        <p:cTn id="47" dur="500" fill="hold"/>
                                        <p:tgtEl>
                                          <p:spTgt spid="216066">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16066">
                                            <p:txEl>
                                              <p:pRg st="5" end="5"/>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16066">
                                            <p:txEl>
                                              <p:pRg st="6" end="6"/>
                                            </p:txEl>
                                          </p:spTgt>
                                        </p:tgtEl>
                                        <p:attrNameLst>
                                          <p:attrName>style.visibility</p:attrName>
                                        </p:attrNameLst>
                                      </p:cBhvr>
                                      <p:to>
                                        <p:strVal val="visible"/>
                                      </p:to>
                                    </p:set>
                                    <p:anim calcmode="lin" valueType="num">
                                      <p:cBhvr additive="base">
                                        <p:cTn id="51" dur="500" fill="hold"/>
                                        <p:tgtEl>
                                          <p:spTgt spid="216066">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16066">
                                            <p:txEl>
                                              <p:pRg st="6" end="6"/>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16066">
                                            <p:txEl>
                                              <p:pRg st="7" end="7"/>
                                            </p:txEl>
                                          </p:spTgt>
                                        </p:tgtEl>
                                        <p:attrNameLst>
                                          <p:attrName>style.visibility</p:attrName>
                                        </p:attrNameLst>
                                      </p:cBhvr>
                                      <p:to>
                                        <p:strVal val="visible"/>
                                      </p:to>
                                    </p:set>
                                    <p:anim calcmode="lin" valueType="num">
                                      <p:cBhvr additive="base">
                                        <p:cTn id="55" dur="500" fill="hold"/>
                                        <p:tgtEl>
                                          <p:spTgt spid="216066">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6066">
                                            <p:txEl>
                                              <p:pRg st="7" end="7"/>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6066">
                                            <p:txEl>
                                              <p:pRg st="8" end="8"/>
                                            </p:txEl>
                                          </p:spTgt>
                                        </p:tgtEl>
                                        <p:attrNameLst>
                                          <p:attrName>style.visibility</p:attrName>
                                        </p:attrNameLst>
                                      </p:cBhvr>
                                      <p:to>
                                        <p:strVal val="visible"/>
                                      </p:to>
                                    </p:set>
                                    <p:anim calcmode="lin" valueType="num">
                                      <p:cBhvr additive="base">
                                        <p:cTn id="59" dur="500" fill="hold"/>
                                        <p:tgtEl>
                                          <p:spTgt spid="216066">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6066">
                                            <p:txEl>
                                              <p:pRg st="8" end="8"/>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16066">
                                            <p:txEl>
                                              <p:pRg st="9" end="9"/>
                                            </p:txEl>
                                          </p:spTgt>
                                        </p:tgtEl>
                                        <p:attrNameLst>
                                          <p:attrName>style.visibility</p:attrName>
                                        </p:attrNameLst>
                                      </p:cBhvr>
                                      <p:to>
                                        <p:strVal val="visible"/>
                                      </p:to>
                                    </p:set>
                                    <p:anim calcmode="lin" valueType="num">
                                      <p:cBhvr additive="base">
                                        <p:cTn id="63" dur="500" fill="hold"/>
                                        <p:tgtEl>
                                          <p:spTgt spid="216066">
                                            <p:txEl>
                                              <p:pRg st="9" end="9"/>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16066">
                                            <p:txEl>
                                              <p:pRg st="9" end="9"/>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16066">
                                            <p:txEl>
                                              <p:pRg st="10" end="10"/>
                                            </p:txEl>
                                          </p:spTgt>
                                        </p:tgtEl>
                                        <p:attrNameLst>
                                          <p:attrName>style.visibility</p:attrName>
                                        </p:attrNameLst>
                                      </p:cBhvr>
                                      <p:to>
                                        <p:strVal val="visible"/>
                                      </p:to>
                                    </p:set>
                                    <p:anim calcmode="lin" valueType="num">
                                      <p:cBhvr additive="base">
                                        <p:cTn id="67" dur="500" fill="hold"/>
                                        <p:tgtEl>
                                          <p:spTgt spid="216066">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1606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3" grpId="0" animBg="1"/>
      <p:bldP spid="21607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smtClean="0">
                <a:solidFill>
                  <a:schemeClr val="tx1"/>
                </a:solidFill>
              </a:rPr>
              <a:t>SAPP GEF</a:t>
            </a:r>
            <a:endParaRPr lang="en-GB" b="1" dirty="0">
              <a:solidFill>
                <a:schemeClr val="tx1"/>
              </a:solidFill>
            </a:endParaRPr>
          </a:p>
        </p:txBody>
      </p:sp>
      <p:sp>
        <p:nvSpPr>
          <p:cNvPr id="4" name="Text Placeholder 3"/>
          <p:cNvSpPr>
            <a:spLocks noGrp="1"/>
          </p:cNvSpPr>
          <p:nvPr>
            <p:ph type="body" sz="half" idx="1"/>
          </p:nvPr>
        </p:nvSpPr>
        <p:spPr>
          <a:xfrm>
            <a:off x="395288" y="1417320"/>
            <a:ext cx="4725352" cy="4891405"/>
          </a:xfrm>
        </p:spPr>
        <p:txBody>
          <a:bodyPr/>
          <a:lstStyle/>
          <a:p>
            <a:pPr>
              <a:buNone/>
            </a:pPr>
            <a:r>
              <a:rPr lang="en-GB" dirty="0" smtClean="0"/>
              <a:t>Objective: </a:t>
            </a:r>
          </a:p>
          <a:p>
            <a:r>
              <a:rPr lang="en-GB" sz="1600" dirty="0" smtClean="0"/>
              <a:t>To enhance access to the carbon market in Africa</a:t>
            </a:r>
          </a:p>
          <a:p>
            <a:pPr>
              <a:buNone/>
            </a:pPr>
            <a:r>
              <a:rPr lang="en-GB" dirty="0" smtClean="0"/>
              <a:t>Rationale: </a:t>
            </a:r>
          </a:p>
          <a:p>
            <a:r>
              <a:rPr lang="en-GB" sz="1600" dirty="0" smtClean="0"/>
              <a:t>Study commissioned by URC, UNEP and ACAD  with support from BMU to facilitate investments in RE in the SAPP region</a:t>
            </a:r>
          </a:p>
          <a:p>
            <a:r>
              <a:rPr lang="en-GB" sz="1600" dirty="0" smtClean="0"/>
              <a:t>Several SAPP countries depend on hydropower and have zero or low GEFs, hence CDM does not offset anything</a:t>
            </a:r>
          </a:p>
          <a:p>
            <a:r>
              <a:rPr lang="en-GB" sz="1600" dirty="0" smtClean="0"/>
              <a:t>A regional GEF can</a:t>
            </a:r>
            <a:r>
              <a:rPr lang="en-US" sz="1600" dirty="0" smtClean="0"/>
              <a:t> cater for countries with zero or low GEFs on their own when they export/import to CO</a:t>
            </a:r>
            <a:r>
              <a:rPr lang="en-US" sz="1600" baseline="-25000" dirty="0" smtClean="0"/>
              <a:t>2</a:t>
            </a:r>
            <a:r>
              <a:rPr lang="en-US" sz="1600" dirty="0" smtClean="0"/>
              <a:t> intensive countries</a:t>
            </a:r>
          </a:p>
          <a:p>
            <a:pPr>
              <a:buNone/>
            </a:pPr>
            <a:r>
              <a:rPr lang="en-US" sz="2800" dirty="0" smtClean="0"/>
              <a:t>Results: </a:t>
            </a:r>
          </a:p>
          <a:p>
            <a:r>
              <a:rPr lang="en-US" sz="1600" dirty="0" smtClean="0"/>
              <a:t>The study has been validated and is in the process of being endorsed by SAPP and member countries</a:t>
            </a:r>
          </a:p>
          <a:p>
            <a:endParaRPr lang="en-GB" sz="1600" dirty="0" smtClean="0"/>
          </a:p>
          <a:p>
            <a:endParaRPr lang="en-GB" dirty="0" smtClean="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5669280" y="765810"/>
            <a:ext cx="2811780" cy="291465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052060" y="3870008"/>
            <a:ext cx="4091939" cy="2839402"/>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smtClean="0">
                <a:solidFill>
                  <a:schemeClr val="accent6"/>
                </a:solidFill>
              </a:rPr>
              <a:t>CDM Loan Scheme</a:t>
            </a:r>
            <a:endParaRPr lang="en-US" dirty="0">
              <a:solidFill>
                <a:schemeClr val="accent6"/>
              </a:solidFill>
            </a:endParaRPr>
          </a:p>
        </p:txBody>
      </p:sp>
      <p:sp>
        <p:nvSpPr>
          <p:cNvPr id="3" name="Text Placeholder 2"/>
          <p:cNvSpPr>
            <a:spLocks noGrp="1"/>
          </p:cNvSpPr>
          <p:nvPr>
            <p:ph type="body" sz="half" idx="1"/>
          </p:nvPr>
        </p:nvSpPr>
        <p:spPr/>
        <p:txBody>
          <a:bodyPr>
            <a:normAutofit lnSpcReduction="10000"/>
          </a:bodyPr>
          <a:lstStyle/>
          <a:p>
            <a:pPr>
              <a:buNone/>
            </a:pPr>
            <a:r>
              <a:rPr lang="en-GB" dirty="0" smtClean="0"/>
              <a:t>Objective</a:t>
            </a:r>
          </a:p>
          <a:p>
            <a:r>
              <a:rPr lang="en-GB" sz="1600" dirty="0" smtClean="0"/>
              <a:t>To improve access to CDM for countries with less than 10 registered CDM activities</a:t>
            </a:r>
          </a:p>
          <a:p>
            <a:pPr>
              <a:buNone/>
            </a:pPr>
            <a:r>
              <a:rPr lang="en-GB" dirty="0" smtClean="0"/>
              <a:t>Rationale</a:t>
            </a:r>
          </a:p>
          <a:p>
            <a:r>
              <a:rPr lang="en-GB" sz="1600" dirty="0" smtClean="0"/>
              <a:t>Decisions at CMP5 and CMP6  specifically requested the UNFCCC Secretariat to set up a loan scheme  for the financing of CDM development costs.</a:t>
            </a:r>
          </a:p>
          <a:p>
            <a:r>
              <a:rPr lang="en-GB" sz="1600" dirty="0" smtClean="0"/>
              <a:t>Access to funding will  help CDM project owners  to trade CERs at higher prices through unilateral registration</a:t>
            </a:r>
          </a:p>
          <a:p>
            <a:pPr>
              <a:buNone/>
            </a:pPr>
            <a:r>
              <a:rPr lang="en-GB" dirty="0" smtClean="0"/>
              <a:t>Result</a:t>
            </a:r>
          </a:p>
          <a:p>
            <a:r>
              <a:rPr lang="en-GB" sz="1600" dirty="0" smtClean="0"/>
              <a:t>The Loan Scheme will be launched at the CDM Bazaar April18 at the ACF2012 in a partnership between UNOPS and URC  </a:t>
            </a:r>
            <a:endParaRPr lang="en-US" sz="1600" dirty="0"/>
          </a:p>
        </p:txBody>
      </p:sp>
      <p:pic>
        <p:nvPicPr>
          <p:cNvPr id="7" name="Content Placeholder 6" descr="CDM Bazaar.jpg"/>
          <p:cNvPicPr>
            <a:picLocks noGrp="1" noChangeAspect="1"/>
          </p:cNvPicPr>
          <p:nvPr>
            <p:ph sz="half" idx="2"/>
          </p:nvPr>
        </p:nvPicPr>
        <p:blipFill>
          <a:blip r:embed="rId2" cstate="print"/>
          <a:stretch>
            <a:fillRect/>
          </a:stretch>
        </p:blipFill>
        <p:spPr>
          <a:xfrm>
            <a:off x="4493390" y="1780675"/>
            <a:ext cx="4650610" cy="3203449"/>
          </a:xfr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72" name="Rectangle 8"/>
          <p:cNvSpPr>
            <a:spLocks noGrp="1" noChangeArrowheads="1"/>
          </p:cNvSpPr>
          <p:nvPr>
            <p:ph type="title"/>
          </p:nvPr>
        </p:nvSpPr>
        <p:spPr>
          <a:xfrm>
            <a:off x="1233488" y="439738"/>
            <a:ext cx="6423025" cy="774700"/>
          </a:xfrm>
          <a:noFill/>
          <a:ln/>
        </p:spPr>
        <p:txBody>
          <a:bodyPr/>
          <a:lstStyle/>
          <a:p>
            <a:r>
              <a:rPr lang="en-US" sz="3200" b="1" dirty="0">
                <a:solidFill>
                  <a:schemeClr val="accent2"/>
                </a:solidFill>
              </a:rPr>
              <a:t>Analytical activities &amp; publications</a:t>
            </a:r>
            <a:endParaRPr lang="en-GB" sz="3200" b="1" dirty="0">
              <a:solidFill>
                <a:schemeClr val="accent2"/>
              </a:solidFill>
            </a:endParaRPr>
          </a:p>
        </p:txBody>
      </p:sp>
      <p:sp>
        <p:nvSpPr>
          <p:cNvPr id="216073" name="Rectangle 9"/>
          <p:cNvSpPr>
            <a:spLocks noChangeArrowheads="1"/>
          </p:cNvSpPr>
          <p:nvPr/>
        </p:nvSpPr>
        <p:spPr bwMode="auto">
          <a:xfrm>
            <a:off x="722662" y="6033146"/>
            <a:ext cx="7774951" cy="458167"/>
          </a:xfrm>
          <a:prstGeom prst="rect">
            <a:avLst/>
          </a:prstGeom>
          <a:solidFill>
            <a:srgbClr val="FFFFFF"/>
          </a:solidFill>
          <a:ln w="19050" cap="flat" cmpd="sng" algn="ctr">
            <a:solidFill>
              <a:schemeClr val="hlink"/>
            </a:solidFill>
            <a:prstDash val="solid"/>
            <a:miter lim="800000"/>
            <a:headEnd/>
            <a:tailEnd/>
          </a:ln>
          <a:effectLst>
            <a:outerShdw dist="107763" dir="2700000" algn="ctr" rotWithShape="0">
              <a:srgbClr val="808080">
                <a:alpha val="50000"/>
              </a:srgbClr>
            </a:outerShdw>
          </a:effectLst>
        </p:spPr>
        <p:txBody>
          <a:bodyPr wrap="square" lIns="87975" tIns="43988" rIns="87975" bIns="43988" anchor="ctr">
            <a:spAutoFit/>
          </a:bodyPr>
          <a:lstStyle/>
          <a:p>
            <a:pPr marL="330200" indent="-330200" algn="ctr" defTabSz="879475">
              <a:spcBef>
                <a:spcPct val="20000"/>
              </a:spcBef>
              <a:buClr>
                <a:schemeClr val="hlink"/>
              </a:buClr>
              <a:buSzPct val="130000"/>
              <a:buFont typeface="Arial" charset="0"/>
              <a:buNone/>
            </a:pPr>
            <a:r>
              <a:rPr lang="en-GB" altLang="ja-JP" sz="2400" b="1" i="1" dirty="0" smtClean="0">
                <a:solidFill>
                  <a:schemeClr val="hlink"/>
                </a:solidFill>
                <a:ea typeface="ＭＳ Ｐゴシック" pitchFamily="34" charset="-128"/>
                <a:sym typeface="Symbol" pitchFamily="18" charset="2"/>
              </a:rPr>
              <a:t>Data base and analysis providing monthly</a:t>
            </a:r>
            <a:endParaRPr lang="en-GB" altLang="ja-JP" sz="2400" b="1" i="1" dirty="0">
              <a:solidFill>
                <a:schemeClr val="hlink"/>
              </a:solidFill>
              <a:ea typeface="ＭＳ Ｐゴシック" pitchFamily="34" charset="-128"/>
            </a:endParaRPr>
          </a:p>
        </p:txBody>
      </p:sp>
      <p:sp>
        <p:nvSpPr>
          <p:cNvPr id="216075" name="AutoShape 11"/>
          <p:cNvSpPr>
            <a:spLocks noChangeArrowheads="1"/>
          </p:cNvSpPr>
          <p:nvPr/>
        </p:nvSpPr>
        <p:spPr bwMode="auto">
          <a:xfrm rot="10800000">
            <a:off x="4180263" y="5463793"/>
            <a:ext cx="207962" cy="557213"/>
          </a:xfrm>
          <a:prstGeom prst="upArrow">
            <a:avLst>
              <a:gd name="adj1" fmla="val 50000"/>
              <a:gd name="adj2" fmla="val 66985"/>
            </a:avLst>
          </a:prstGeom>
          <a:gradFill rotWithShape="1">
            <a:gsLst>
              <a:gs pos="0">
                <a:srgbClr val="969696">
                  <a:gamma/>
                  <a:shade val="63529"/>
                  <a:invGamma/>
                </a:srgbClr>
              </a:gs>
              <a:gs pos="100000">
                <a:srgbClr val="969696"/>
              </a:gs>
            </a:gsLst>
            <a:lin ang="5400000" scaled="1"/>
          </a:gradFill>
          <a:ln w="9525">
            <a:solidFill>
              <a:srgbClr val="0066CC"/>
            </a:solidFill>
            <a:miter lim="800000"/>
            <a:headEnd/>
            <a:tailEnd/>
          </a:ln>
          <a:effectLst/>
        </p:spPr>
        <p:txBody>
          <a:bodyPr vert="eaVert" wrap="none" anchor="ctr"/>
          <a:lstStyle/>
          <a:p>
            <a:endParaRPr lang="en-US"/>
          </a:p>
        </p:txBody>
      </p:sp>
      <p:pic>
        <p:nvPicPr>
          <p:cNvPr id="6" name="Picture 3"/>
          <p:cNvPicPr>
            <a:picLocks noChangeAspect="1" noChangeArrowheads="1"/>
          </p:cNvPicPr>
          <p:nvPr/>
        </p:nvPicPr>
        <p:blipFill>
          <a:blip r:embed="rId3" cstate="print"/>
          <a:srcRect l="26053" t="15944" r="27443" b="25908"/>
          <a:stretch>
            <a:fillRect/>
          </a:stretch>
        </p:blipFill>
        <p:spPr bwMode="auto">
          <a:xfrm>
            <a:off x="4220188" y="1224371"/>
            <a:ext cx="4877311" cy="4525500"/>
          </a:xfrm>
          <a:prstGeom prst="rect">
            <a:avLst/>
          </a:prstGeom>
          <a:noFill/>
        </p:spPr>
      </p:pic>
      <p:sp>
        <p:nvSpPr>
          <p:cNvPr id="216066" name="Rectangle 2"/>
          <p:cNvSpPr>
            <a:spLocks noGrp="1" noChangeArrowheads="1"/>
          </p:cNvSpPr>
          <p:nvPr>
            <p:ph type="body" idx="1"/>
          </p:nvPr>
        </p:nvSpPr>
        <p:spPr>
          <a:xfrm>
            <a:off x="31070" y="1647749"/>
            <a:ext cx="4680415" cy="4127500"/>
          </a:xfrm>
          <a:solidFill>
            <a:schemeClr val="accent6">
              <a:lumMod val="10000"/>
              <a:lumOff val="90000"/>
            </a:schemeClr>
          </a:solidFill>
          <a:ln/>
        </p:spPr>
        <p:txBody>
          <a:bodyPr/>
          <a:lstStyle/>
          <a:p>
            <a:pPr marL="263525" indent="-263525">
              <a:lnSpc>
                <a:spcPct val="85000"/>
              </a:lnSpc>
              <a:spcBef>
                <a:spcPct val="50000"/>
              </a:spcBef>
              <a:buClr>
                <a:srgbClr val="336699"/>
              </a:buClr>
              <a:buSzTx/>
            </a:pPr>
            <a:r>
              <a:rPr lang="en-GB" sz="2000" b="1" dirty="0" smtClean="0"/>
              <a:t>CDM data &amp; analysis -  </a:t>
            </a:r>
            <a:r>
              <a:rPr lang="en-GB" sz="2000" b="1" dirty="0" err="1" smtClean="0"/>
              <a:t>CDM&amp;JIPipeline</a:t>
            </a:r>
            <a:endParaRPr lang="en-GB" sz="2000" b="1" dirty="0" smtClean="0"/>
          </a:p>
          <a:p>
            <a:pPr lvl="1">
              <a:lnSpc>
                <a:spcPct val="85000"/>
              </a:lnSpc>
              <a:spcBef>
                <a:spcPct val="50000"/>
              </a:spcBef>
              <a:buClr>
                <a:srgbClr val="336699"/>
              </a:buClr>
              <a:buSzTx/>
            </a:pPr>
            <a:r>
              <a:rPr lang="en-GB" sz="1800" dirty="0" smtClean="0"/>
              <a:t>A web based data base compiling CDM projects</a:t>
            </a:r>
          </a:p>
          <a:p>
            <a:pPr lvl="1">
              <a:lnSpc>
                <a:spcPct val="85000"/>
              </a:lnSpc>
              <a:spcBef>
                <a:spcPct val="50000"/>
              </a:spcBef>
              <a:buClr>
                <a:srgbClr val="336699"/>
              </a:buClr>
              <a:buSzTx/>
            </a:pPr>
            <a:r>
              <a:rPr lang="en-GB" sz="1800" dirty="0" smtClean="0"/>
              <a:t>Analysis and market surveillance</a:t>
            </a:r>
          </a:p>
          <a:p>
            <a:pPr lvl="1">
              <a:lnSpc>
                <a:spcPct val="85000"/>
              </a:lnSpc>
              <a:spcBef>
                <a:spcPct val="50000"/>
              </a:spcBef>
              <a:buClr>
                <a:srgbClr val="336699"/>
              </a:buClr>
              <a:buSzTx/>
            </a:pPr>
            <a:r>
              <a:rPr lang="en-GB" sz="1800" dirty="0" smtClean="0"/>
              <a:t>Projections of GHG emission reductions</a:t>
            </a:r>
          </a:p>
          <a:p>
            <a:pPr lvl="1">
              <a:lnSpc>
                <a:spcPct val="85000"/>
              </a:lnSpc>
              <a:spcBef>
                <a:spcPct val="50000"/>
              </a:spcBef>
              <a:buClr>
                <a:srgbClr val="336699"/>
              </a:buClr>
              <a:buSzTx/>
            </a:pPr>
            <a:r>
              <a:rPr lang="en-GB" sz="1800" dirty="0" smtClean="0"/>
              <a:t>Calculation of different parameters</a:t>
            </a:r>
          </a:p>
          <a:p>
            <a:pPr lvl="1">
              <a:lnSpc>
                <a:spcPct val="85000"/>
              </a:lnSpc>
              <a:spcBef>
                <a:spcPct val="50000"/>
              </a:spcBef>
              <a:buClr>
                <a:srgbClr val="336699"/>
              </a:buClr>
              <a:buSzTx/>
            </a:pPr>
            <a:r>
              <a:rPr lang="en-GB" sz="1800" dirty="0" smtClean="0"/>
              <a:t>It also contains the baseline &amp; monitoring methodologies, a list of DOEs and several analyses. Almost all information is from cdm.unfccc.int and ji.unfccc.int</a:t>
            </a:r>
            <a:r>
              <a:rPr lang="en-GB" sz="2200" dirty="0" smtClean="0"/>
              <a:t>.   </a:t>
            </a:r>
            <a:endParaRPr lang="en-GB" sz="2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60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16075"/>
                                        </p:tgtEl>
                                        <p:attrNameLst>
                                          <p:attrName>style.visibility</p:attrName>
                                        </p:attrNameLst>
                                      </p:cBhvr>
                                      <p:to>
                                        <p:strVal val="visible"/>
                                      </p:to>
                                    </p:set>
                                    <p:anim calcmode="lin" valueType="num">
                                      <p:cBhvr additive="base">
                                        <p:cTn id="11" dur="500" fill="hold"/>
                                        <p:tgtEl>
                                          <p:spTgt spid="216075"/>
                                        </p:tgtEl>
                                        <p:attrNameLst>
                                          <p:attrName>ppt_x</p:attrName>
                                        </p:attrNameLst>
                                      </p:cBhvr>
                                      <p:tavLst>
                                        <p:tav tm="0">
                                          <p:val>
                                            <p:strVal val="#ppt_x"/>
                                          </p:val>
                                        </p:tav>
                                        <p:tav tm="100000">
                                          <p:val>
                                            <p:strVal val="#ppt_x"/>
                                          </p:val>
                                        </p:tav>
                                      </p:tavLst>
                                    </p:anim>
                                    <p:anim calcmode="lin" valueType="num">
                                      <p:cBhvr additive="base">
                                        <p:cTn id="12" dur="500" fill="hold"/>
                                        <p:tgtEl>
                                          <p:spTgt spid="2160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6073"/>
                                        </p:tgtEl>
                                        <p:attrNameLst>
                                          <p:attrName>style.visibility</p:attrName>
                                        </p:attrNameLst>
                                      </p:cBhvr>
                                      <p:to>
                                        <p:strVal val="visible"/>
                                      </p:to>
                                    </p:set>
                                    <p:anim calcmode="lin" valueType="num">
                                      <p:cBhvr additive="base">
                                        <p:cTn id="15" dur="500" fill="hold"/>
                                        <p:tgtEl>
                                          <p:spTgt spid="216073"/>
                                        </p:tgtEl>
                                        <p:attrNameLst>
                                          <p:attrName>ppt_x</p:attrName>
                                        </p:attrNameLst>
                                      </p:cBhvr>
                                      <p:tavLst>
                                        <p:tav tm="0">
                                          <p:val>
                                            <p:strVal val="#ppt_x"/>
                                          </p:val>
                                        </p:tav>
                                        <p:tav tm="100000">
                                          <p:val>
                                            <p:strVal val="#ppt_x"/>
                                          </p:val>
                                        </p:tav>
                                      </p:tavLst>
                                    </p:anim>
                                    <p:anim calcmode="lin" valueType="num">
                                      <p:cBhvr additive="base">
                                        <p:cTn id="16" dur="500" fill="hold"/>
                                        <p:tgtEl>
                                          <p:spTgt spid="21607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606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6066">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606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6066">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60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3" grpId="0" animBg="1"/>
      <p:bldP spid="2160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25000" t="14133" r="25092" b="8178"/>
          <a:stretch>
            <a:fillRect/>
          </a:stretch>
        </p:blipFill>
        <p:spPr bwMode="auto">
          <a:xfrm>
            <a:off x="467965" y="417790"/>
            <a:ext cx="6082957" cy="4731224"/>
          </a:xfrm>
          <a:prstGeom prst="rect">
            <a:avLst/>
          </a:prstGeom>
          <a:noFill/>
          <a:ln w="9525">
            <a:noFill/>
            <a:miter lim="800000"/>
            <a:headEnd/>
            <a:tailEnd/>
          </a:ln>
        </p:spPr>
      </p:pic>
      <p:sp>
        <p:nvSpPr>
          <p:cNvPr id="8" name="TextBox 7"/>
          <p:cNvSpPr txBox="1"/>
          <p:nvPr/>
        </p:nvSpPr>
        <p:spPr>
          <a:xfrm>
            <a:off x="4766507" y="4193698"/>
            <a:ext cx="4383741" cy="1384995"/>
          </a:xfrm>
          <a:prstGeom prst="rect">
            <a:avLst/>
          </a:prstGeom>
          <a:solidFill>
            <a:srgbClr val="336699"/>
          </a:solidFill>
        </p:spPr>
        <p:txBody>
          <a:bodyPr wrap="square" rtlCol="0">
            <a:spAutoFit/>
          </a:bodyPr>
          <a:lstStyle/>
          <a:p>
            <a:pPr marL="179388" indent="-179388">
              <a:buFont typeface="Arial" pitchFamily="34" charset="0"/>
              <a:buChar char="•"/>
            </a:pPr>
            <a:r>
              <a:rPr lang="en-GB" sz="1400" dirty="0" smtClean="0">
                <a:solidFill>
                  <a:schemeClr val="bg1"/>
                </a:solidFill>
              </a:rPr>
              <a:t>A handy and simple tool</a:t>
            </a:r>
          </a:p>
          <a:p>
            <a:pPr marL="179388" indent="-179388">
              <a:buFont typeface="Arial" pitchFamily="34" charset="0"/>
              <a:buChar char="•"/>
            </a:pPr>
            <a:r>
              <a:rPr lang="en-GB" sz="1400" dirty="0" smtClean="0">
                <a:solidFill>
                  <a:schemeClr val="bg1"/>
                </a:solidFill>
              </a:rPr>
              <a:t>Categorizes methodologies by technology</a:t>
            </a:r>
          </a:p>
          <a:p>
            <a:pPr marL="179388" indent="-179388">
              <a:buFont typeface="Arial" pitchFamily="34" charset="0"/>
              <a:buChar char="•"/>
            </a:pPr>
            <a:r>
              <a:rPr lang="en-GB" sz="1400" dirty="0" smtClean="0">
                <a:solidFill>
                  <a:schemeClr val="bg1"/>
                </a:solidFill>
              </a:rPr>
              <a:t>Facilitates choosing a methodology that is applicable to a specific type of CDM project </a:t>
            </a:r>
          </a:p>
          <a:p>
            <a:pPr marL="179388" indent="-179388">
              <a:buFont typeface="Arial" pitchFamily="34" charset="0"/>
              <a:buChar char="•"/>
            </a:pPr>
            <a:r>
              <a:rPr lang="en-GB" sz="1400" dirty="0" smtClean="0">
                <a:solidFill>
                  <a:schemeClr val="bg1"/>
                </a:solidFill>
              </a:rPr>
              <a:t>Builds on the list of approved methodologies updated monthly  at the CDM/JI pipeline</a:t>
            </a:r>
          </a:p>
        </p:txBody>
      </p:sp>
      <p:cxnSp>
        <p:nvCxnSpPr>
          <p:cNvPr id="12" name="Straight Connector 11"/>
          <p:cNvCxnSpPr>
            <a:endCxn id="8" idx="0"/>
          </p:cNvCxnSpPr>
          <p:nvPr/>
        </p:nvCxnSpPr>
        <p:spPr bwMode="auto">
          <a:xfrm rot="5400000">
            <a:off x="6200946" y="3426046"/>
            <a:ext cx="1525084" cy="10220"/>
          </a:xfrm>
          <a:prstGeom prst="line">
            <a:avLst/>
          </a:prstGeom>
          <a:solidFill>
            <a:schemeClr val="accent1"/>
          </a:solidFill>
          <a:ln w="19050" cap="flat" cmpd="sng" algn="ctr">
            <a:solidFill>
              <a:srgbClr val="336699"/>
            </a:solidFill>
            <a:prstDash val="solid"/>
            <a:round/>
            <a:headEnd type="none" w="med" len="med"/>
            <a:tailEnd type="none" w="med" len="med"/>
          </a:ln>
          <a:effectLst/>
        </p:spPr>
      </p:cxnSp>
      <p:cxnSp>
        <p:nvCxnSpPr>
          <p:cNvPr id="14" name="Straight Connector 13"/>
          <p:cNvCxnSpPr/>
          <p:nvPr/>
        </p:nvCxnSpPr>
        <p:spPr bwMode="auto">
          <a:xfrm rot="10800000">
            <a:off x="5855503" y="2663934"/>
            <a:ext cx="1132115" cy="2"/>
          </a:xfrm>
          <a:prstGeom prst="line">
            <a:avLst/>
          </a:prstGeom>
          <a:solidFill>
            <a:schemeClr val="accent1"/>
          </a:solidFill>
          <a:ln w="19050" cap="flat" cmpd="sng" algn="ctr">
            <a:solidFill>
              <a:srgbClr val="336699"/>
            </a:solidFill>
            <a:prstDash val="solid"/>
            <a:round/>
            <a:headEnd type="none" w="med" len="med"/>
            <a:tailEnd type="none" w="med" len="med"/>
          </a:ln>
          <a:effectLst/>
        </p:spPr>
      </p:cxnSp>
      <p:cxnSp>
        <p:nvCxnSpPr>
          <p:cNvPr id="18" name="Straight Connector 17"/>
          <p:cNvCxnSpPr/>
          <p:nvPr/>
        </p:nvCxnSpPr>
        <p:spPr bwMode="auto">
          <a:xfrm rot="5400000">
            <a:off x="1893201" y="5048123"/>
            <a:ext cx="2223679" cy="3838"/>
          </a:xfrm>
          <a:prstGeom prst="line">
            <a:avLst/>
          </a:prstGeom>
          <a:solidFill>
            <a:schemeClr val="accent1"/>
          </a:solidFill>
          <a:ln w="19050" cap="flat" cmpd="sng" algn="ctr">
            <a:solidFill>
              <a:srgbClr val="336699"/>
            </a:solidFill>
            <a:prstDash val="solid"/>
            <a:round/>
            <a:headEnd type="none" w="med" len="med"/>
            <a:tailEnd type="none" w="med" len="med"/>
          </a:ln>
          <a:effectLst/>
        </p:spPr>
      </p:cxnSp>
      <p:cxnSp>
        <p:nvCxnSpPr>
          <p:cNvPr id="19" name="Straight Connector 18"/>
          <p:cNvCxnSpPr/>
          <p:nvPr/>
        </p:nvCxnSpPr>
        <p:spPr bwMode="auto">
          <a:xfrm rot="10800000" flipV="1">
            <a:off x="3003120" y="3941190"/>
            <a:ext cx="1088571" cy="1"/>
          </a:xfrm>
          <a:prstGeom prst="line">
            <a:avLst/>
          </a:prstGeom>
          <a:solidFill>
            <a:schemeClr val="accent1"/>
          </a:solidFill>
          <a:ln w="19050" cap="flat" cmpd="sng" algn="ctr">
            <a:solidFill>
              <a:srgbClr val="336699"/>
            </a:solidFill>
            <a:prstDash val="solid"/>
            <a:round/>
            <a:headEnd type="none" w="med" len="med"/>
            <a:tailEnd type="none" w="med" len="med"/>
          </a:ln>
          <a:effectLst/>
        </p:spPr>
      </p:cxnSp>
      <p:sp>
        <p:nvSpPr>
          <p:cNvPr id="9" name="TextBox 8"/>
          <p:cNvSpPr txBox="1"/>
          <p:nvPr/>
        </p:nvSpPr>
        <p:spPr>
          <a:xfrm>
            <a:off x="1107809" y="5334933"/>
            <a:ext cx="4333180" cy="1477328"/>
          </a:xfrm>
          <a:prstGeom prst="rect">
            <a:avLst/>
          </a:prstGeom>
          <a:solidFill>
            <a:schemeClr val="bg2">
              <a:lumMod val="40000"/>
              <a:lumOff val="60000"/>
            </a:schemeClr>
          </a:solidFill>
        </p:spPr>
        <p:txBody>
          <a:bodyPr wrap="square" rtlCol="0">
            <a:spAutoFit/>
          </a:bodyPr>
          <a:lstStyle/>
          <a:p>
            <a:pPr marL="182563" indent="-182563">
              <a:buFont typeface="Arial" pitchFamily="34" charset="0"/>
              <a:buChar char="•"/>
            </a:pPr>
            <a:r>
              <a:rPr lang="en-GB" sz="1400" dirty="0" smtClean="0"/>
              <a:t>A snapshot review of technologies used to date in CDM activities, including: </a:t>
            </a:r>
          </a:p>
          <a:p>
            <a:pPr marL="639763" lvl="1" indent="-182563">
              <a:buFont typeface="Arial" pitchFamily="34" charset="0"/>
              <a:buChar char="•"/>
            </a:pPr>
            <a:r>
              <a:rPr lang="en-GB" sz="1200" dirty="0" smtClean="0"/>
              <a:t>Examples of application</a:t>
            </a:r>
          </a:p>
          <a:p>
            <a:pPr marL="639763" lvl="1" indent="-182563">
              <a:buFont typeface="Arial" pitchFamily="34" charset="0"/>
              <a:buChar char="•"/>
            </a:pPr>
            <a:r>
              <a:rPr lang="en-GB" sz="1200" dirty="0" smtClean="0"/>
              <a:t>Investment </a:t>
            </a:r>
          </a:p>
          <a:p>
            <a:pPr marL="639763" lvl="1" indent="-182563">
              <a:buFont typeface="Arial" pitchFamily="34" charset="0"/>
              <a:buChar char="•"/>
            </a:pPr>
            <a:r>
              <a:rPr lang="en-GB" sz="1200" dirty="0" smtClean="0"/>
              <a:t>Estimated CERs revenues</a:t>
            </a:r>
          </a:p>
          <a:p>
            <a:pPr marL="639763" lvl="1" indent="-182563">
              <a:buFont typeface="Arial" pitchFamily="34" charset="0"/>
              <a:buChar char="•"/>
            </a:pPr>
            <a:r>
              <a:rPr lang="en-GB" sz="1200" dirty="0" smtClean="0"/>
              <a:t>Performance under CDM</a:t>
            </a:r>
          </a:p>
          <a:p>
            <a:pPr marL="639763" lvl="1" indent="-182563">
              <a:buFont typeface="Arial" pitchFamily="34" charset="0"/>
              <a:buChar char="•"/>
            </a:pPr>
            <a:r>
              <a:rPr lang="en-GB" sz="1200" dirty="0" smtClean="0"/>
              <a:t>Methodology applicable to the technology</a:t>
            </a:r>
            <a:endParaRPr lang="en-US" sz="1200" dirty="0"/>
          </a:p>
        </p:txBody>
      </p:sp>
      <p:sp>
        <p:nvSpPr>
          <p:cNvPr id="24" name="TextBox 23"/>
          <p:cNvSpPr txBox="1"/>
          <p:nvPr/>
        </p:nvSpPr>
        <p:spPr>
          <a:xfrm>
            <a:off x="6365027" y="3226924"/>
            <a:ext cx="1654628" cy="384721"/>
          </a:xfrm>
          <a:prstGeom prst="rect">
            <a:avLst/>
          </a:prstGeom>
          <a:solidFill>
            <a:srgbClr val="00B0F0"/>
          </a:solidFill>
        </p:spPr>
        <p:txBody>
          <a:bodyPr wrap="square" rtlCol="0">
            <a:spAutoFit/>
          </a:bodyPr>
          <a:lstStyle/>
          <a:p>
            <a:r>
              <a:rPr lang="en-GB" b="1" dirty="0" smtClean="0">
                <a:solidFill>
                  <a:srgbClr val="FFC000"/>
                </a:solidFill>
              </a:rPr>
              <a:t>Methodology</a:t>
            </a:r>
            <a:endParaRPr lang="en-US" b="1" dirty="0">
              <a:solidFill>
                <a:srgbClr val="FFC000"/>
              </a:solidFill>
            </a:endParaRPr>
          </a:p>
        </p:txBody>
      </p:sp>
      <p:sp>
        <p:nvSpPr>
          <p:cNvPr id="25" name="TextBox 24"/>
          <p:cNvSpPr txBox="1"/>
          <p:nvPr/>
        </p:nvSpPr>
        <p:spPr>
          <a:xfrm>
            <a:off x="2168556" y="4681057"/>
            <a:ext cx="1654628" cy="384721"/>
          </a:xfrm>
          <a:prstGeom prst="rect">
            <a:avLst/>
          </a:prstGeom>
          <a:solidFill>
            <a:srgbClr val="00B0F0"/>
          </a:solidFill>
        </p:spPr>
        <p:txBody>
          <a:bodyPr wrap="square" rtlCol="0">
            <a:spAutoFit/>
          </a:bodyPr>
          <a:lstStyle/>
          <a:p>
            <a:r>
              <a:rPr lang="en-GB" b="1" smtClean="0">
                <a:solidFill>
                  <a:srgbClr val="FFC000"/>
                </a:solidFill>
              </a:rPr>
              <a:t>Technology</a:t>
            </a:r>
            <a:endParaRPr lang="en-US" b="1" dirty="0">
              <a:solidFill>
                <a:srgbClr val="FFC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a:xfrm>
            <a:off x="434975" y="702063"/>
            <a:ext cx="8228013" cy="533400"/>
          </a:xfrm>
          <a:noFill/>
          <a:ln/>
        </p:spPr>
        <p:txBody>
          <a:bodyPr/>
          <a:lstStyle/>
          <a:p>
            <a:r>
              <a:rPr lang="en-GB" sz="2800" b="1" dirty="0">
                <a:solidFill>
                  <a:schemeClr val="accent2"/>
                </a:solidFill>
              </a:rPr>
              <a:t>Virtual platform for information exchange</a:t>
            </a:r>
          </a:p>
        </p:txBody>
      </p:sp>
      <p:pic>
        <p:nvPicPr>
          <p:cNvPr id="12289" name="Picture 1"/>
          <p:cNvPicPr>
            <a:picLocks noChangeAspect="1" noChangeArrowheads="1"/>
          </p:cNvPicPr>
          <p:nvPr/>
        </p:nvPicPr>
        <p:blipFill>
          <a:blip r:embed="rId3" cstate="print"/>
          <a:srcRect/>
          <a:stretch>
            <a:fillRect/>
          </a:stretch>
        </p:blipFill>
        <p:spPr bwMode="auto">
          <a:xfrm>
            <a:off x="0" y="1"/>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3"/>
          <p:cNvSpPr>
            <a:spLocks noGrp="1"/>
          </p:cNvSpPr>
          <p:nvPr>
            <p:ph type="title" idx="4294967295"/>
          </p:nvPr>
        </p:nvSpPr>
        <p:spPr>
          <a:xfrm>
            <a:off x="697231" y="493395"/>
            <a:ext cx="7669530" cy="1008063"/>
          </a:xfrm>
        </p:spPr>
        <p:txBody>
          <a:bodyPr/>
          <a:lstStyle/>
          <a:p>
            <a:pPr eaLnBrk="1" hangingPunct="1">
              <a:defRPr/>
            </a:pPr>
            <a:r>
              <a:rPr lang="en-US" sz="2400" b="1" i="1" dirty="0" smtClean="0">
                <a:solidFill>
                  <a:schemeClr val="tx1"/>
                </a:solidFill>
                <a:latin typeface="+mn-lt"/>
              </a:rPr>
              <a:t>Facilitating Implementation and Readiness for Mitigation -(FIRM) Moving from TAPs to LCDS</a:t>
            </a:r>
          </a:p>
        </p:txBody>
      </p:sp>
      <p:sp>
        <p:nvSpPr>
          <p:cNvPr id="21507" name="TextBox 8"/>
          <p:cNvSpPr txBox="1">
            <a:spLocks noChangeArrowheads="1"/>
          </p:cNvSpPr>
          <p:nvPr/>
        </p:nvSpPr>
        <p:spPr bwMode="auto">
          <a:xfrm>
            <a:off x="250825" y="1700213"/>
            <a:ext cx="5689600" cy="5016500"/>
          </a:xfrm>
          <a:prstGeom prst="rect">
            <a:avLst/>
          </a:prstGeom>
          <a:noFill/>
          <a:ln w="9525">
            <a:noFill/>
            <a:miter lim="800000"/>
            <a:headEnd/>
            <a:tailEnd/>
          </a:ln>
        </p:spPr>
        <p:txBody>
          <a:bodyPr>
            <a:spAutoFit/>
          </a:bodyPr>
          <a:lstStyle/>
          <a:p>
            <a:pPr marL="342900" indent="-342900" eaLnBrk="0" hangingPunct="0">
              <a:spcBef>
                <a:spcPct val="0"/>
              </a:spcBef>
              <a:buFont typeface="Arial" charset="0"/>
              <a:buAutoNum type="romanLcPeriod"/>
            </a:pPr>
            <a:r>
              <a:rPr lang="en-US" sz="2000" dirty="0">
                <a:solidFill>
                  <a:srgbClr val="000000"/>
                </a:solidFill>
              </a:rPr>
              <a:t>FIRM will in addition to country activities develop or enhance guidelines for LCDS development and NAMA criteria, MRV approaches, and tools for analyzing and prioritizing mitigation actions.</a:t>
            </a:r>
          </a:p>
          <a:p>
            <a:pPr marL="342900" indent="-342900" eaLnBrk="0" hangingPunct="0">
              <a:spcBef>
                <a:spcPct val="0"/>
              </a:spcBef>
              <a:buFont typeface="Arial" charset="0"/>
              <a:buAutoNum type="romanLcPeriod"/>
            </a:pPr>
            <a:endParaRPr lang="en-US" sz="2000" dirty="0">
              <a:solidFill>
                <a:srgbClr val="000000"/>
              </a:solidFill>
            </a:endParaRPr>
          </a:p>
          <a:p>
            <a:pPr marL="342900" indent="-342900" eaLnBrk="0" hangingPunct="0">
              <a:spcBef>
                <a:spcPct val="0"/>
              </a:spcBef>
              <a:buFont typeface="Arial" charset="0"/>
              <a:buAutoNum type="romanLcPeriod"/>
            </a:pPr>
            <a:r>
              <a:rPr lang="en-US" sz="2000" dirty="0">
                <a:solidFill>
                  <a:srgbClr val="000000"/>
                </a:solidFill>
              </a:rPr>
              <a:t>The project will be implemented by UNEP and build directly on the GEF-funded Technology Needs Assessment </a:t>
            </a:r>
            <a:r>
              <a:rPr lang="en-US" sz="2000" dirty="0" err="1">
                <a:solidFill>
                  <a:srgbClr val="000000"/>
                </a:solidFill>
              </a:rPr>
              <a:t>Programme</a:t>
            </a:r>
            <a:r>
              <a:rPr lang="en-US" sz="2000" dirty="0">
                <a:solidFill>
                  <a:srgbClr val="000000"/>
                </a:solidFill>
              </a:rPr>
              <a:t> in the participating countries</a:t>
            </a:r>
          </a:p>
          <a:p>
            <a:pPr marL="342900" indent="-342900" eaLnBrk="0" hangingPunct="0">
              <a:spcBef>
                <a:spcPct val="0"/>
              </a:spcBef>
              <a:buFont typeface="Arial" charset="0"/>
              <a:buAutoNum type="romanLcPeriod"/>
            </a:pPr>
            <a:endParaRPr lang="en-US" sz="2000" dirty="0">
              <a:solidFill>
                <a:srgbClr val="000000"/>
              </a:solidFill>
            </a:endParaRPr>
          </a:p>
          <a:p>
            <a:pPr marL="342900" indent="-342900" eaLnBrk="0" hangingPunct="0">
              <a:spcBef>
                <a:spcPct val="0"/>
              </a:spcBef>
              <a:buFont typeface="Arial" charset="0"/>
              <a:buAutoNum type="romanLcPeriod"/>
            </a:pPr>
            <a:r>
              <a:rPr lang="en-US" sz="2000" dirty="0">
                <a:solidFill>
                  <a:srgbClr val="000000"/>
                </a:solidFill>
              </a:rPr>
              <a:t>Cross regional where four countries in Africa will be engaged and the ambition is to expand this number in cooperation with the African Climate Policy Center (ACPC) and the Global Green Growth Institute (GGGI)</a:t>
            </a:r>
          </a:p>
        </p:txBody>
      </p:sp>
      <p:grpSp>
        <p:nvGrpSpPr>
          <p:cNvPr id="2" name="Group 4"/>
          <p:cNvGrpSpPr>
            <a:grpSpLocks/>
          </p:cNvGrpSpPr>
          <p:nvPr/>
        </p:nvGrpSpPr>
        <p:grpSpPr bwMode="auto">
          <a:xfrm>
            <a:off x="6516688" y="1844675"/>
            <a:ext cx="2627312" cy="2514600"/>
            <a:chOff x="4536" y="3024"/>
            <a:chExt cx="3168" cy="2448"/>
          </a:xfrm>
        </p:grpSpPr>
        <p:pic>
          <p:nvPicPr>
            <p:cNvPr id="21510" name="Picture 5"/>
            <p:cNvPicPr>
              <a:picLocks noChangeAspect="1" noChangeArrowheads="1"/>
            </p:cNvPicPr>
            <p:nvPr/>
          </p:nvPicPr>
          <p:blipFill>
            <a:blip r:embed="rId3" cstate="print"/>
            <a:srcRect/>
            <a:stretch>
              <a:fillRect/>
            </a:stretch>
          </p:blipFill>
          <p:spPr bwMode="auto">
            <a:xfrm>
              <a:off x="4536" y="3024"/>
              <a:ext cx="2958" cy="2178"/>
            </a:xfrm>
            <a:prstGeom prst="rect">
              <a:avLst/>
            </a:prstGeom>
            <a:noFill/>
            <a:ln w="9525">
              <a:solidFill>
                <a:srgbClr val="000000"/>
              </a:solidFill>
              <a:miter lim="800000"/>
              <a:headEnd/>
              <a:tailEnd/>
            </a:ln>
          </p:spPr>
        </p:pic>
        <p:sp>
          <p:nvSpPr>
            <p:cNvPr id="21511" name="Text Box 6"/>
            <p:cNvSpPr txBox="1">
              <a:spLocks noChangeArrowheads="1"/>
            </p:cNvSpPr>
            <p:nvPr/>
          </p:nvSpPr>
          <p:spPr bwMode="auto">
            <a:xfrm>
              <a:off x="5942" y="5219"/>
              <a:ext cx="1762" cy="253"/>
            </a:xfrm>
            <a:prstGeom prst="rect">
              <a:avLst/>
            </a:prstGeom>
            <a:solidFill>
              <a:srgbClr val="FFFFFF"/>
            </a:solidFill>
            <a:ln w="9525">
              <a:noFill/>
              <a:miter lim="800000"/>
              <a:headEnd/>
              <a:tailEnd/>
            </a:ln>
          </p:spPr>
          <p:txBody>
            <a:bodyPr tIns="18288" bIns="18288"/>
            <a:lstStyle/>
            <a:p>
              <a:r>
                <a:rPr lang="en-US" sz="800" i="1">
                  <a:ea typeface="MS PGothic" pitchFamily="34" charset="-128"/>
                </a:rPr>
                <a:t>Photo: Courtesy Selco</a:t>
              </a:r>
              <a:endParaRPr lang="en-GB" sz="2400">
                <a:ea typeface="MS PGothic" pitchFamily="34" charset="-128"/>
              </a:endParaRPr>
            </a:p>
          </p:txBody>
        </p:sp>
      </p:grpSp>
      <p:pic>
        <p:nvPicPr>
          <p:cNvPr id="21509" name="Picture 12" descr="C:\Pics\Studying - BP Solar.tif"/>
          <p:cNvPicPr>
            <a:picLocks noChangeAspect="1" noChangeArrowheads="1"/>
          </p:cNvPicPr>
          <p:nvPr/>
        </p:nvPicPr>
        <p:blipFill>
          <a:blip r:embed="rId4" cstate="print"/>
          <a:srcRect/>
          <a:stretch>
            <a:fillRect/>
          </a:stretch>
        </p:blipFill>
        <p:spPr bwMode="auto">
          <a:xfrm>
            <a:off x="6196013" y="4267200"/>
            <a:ext cx="2895600" cy="2389188"/>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031" y="381000"/>
            <a:ext cx="7772400" cy="1143000"/>
          </a:xfrm>
        </p:spPr>
        <p:txBody>
          <a:bodyPr/>
          <a:lstStyle/>
          <a:p>
            <a:pPr>
              <a:defRPr/>
            </a:pPr>
            <a:r>
              <a:rPr lang="en-US" dirty="0" smtClean="0">
                <a:solidFill>
                  <a:schemeClr val="accent2">
                    <a:lumMod val="75000"/>
                  </a:schemeClr>
                </a:solidFill>
              </a:rPr>
              <a:t>Capacity development for six green growth sectors plans in United Arabic Emirates (UAE)</a:t>
            </a:r>
            <a:endParaRPr lang="en-GB" dirty="0"/>
          </a:p>
        </p:txBody>
      </p:sp>
      <p:pic>
        <p:nvPicPr>
          <p:cNvPr id="14339" name="Picture 2"/>
          <p:cNvPicPr>
            <a:picLocks noGrp="1" noChangeAspect="1" noChangeArrowheads="1"/>
          </p:cNvPicPr>
          <p:nvPr>
            <p:ph idx="1"/>
          </p:nvPr>
        </p:nvPicPr>
        <p:blipFill>
          <a:blip r:embed="rId2" cstate="print"/>
          <a:srcRect/>
          <a:stretch>
            <a:fillRect/>
          </a:stretch>
        </p:blipFill>
        <p:spPr>
          <a:xfrm>
            <a:off x="773723" y="1752600"/>
            <a:ext cx="7593949" cy="4267200"/>
          </a:xfr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ChangeArrowheads="1"/>
          </p:cNvSpPr>
          <p:nvPr/>
        </p:nvSpPr>
        <p:spPr bwMode="auto">
          <a:xfrm>
            <a:off x="3451225" y="620713"/>
            <a:ext cx="2881313" cy="576262"/>
          </a:xfrm>
          <a:prstGeom prst="rect">
            <a:avLst/>
          </a:prstGeom>
          <a:noFill/>
          <a:ln w="9525" algn="ctr">
            <a:noFill/>
            <a:miter lim="800000"/>
            <a:headEnd/>
            <a:tailEnd/>
          </a:ln>
          <a:effectLst/>
        </p:spPr>
        <p:txBody>
          <a:bodyPr wrap="none" anchor="ctr"/>
          <a:lstStyle/>
          <a:p>
            <a:endParaRPr lang="en-US"/>
          </a:p>
        </p:txBody>
      </p:sp>
      <p:pic>
        <p:nvPicPr>
          <p:cNvPr id="269315" name="Picture 3" descr="CDM"/>
          <p:cNvPicPr>
            <a:picLocks noChangeAspect="1" noChangeArrowheads="1"/>
          </p:cNvPicPr>
          <p:nvPr/>
        </p:nvPicPr>
        <p:blipFill>
          <a:blip r:embed="rId3" cstate="print"/>
          <a:srcRect/>
          <a:stretch>
            <a:fillRect/>
          </a:stretch>
        </p:blipFill>
        <p:spPr bwMode="auto">
          <a:xfrm>
            <a:off x="188913" y="930275"/>
            <a:ext cx="1219200" cy="1725613"/>
          </a:xfrm>
          <a:prstGeom prst="rect">
            <a:avLst/>
          </a:prstGeom>
          <a:noFill/>
          <a:ln w="9525">
            <a:noFill/>
            <a:miter lim="800000"/>
            <a:headEnd/>
            <a:tailEnd/>
          </a:ln>
        </p:spPr>
      </p:pic>
      <p:pic>
        <p:nvPicPr>
          <p:cNvPr id="269316" name="Picture 4" descr="guidebook%20cover"/>
          <p:cNvPicPr>
            <a:picLocks noChangeAspect="1" noChangeArrowheads="1"/>
          </p:cNvPicPr>
          <p:nvPr/>
        </p:nvPicPr>
        <p:blipFill>
          <a:blip r:embed="rId4" cstate="print"/>
          <a:srcRect/>
          <a:stretch>
            <a:fillRect/>
          </a:stretch>
        </p:blipFill>
        <p:spPr bwMode="auto">
          <a:xfrm>
            <a:off x="327115" y="1514475"/>
            <a:ext cx="1171575" cy="1722438"/>
          </a:xfrm>
          <a:prstGeom prst="rect">
            <a:avLst/>
          </a:prstGeom>
          <a:noFill/>
          <a:ln w="9525">
            <a:noFill/>
            <a:miter lim="800000"/>
            <a:headEnd/>
            <a:tailEnd/>
          </a:ln>
        </p:spPr>
      </p:pic>
      <p:pic>
        <p:nvPicPr>
          <p:cNvPr id="269317" name="Picture 5" descr="windcdm"/>
          <p:cNvPicPr>
            <a:picLocks noChangeAspect="1" noChangeArrowheads="1"/>
          </p:cNvPicPr>
          <p:nvPr/>
        </p:nvPicPr>
        <p:blipFill>
          <a:blip r:embed="rId5" cstate="print"/>
          <a:srcRect/>
          <a:stretch>
            <a:fillRect/>
          </a:stretch>
        </p:blipFill>
        <p:spPr bwMode="auto">
          <a:xfrm>
            <a:off x="565902" y="1998663"/>
            <a:ext cx="1282700" cy="1706562"/>
          </a:xfrm>
          <a:prstGeom prst="rect">
            <a:avLst/>
          </a:prstGeom>
          <a:noFill/>
          <a:ln w="9525">
            <a:noFill/>
            <a:miter lim="800000"/>
            <a:headEnd/>
            <a:tailEnd/>
          </a:ln>
        </p:spPr>
      </p:pic>
      <p:pic>
        <p:nvPicPr>
          <p:cNvPr id="269318" name="Picture 6"/>
          <p:cNvPicPr>
            <a:picLocks noChangeAspect="1" noChangeArrowheads="1"/>
          </p:cNvPicPr>
          <p:nvPr/>
        </p:nvPicPr>
        <p:blipFill>
          <a:blip r:embed="rId6" cstate="print"/>
          <a:srcRect/>
          <a:stretch>
            <a:fillRect/>
          </a:stretch>
        </p:blipFill>
        <p:spPr bwMode="auto">
          <a:xfrm>
            <a:off x="774549" y="2461596"/>
            <a:ext cx="1185863" cy="1690687"/>
          </a:xfrm>
          <a:prstGeom prst="rect">
            <a:avLst/>
          </a:prstGeom>
          <a:noFill/>
          <a:ln w="9525">
            <a:noFill/>
            <a:miter lim="800000"/>
            <a:headEnd/>
            <a:tailEnd/>
          </a:ln>
        </p:spPr>
      </p:pic>
      <p:pic>
        <p:nvPicPr>
          <p:cNvPr id="269319" name="Picture 7" descr="strategy%20Peru%20cover"/>
          <p:cNvPicPr>
            <a:picLocks noChangeAspect="1" noChangeArrowheads="1"/>
          </p:cNvPicPr>
          <p:nvPr/>
        </p:nvPicPr>
        <p:blipFill>
          <a:blip r:embed="rId7" cstate="print"/>
          <a:srcRect/>
          <a:stretch>
            <a:fillRect/>
          </a:stretch>
        </p:blipFill>
        <p:spPr bwMode="auto">
          <a:xfrm>
            <a:off x="993647" y="2947988"/>
            <a:ext cx="1266825" cy="1690687"/>
          </a:xfrm>
          <a:prstGeom prst="rect">
            <a:avLst/>
          </a:prstGeom>
          <a:noFill/>
          <a:ln w="9525">
            <a:noFill/>
            <a:miter lim="800000"/>
            <a:headEnd/>
            <a:tailEnd/>
          </a:ln>
        </p:spPr>
      </p:pic>
      <p:pic>
        <p:nvPicPr>
          <p:cNvPr id="269320" name="Picture 8" descr="baseline%20cover"/>
          <p:cNvPicPr>
            <a:picLocks noChangeAspect="1" noChangeArrowheads="1"/>
          </p:cNvPicPr>
          <p:nvPr/>
        </p:nvPicPr>
        <p:blipFill>
          <a:blip r:embed="rId8" cstate="print"/>
          <a:srcRect/>
          <a:stretch>
            <a:fillRect/>
          </a:stretch>
        </p:blipFill>
        <p:spPr bwMode="auto">
          <a:xfrm>
            <a:off x="1174050" y="3462338"/>
            <a:ext cx="1196975" cy="1679575"/>
          </a:xfrm>
          <a:prstGeom prst="rect">
            <a:avLst/>
          </a:prstGeom>
          <a:noFill/>
          <a:ln w="9525">
            <a:noFill/>
            <a:miter lim="800000"/>
            <a:headEnd/>
            <a:tailEnd/>
          </a:ln>
        </p:spPr>
      </p:pic>
      <p:pic>
        <p:nvPicPr>
          <p:cNvPr id="269321" name="Picture 9"/>
          <p:cNvPicPr>
            <a:picLocks noChangeAspect="1" noChangeArrowheads="1"/>
          </p:cNvPicPr>
          <p:nvPr/>
        </p:nvPicPr>
        <p:blipFill>
          <a:blip r:embed="rId9" cstate="print"/>
          <a:srcRect/>
          <a:stretch>
            <a:fillRect/>
          </a:stretch>
        </p:blipFill>
        <p:spPr bwMode="auto">
          <a:xfrm>
            <a:off x="1326519" y="3934134"/>
            <a:ext cx="1223963" cy="1654175"/>
          </a:xfrm>
          <a:prstGeom prst="rect">
            <a:avLst/>
          </a:prstGeom>
          <a:noFill/>
          <a:ln w="9525">
            <a:noFill/>
            <a:miter lim="800000"/>
            <a:headEnd/>
            <a:tailEnd/>
          </a:ln>
          <a:effectLst/>
        </p:spPr>
      </p:pic>
      <p:pic>
        <p:nvPicPr>
          <p:cNvPr id="269322" name="Picture 10" descr="financial cover 3"/>
          <p:cNvPicPr>
            <a:picLocks noChangeAspect="1" noChangeArrowheads="1"/>
          </p:cNvPicPr>
          <p:nvPr/>
        </p:nvPicPr>
        <p:blipFill>
          <a:blip r:embed="rId10" cstate="print"/>
          <a:srcRect/>
          <a:stretch>
            <a:fillRect/>
          </a:stretch>
        </p:blipFill>
        <p:spPr bwMode="auto">
          <a:xfrm>
            <a:off x="1498998" y="4375458"/>
            <a:ext cx="1239837" cy="1633537"/>
          </a:xfrm>
          <a:prstGeom prst="rect">
            <a:avLst/>
          </a:prstGeom>
          <a:noFill/>
        </p:spPr>
      </p:pic>
      <p:pic>
        <p:nvPicPr>
          <p:cNvPr id="269323" name="Picture 11"/>
          <p:cNvPicPr>
            <a:picLocks noChangeAspect="1" noChangeArrowheads="1"/>
          </p:cNvPicPr>
          <p:nvPr/>
        </p:nvPicPr>
        <p:blipFill>
          <a:blip r:embed="rId11" cstate="print"/>
          <a:srcRect/>
          <a:stretch>
            <a:fillRect/>
          </a:stretch>
        </p:blipFill>
        <p:spPr bwMode="auto">
          <a:xfrm>
            <a:off x="3089717" y="738208"/>
            <a:ext cx="1156323" cy="1599931"/>
          </a:xfrm>
          <a:prstGeom prst="rect">
            <a:avLst/>
          </a:prstGeom>
          <a:noFill/>
          <a:ln w="9525">
            <a:solidFill>
              <a:schemeClr val="bg2"/>
            </a:solidFill>
            <a:miter lim="800000"/>
            <a:headEnd/>
            <a:tailEnd/>
          </a:ln>
          <a:effectLst/>
        </p:spPr>
      </p:pic>
      <p:pic>
        <p:nvPicPr>
          <p:cNvPr id="269324" name="Picture 12"/>
          <p:cNvPicPr>
            <a:picLocks noChangeAspect="1" noChangeArrowheads="1"/>
          </p:cNvPicPr>
          <p:nvPr/>
        </p:nvPicPr>
        <p:blipFill>
          <a:blip r:embed="rId12" cstate="print"/>
          <a:srcRect/>
          <a:stretch>
            <a:fillRect/>
          </a:stretch>
        </p:blipFill>
        <p:spPr bwMode="auto">
          <a:xfrm>
            <a:off x="6821061" y="743945"/>
            <a:ext cx="1577975" cy="2214563"/>
          </a:xfrm>
          <a:prstGeom prst="rect">
            <a:avLst/>
          </a:prstGeom>
          <a:noFill/>
        </p:spPr>
      </p:pic>
      <p:pic>
        <p:nvPicPr>
          <p:cNvPr id="269325" name="Picture 13"/>
          <p:cNvPicPr>
            <a:picLocks noChangeAspect="1" noChangeArrowheads="1"/>
          </p:cNvPicPr>
          <p:nvPr/>
        </p:nvPicPr>
        <p:blipFill>
          <a:blip r:embed="rId13" cstate="print"/>
          <a:srcRect/>
          <a:stretch>
            <a:fillRect/>
          </a:stretch>
        </p:blipFill>
        <p:spPr bwMode="auto">
          <a:xfrm>
            <a:off x="7161213" y="1460500"/>
            <a:ext cx="1617662" cy="2286000"/>
          </a:xfrm>
          <a:prstGeom prst="rect">
            <a:avLst/>
          </a:prstGeom>
          <a:noFill/>
        </p:spPr>
      </p:pic>
      <p:pic>
        <p:nvPicPr>
          <p:cNvPr id="269326" name="Picture 14"/>
          <p:cNvPicPr>
            <a:picLocks noChangeAspect="1" noChangeArrowheads="1"/>
          </p:cNvPicPr>
          <p:nvPr/>
        </p:nvPicPr>
        <p:blipFill>
          <a:blip r:embed="rId14" cstate="print"/>
          <a:srcRect/>
          <a:stretch>
            <a:fillRect/>
          </a:stretch>
        </p:blipFill>
        <p:spPr bwMode="auto">
          <a:xfrm>
            <a:off x="6396820" y="2027712"/>
            <a:ext cx="1597025" cy="2254250"/>
          </a:xfrm>
          <a:prstGeom prst="rect">
            <a:avLst/>
          </a:prstGeom>
          <a:noFill/>
        </p:spPr>
      </p:pic>
      <p:pic>
        <p:nvPicPr>
          <p:cNvPr id="269327" name="Picture 15"/>
          <p:cNvPicPr>
            <a:picLocks noChangeAspect="1" noChangeArrowheads="1"/>
          </p:cNvPicPr>
          <p:nvPr/>
        </p:nvPicPr>
        <p:blipFill>
          <a:blip r:embed="rId15" cstate="print"/>
          <a:srcRect/>
          <a:stretch>
            <a:fillRect/>
          </a:stretch>
        </p:blipFill>
        <p:spPr bwMode="auto">
          <a:xfrm>
            <a:off x="7340600" y="2881313"/>
            <a:ext cx="1657350" cy="2330450"/>
          </a:xfrm>
          <a:prstGeom prst="rect">
            <a:avLst/>
          </a:prstGeom>
          <a:noFill/>
        </p:spPr>
      </p:pic>
      <p:pic>
        <p:nvPicPr>
          <p:cNvPr id="269328" name="Picture 16"/>
          <p:cNvPicPr>
            <a:picLocks noChangeAspect="1" noChangeArrowheads="1"/>
          </p:cNvPicPr>
          <p:nvPr/>
        </p:nvPicPr>
        <p:blipFill>
          <a:blip r:embed="rId16" cstate="print"/>
          <a:srcRect b="797"/>
          <a:stretch>
            <a:fillRect/>
          </a:stretch>
        </p:blipFill>
        <p:spPr bwMode="auto">
          <a:xfrm>
            <a:off x="7099300" y="4327525"/>
            <a:ext cx="1668463" cy="2154238"/>
          </a:xfrm>
          <a:prstGeom prst="rect">
            <a:avLst/>
          </a:prstGeom>
          <a:noFill/>
        </p:spPr>
      </p:pic>
      <p:pic>
        <p:nvPicPr>
          <p:cNvPr id="269329" name="Picture 17"/>
          <p:cNvPicPr>
            <a:picLocks noChangeAspect="1" noChangeArrowheads="1"/>
          </p:cNvPicPr>
          <p:nvPr/>
        </p:nvPicPr>
        <p:blipFill>
          <a:blip r:embed="rId17" cstate="print"/>
          <a:srcRect/>
          <a:stretch>
            <a:fillRect/>
          </a:stretch>
        </p:blipFill>
        <p:spPr bwMode="auto">
          <a:xfrm>
            <a:off x="3448222" y="1211581"/>
            <a:ext cx="1235482" cy="1600200"/>
          </a:xfrm>
          <a:prstGeom prst="rect">
            <a:avLst/>
          </a:prstGeom>
          <a:noFill/>
          <a:ln w="9525">
            <a:noFill/>
            <a:miter lim="800000"/>
            <a:headEnd/>
            <a:tailEnd/>
          </a:ln>
          <a:effectLst/>
        </p:spPr>
      </p:pic>
      <p:sp>
        <p:nvSpPr>
          <p:cNvPr id="269330" name="Text Box 18"/>
          <p:cNvSpPr txBox="1">
            <a:spLocks noChangeArrowheads="1"/>
          </p:cNvSpPr>
          <p:nvPr/>
        </p:nvSpPr>
        <p:spPr bwMode="auto">
          <a:xfrm>
            <a:off x="3154907" y="3860516"/>
            <a:ext cx="3243263" cy="2677656"/>
          </a:xfrm>
          <a:prstGeom prst="rect">
            <a:avLst/>
          </a:prstGeom>
          <a:solidFill>
            <a:srgbClr val="C0C0C0"/>
          </a:solidFill>
          <a:ln w="25400" algn="ctr">
            <a:solidFill>
              <a:srgbClr val="000066"/>
            </a:solidFill>
            <a:miter lim="800000"/>
            <a:headEnd/>
            <a:tailEnd/>
          </a:ln>
          <a:effectLst/>
        </p:spPr>
        <p:txBody>
          <a:bodyPr>
            <a:spAutoFit/>
          </a:bodyPr>
          <a:lstStyle/>
          <a:p>
            <a:pPr algn="ctr"/>
            <a:r>
              <a:rPr lang="en-GB" sz="2400" b="1" dirty="0" smtClean="0">
                <a:solidFill>
                  <a:srgbClr val="333399"/>
                </a:solidFill>
                <a:cs typeface="Times New Roman" pitchFamily="18" charset="0"/>
              </a:rPr>
              <a:t>More information:</a:t>
            </a:r>
          </a:p>
          <a:p>
            <a:pPr algn="ctr"/>
            <a:r>
              <a:rPr lang="en-GB" sz="2400" b="1" dirty="0" smtClean="0">
                <a:cs typeface="Times New Roman" pitchFamily="18" charset="0"/>
              </a:rPr>
              <a:t>http://uneprisoe.org</a:t>
            </a:r>
            <a:endParaRPr lang="en-GB" sz="2400" b="1" dirty="0">
              <a:cs typeface="Times New Roman" pitchFamily="18" charset="0"/>
            </a:endParaRPr>
          </a:p>
          <a:p>
            <a:pPr algn="ctr"/>
            <a:r>
              <a:rPr lang="en-GB" sz="2400" b="1" dirty="0" smtClean="0">
                <a:cs typeface="Times New Roman" pitchFamily="18" charset="0"/>
              </a:rPr>
              <a:t>http://cd4cdm.org</a:t>
            </a:r>
            <a:endParaRPr lang="en-GB" sz="2400" b="1" dirty="0">
              <a:cs typeface="Times New Roman" pitchFamily="18" charset="0"/>
            </a:endParaRPr>
          </a:p>
          <a:p>
            <a:pPr algn="ctr"/>
            <a:r>
              <a:rPr lang="en-GB" sz="2400" b="1" dirty="0" smtClean="0">
                <a:cs typeface="Times New Roman" pitchFamily="18" charset="0"/>
              </a:rPr>
              <a:t>http://cdmbazaar.net</a:t>
            </a:r>
            <a:endParaRPr lang="en-GB" sz="2400" b="1" dirty="0">
              <a:cs typeface="Times New Roman" pitchFamily="18" charset="0"/>
            </a:endParaRPr>
          </a:p>
          <a:p>
            <a:pPr algn="ctr"/>
            <a:r>
              <a:rPr lang="en-GB" sz="2400" b="1" dirty="0" smtClean="0">
                <a:cs typeface="Times New Roman" pitchFamily="18" charset="0"/>
                <a:hlinkClick r:id="rId18"/>
              </a:rPr>
              <a:t>http://cdmpipeline.org</a:t>
            </a:r>
            <a:endParaRPr lang="en-GB" sz="2400" b="1" dirty="0" smtClean="0">
              <a:cs typeface="Times New Roman" pitchFamily="18" charset="0"/>
            </a:endParaRPr>
          </a:p>
          <a:p>
            <a:pPr algn="ctr"/>
            <a:r>
              <a:rPr lang="en-GB" sz="2400" b="1" dirty="0" smtClean="0">
                <a:cs typeface="Times New Roman" pitchFamily="18" charset="0"/>
                <a:hlinkClick r:id="rId19"/>
              </a:rPr>
              <a:t>http://acp-cd4cdm.org</a:t>
            </a:r>
            <a:endParaRPr lang="en-GB" sz="2400" b="1" dirty="0" smtClean="0">
              <a:cs typeface="Times New Roman" pitchFamily="18" charset="0"/>
            </a:endParaRPr>
          </a:p>
          <a:p>
            <a:pPr algn="ctr"/>
            <a:r>
              <a:rPr lang="en-GB" sz="2400" b="1" dirty="0" smtClean="0">
                <a:cs typeface="Times New Roman" pitchFamily="18" charset="0"/>
                <a:hlinkClick r:id="rId20"/>
              </a:rPr>
              <a:t>http://cdm-meth.org</a:t>
            </a:r>
            <a:r>
              <a:rPr lang="en-GB" sz="2400" b="1" dirty="0" smtClean="0">
                <a:cs typeface="Times New Roman" pitchFamily="18" charset="0"/>
              </a:rPr>
              <a:t> </a:t>
            </a:r>
            <a:endParaRPr lang="es-ES" sz="2400" b="1" dirty="0">
              <a:cs typeface="Times New Roman" pitchFamily="18" charset="0"/>
            </a:endParaRPr>
          </a:p>
        </p:txBody>
      </p:sp>
      <p:sp>
        <p:nvSpPr>
          <p:cNvPr id="269331" name="Text Box 19"/>
          <p:cNvSpPr txBox="1">
            <a:spLocks noChangeArrowheads="1"/>
          </p:cNvSpPr>
          <p:nvPr/>
        </p:nvSpPr>
        <p:spPr bwMode="auto">
          <a:xfrm>
            <a:off x="1631950" y="131763"/>
            <a:ext cx="4321175" cy="579437"/>
          </a:xfrm>
          <a:prstGeom prst="rect">
            <a:avLst/>
          </a:prstGeom>
          <a:noFill/>
          <a:ln w="9525" algn="ctr">
            <a:noFill/>
            <a:miter lim="800000"/>
            <a:headEnd/>
            <a:tailEnd/>
          </a:ln>
          <a:effectLst/>
        </p:spPr>
        <p:txBody>
          <a:bodyPr>
            <a:spAutoFit/>
          </a:bodyPr>
          <a:lstStyle/>
          <a:p>
            <a:pPr algn="ctr">
              <a:spcBef>
                <a:spcPct val="50000"/>
              </a:spcBef>
            </a:pPr>
            <a:r>
              <a:rPr lang="en-GB" sz="3200" smtClean="0">
                <a:solidFill>
                  <a:srgbClr val="336699"/>
                </a:solidFill>
                <a:latin typeface="Arial" charset="0"/>
                <a:cs typeface="Times New Roman" pitchFamily="18" charset="0"/>
              </a:rPr>
              <a:t>Thank you!</a:t>
            </a:r>
            <a:endParaRPr lang="en-GB" sz="3200">
              <a:solidFill>
                <a:srgbClr val="336699"/>
              </a:solidFill>
              <a:latin typeface="Arial" charset="0"/>
              <a:cs typeface="Times New Roman" pitchFamily="18" charset="0"/>
            </a:endParaRPr>
          </a:p>
        </p:txBody>
      </p:sp>
      <p:pic>
        <p:nvPicPr>
          <p:cNvPr id="269334" name="Picture 22"/>
          <p:cNvPicPr>
            <a:picLocks noChangeAspect="1" noChangeArrowheads="1"/>
          </p:cNvPicPr>
          <p:nvPr/>
        </p:nvPicPr>
        <p:blipFill>
          <a:blip r:embed="rId21" cstate="print"/>
          <a:srcRect l="48973" t="14906" r="2065" b="8075"/>
          <a:stretch>
            <a:fillRect/>
          </a:stretch>
        </p:blipFill>
        <p:spPr bwMode="auto">
          <a:xfrm>
            <a:off x="1665027" y="4859192"/>
            <a:ext cx="1261974" cy="1621878"/>
          </a:xfrm>
          <a:prstGeom prst="rect">
            <a:avLst/>
          </a:prstGeom>
          <a:noFill/>
          <a:ln w="9525">
            <a:noFill/>
            <a:miter lim="800000"/>
            <a:headEnd/>
            <a:tailEnd/>
          </a:ln>
        </p:spPr>
      </p:pic>
      <p:pic>
        <p:nvPicPr>
          <p:cNvPr id="269335" name="Picture 23"/>
          <p:cNvPicPr>
            <a:picLocks noChangeAspect="1" noChangeArrowheads="1"/>
          </p:cNvPicPr>
          <p:nvPr/>
        </p:nvPicPr>
        <p:blipFill>
          <a:blip r:embed="rId22" cstate="print"/>
          <a:srcRect l="52899" t="17398" r="2202" b="10329"/>
          <a:stretch>
            <a:fillRect/>
          </a:stretch>
        </p:blipFill>
        <p:spPr bwMode="auto">
          <a:xfrm>
            <a:off x="3880993" y="1750121"/>
            <a:ext cx="1180496" cy="1644589"/>
          </a:xfrm>
          <a:prstGeom prst="rect">
            <a:avLst/>
          </a:prstGeom>
          <a:noFill/>
          <a:ln w="9525">
            <a:noFill/>
            <a:miter lim="800000"/>
            <a:headEnd/>
            <a:tailEnd/>
          </a:ln>
        </p:spPr>
      </p:pic>
      <p:pic>
        <p:nvPicPr>
          <p:cNvPr id="7169" name="Picture 1"/>
          <p:cNvPicPr>
            <a:picLocks noChangeAspect="1" noChangeArrowheads="1"/>
          </p:cNvPicPr>
          <p:nvPr/>
        </p:nvPicPr>
        <p:blipFill>
          <a:blip r:embed="rId23" cstate="print"/>
          <a:srcRect/>
          <a:stretch>
            <a:fillRect/>
          </a:stretch>
        </p:blipFill>
        <p:spPr bwMode="auto">
          <a:xfrm>
            <a:off x="4531043" y="2114551"/>
            <a:ext cx="1255413" cy="163448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7"/>
          <p:cNvSpPr>
            <a:spLocks noChangeArrowheads="1"/>
          </p:cNvSpPr>
          <p:nvPr/>
        </p:nvSpPr>
        <p:spPr bwMode="auto">
          <a:xfrm>
            <a:off x="4479681" y="3073922"/>
            <a:ext cx="184731" cy="384721"/>
          </a:xfrm>
          <a:prstGeom prst="rect">
            <a:avLst/>
          </a:prstGeom>
          <a:noFill/>
          <a:ln w="9525">
            <a:noFill/>
            <a:miter lim="800000"/>
            <a:headEnd/>
            <a:tailEnd/>
          </a:ln>
        </p:spPr>
        <p:txBody>
          <a:bodyPr wrap="none" anchor="ctr">
            <a:spAutoFit/>
          </a:bodyPr>
          <a:lstStyle/>
          <a:p>
            <a:endParaRPr lang="en-US"/>
          </a:p>
        </p:txBody>
      </p:sp>
      <p:sp>
        <p:nvSpPr>
          <p:cNvPr id="14339" name="Rectangle 1064"/>
          <p:cNvSpPr>
            <a:spLocks noChangeArrowheads="1"/>
          </p:cNvSpPr>
          <p:nvPr/>
        </p:nvSpPr>
        <p:spPr bwMode="auto">
          <a:xfrm>
            <a:off x="2296211" y="2796108"/>
            <a:ext cx="184731" cy="384721"/>
          </a:xfrm>
          <a:prstGeom prst="rect">
            <a:avLst/>
          </a:prstGeom>
          <a:noFill/>
          <a:ln w="9525">
            <a:noFill/>
            <a:miter lim="800000"/>
            <a:headEnd/>
            <a:tailEnd/>
          </a:ln>
        </p:spPr>
        <p:txBody>
          <a:bodyPr wrap="none" anchor="ctr">
            <a:spAutoFit/>
          </a:bodyPr>
          <a:lstStyle/>
          <a:p>
            <a:pPr algn="ctr"/>
            <a:endParaRPr lang="en-US"/>
          </a:p>
        </p:txBody>
      </p:sp>
      <p:pic>
        <p:nvPicPr>
          <p:cNvPr id="14340" name="Picture 5"/>
          <p:cNvPicPr>
            <a:picLocks noChangeAspect="1" noChangeArrowheads="1"/>
          </p:cNvPicPr>
          <p:nvPr/>
        </p:nvPicPr>
        <p:blipFill>
          <a:blip r:embed="rId3" cstate="print"/>
          <a:srcRect/>
          <a:stretch>
            <a:fillRect/>
          </a:stretch>
        </p:blipFill>
        <p:spPr bwMode="auto">
          <a:xfrm>
            <a:off x="6012474" y="3551238"/>
            <a:ext cx="707780" cy="838200"/>
          </a:xfrm>
          <a:prstGeom prst="rect">
            <a:avLst/>
          </a:prstGeom>
          <a:noFill/>
          <a:ln w="31750">
            <a:noFill/>
            <a:miter lim="800000"/>
            <a:headEnd/>
            <a:tailEnd/>
          </a:ln>
        </p:spPr>
      </p:pic>
      <p:pic>
        <p:nvPicPr>
          <p:cNvPr id="14341" name="Picture 6"/>
          <p:cNvPicPr>
            <a:picLocks noChangeAspect="1" noChangeArrowheads="1"/>
          </p:cNvPicPr>
          <p:nvPr/>
        </p:nvPicPr>
        <p:blipFill>
          <a:blip r:embed="rId4" cstate="print">
            <a:lum bright="10000" contrast="10000"/>
          </a:blip>
          <a:srcRect/>
          <a:stretch>
            <a:fillRect/>
          </a:stretch>
        </p:blipFill>
        <p:spPr bwMode="auto">
          <a:xfrm>
            <a:off x="7451482" y="2616200"/>
            <a:ext cx="718038" cy="833438"/>
          </a:xfrm>
          <a:prstGeom prst="rect">
            <a:avLst/>
          </a:prstGeom>
          <a:noFill/>
          <a:ln w="31750">
            <a:noFill/>
            <a:miter lim="800000"/>
            <a:headEnd/>
            <a:tailEnd/>
          </a:ln>
        </p:spPr>
      </p:pic>
      <p:pic>
        <p:nvPicPr>
          <p:cNvPr id="14342" name="Picture 15" descr="goma"/>
          <p:cNvPicPr>
            <a:picLocks noChangeAspect="1" noChangeArrowheads="1"/>
          </p:cNvPicPr>
          <p:nvPr/>
        </p:nvPicPr>
        <p:blipFill>
          <a:blip r:embed="rId5" cstate="print"/>
          <a:srcRect/>
          <a:stretch>
            <a:fillRect/>
          </a:stretch>
        </p:blipFill>
        <p:spPr bwMode="auto">
          <a:xfrm>
            <a:off x="5795597" y="4416425"/>
            <a:ext cx="870438" cy="960438"/>
          </a:xfrm>
          <a:prstGeom prst="rect">
            <a:avLst/>
          </a:prstGeom>
          <a:noFill/>
          <a:ln w="9525">
            <a:noFill/>
            <a:miter lim="800000"/>
            <a:headEnd/>
            <a:tailEnd/>
          </a:ln>
        </p:spPr>
      </p:pic>
      <p:pic>
        <p:nvPicPr>
          <p:cNvPr id="14343" name="Picture 16" descr="joch"/>
          <p:cNvPicPr>
            <a:picLocks noChangeAspect="1" noChangeArrowheads="1"/>
          </p:cNvPicPr>
          <p:nvPr/>
        </p:nvPicPr>
        <p:blipFill>
          <a:blip r:embed="rId6" cstate="print"/>
          <a:srcRect/>
          <a:stretch>
            <a:fillRect/>
          </a:stretch>
        </p:blipFill>
        <p:spPr bwMode="auto">
          <a:xfrm>
            <a:off x="7379677" y="3408364"/>
            <a:ext cx="698989" cy="833437"/>
          </a:xfrm>
          <a:prstGeom prst="rect">
            <a:avLst/>
          </a:prstGeom>
          <a:noFill/>
          <a:ln w="9525">
            <a:noFill/>
            <a:miter lim="800000"/>
            <a:headEnd/>
            <a:tailEnd/>
          </a:ln>
        </p:spPr>
      </p:pic>
      <p:pic>
        <p:nvPicPr>
          <p:cNvPr id="14344" name="Picture 19" descr="milh"/>
          <p:cNvPicPr>
            <a:picLocks noChangeAspect="1" noChangeArrowheads="1"/>
          </p:cNvPicPr>
          <p:nvPr/>
        </p:nvPicPr>
        <p:blipFill>
          <a:blip r:embed="rId7" cstate="print"/>
          <a:srcRect/>
          <a:stretch>
            <a:fillRect/>
          </a:stretch>
        </p:blipFill>
        <p:spPr bwMode="auto">
          <a:xfrm>
            <a:off x="7379677" y="4200526"/>
            <a:ext cx="728297" cy="873125"/>
          </a:xfrm>
          <a:prstGeom prst="rect">
            <a:avLst/>
          </a:prstGeom>
          <a:noFill/>
          <a:ln w="9525">
            <a:noFill/>
            <a:miter lim="800000"/>
            <a:headEnd/>
            <a:tailEnd/>
          </a:ln>
        </p:spPr>
      </p:pic>
      <p:pic>
        <p:nvPicPr>
          <p:cNvPr id="14345" name="Picture 21" descr="jqfe"/>
          <p:cNvPicPr>
            <a:picLocks noChangeAspect="1" noChangeArrowheads="1"/>
          </p:cNvPicPr>
          <p:nvPr/>
        </p:nvPicPr>
        <p:blipFill>
          <a:blip r:embed="rId8" cstate="print"/>
          <a:srcRect/>
          <a:stretch>
            <a:fillRect/>
          </a:stretch>
        </p:blipFill>
        <p:spPr bwMode="auto">
          <a:xfrm>
            <a:off x="5955324" y="2708276"/>
            <a:ext cx="770792" cy="887413"/>
          </a:xfrm>
          <a:prstGeom prst="rect">
            <a:avLst/>
          </a:prstGeom>
          <a:noFill/>
          <a:ln w="9525">
            <a:noFill/>
            <a:miter lim="800000"/>
            <a:headEnd/>
            <a:tailEnd/>
          </a:ln>
        </p:spPr>
      </p:pic>
      <p:pic>
        <p:nvPicPr>
          <p:cNvPr id="14346" name="Picture 22" descr="jfzk"/>
          <p:cNvPicPr>
            <a:picLocks noChangeAspect="1" noChangeArrowheads="1"/>
          </p:cNvPicPr>
          <p:nvPr/>
        </p:nvPicPr>
        <p:blipFill>
          <a:blip r:embed="rId9" cstate="print"/>
          <a:srcRect/>
          <a:stretch>
            <a:fillRect/>
          </a:stretch>
        </p:blipFill>
        <p:spPr bwMode="auto">
          <a:xfrm>
            <a:off x="8100646" y="3695701"/>
            <a:ext cx="716574" cy="849313"/>
          </a:xfrm>
          <a:prstGeom prst="rect">
            <a:avLst/>
          </a:prstGeom>
          <a:noFill/>
          <a:ln w="9525">
            <a:noFill/>
            <a:miter lim="800000"/>
            <a:headEnd/>
            <a:tailEnd/>
          </a:ln>
        </p:spPr>
      </p:pic>
      <p:pic>
        <p:nvPicPr>
          <p:cNvPr id="14347" name="Picture 23" descr="gsho"/>
          <p:cNvPicPr>
            <a:picLocks noChangeAspect="1" noChangeArrowheads="1"/>
          </p:cNvPicPr>
          <p:nvPr/>
        </p:nvPicPr>
        <p:blipFill>
          <a:blip r:embed="rId10" cstate="print"/>
          <a:srcRect/>
          <a:stretch>
            <a:fillRect/>
          </a:stretch>
        </p:blipFill>
        <p:spPr bwMode="auto">
          <a:xfrm>
            <a:off x="5004289" y="4416426"/>
            <a:ext cx="789842" cy="936625"/>
          </a:xfrm>
          <a:prstGeom prst="rect">
            <a:avLst/>
          </a:prstGeom>
          <a:noFill/>
          <a:ln w="9525">
            <a:noFill/>
            <a:miter lim="800000"/>
            <a:headEnd/>
            <a:tailEnd/>
          </a:ln>
        </p:spPr>
      </p:pic>
      <p:pic>
        <p:nvPicPr>
          <p:cNvPr id="14348" name="Picture 24" descr="xzhu"/>
          <p:cNvPicPr>
            <a:picLocks noChangeAspect="1" noChangeArrowheads="1"/>
          </p:cNvPicPr>
          <p:nvPr/>
        </p:nvPicPr>
        <p:blipFill>
          <a:blip r:embed="rId11" cstate="print"/>
          <a:srcRect/>
          <a:stretch>
            <a:fillRect/>
          </a:stretch>
        </p:blipFill>
        <p:spPr bwMode="auto">
          <a:xfrm>
            <a:off x="6660174" y="4487863"/>
            <a:ext cx="825011" cy="977900"/>
          </a:xfrm>
          <a:prstGeom prst="rect">
            <a:avLst/>
          </a:prstGeom>
          <a:noFill/>
          <a:ln w="9525">
            <a:noFill/>
            <a:miter lim="800000"/>
            <a:headEnd/>
            <a:tailEnd/>
          </a:ln>
        </p:spPr>
      </p:pic>
      <p:pic>
        <p:nvPicPr>
          <p:cNvPr id="14350" name="Picture 27" descr="ivny"/>
          <p:cNvPicPr>
            <a:picLocks noChangeAspect="1" noChangeArrowheads="1"/>
          </p:cNvPicPr>
          <p:nvPr/>
        </p:nvPicPr>
        <p:blipFill>
          <a:blip r:embed="rId12" cstate="print"/>
          <a:srcRect/>
          <a:stretch>
            <a:fillRect/>
          </a:stretch>
        </p:blipFill>
        <p:spPr bwMode="auto">
          <a:xfrm>
            <a:off x="5004289" y="5351463"/>
            <a:ext cx="764931" cy="906462"/>
          </a:xfrm>
          <a:prstGeom prst="rect">
            <a:avLst/>
          </a:prstGeom>
          <a:noFill/>
          <a:ln w="9525">
            <a:noFill/>
            <a:miter lim="800000"/>
            <a:headEnd/>
            <a:tailEnd/>
          </a:ln>
        </p:spPr>
      </p:pic>
      <p:pic>
        <p:nvPicPr>
          <p:cNvPr id="14351" name="Picture 28" descr="johc"/>
          <p:cNvPicPr>
            <a:picLocks noChangeAspect="1" noChangeArrowheads="1"/>
          </p:cNvPicPr>
          <p:nvPr/>
        </p:nvPicPr>
        <p:blipFill>
          <a:blip r:embed="rId13" cstate="print"/>
          <a:srcRect/>
          <a:stretch>
            <a:fillRect/>
          </a:stretch>
        </p:blipFill>
        <p:spPr bwMode="auto">
          <a:xfrm>
            <a:off x="6660173" y="3624263"/>
            <a:ext cx="738554" cy="876300"/>
          </a:xfrm>
          <a:prstGeom prst="rect">
            <a:avLst/>
          </a:prstGeom>
          <a:noFill/>
          <a:ln w="9525">
            <a:noFill/>
            <a:miter lim="800000"/>
            <a:headEnd/>
            <a:tailEnd/>
          </a:ln>
        </p:spPr>
      </p:pic>
      <p:pic>
        <p:nvPicPr>
          <p:cNvPr id="14352" name="Picture 29" descr="lrap"/>
          <p:cNvPicPr>
            <a:picLocks noChangeAspect="1" noChangeArrowheads="1"/>
          </p:cNvPicPr>
          <p:nvPr/>
        </p:nvPicPr>
        <p:blipFill>
          <a:blip r:embed="rId14" cstate="print"/>
          <a:srcRect/>
          <a:stretch>
            <a:fillRect/>
          </a:stretch>
        </p:blipFill>
        <p:spPr bwMode="auto">
          <a:xfrm>
            <a:off x="8100646" y="4559300"/>
            <a:ext cx="703385" cy="833438"/>
          </a:xfrm>
          <a:prstGeom prst="rect">
            <a:avLst/>
          </a:prstGeom>
          <a:noFill/>
          <a:ln w="9525">
            <a:noFill/>
            <a:miter lim="800000"/>
            <a:headEnd/>
            <a:tailEnd/>
          </a:ln>
        </p:spPr>
      </p:pic>
      <p:pic>
        <p:nvPicPr>
          <p:cNvPr id="14353" name="Picture 30" descr="todn"/>
          <p:cNvPicPr>
            <a:picLocks noChangeAspect="1" noChangeArrowheads="1"/>
          </p:cNvPicPr>
          <p:nvPr/>
        </p:nvPicPr>
        <p:blipFill>
          <a:blip r:embed="rId15" cstate="print"/>
          <a:srcRect/>
          <a:stretch>
            <a:fillRect/>
          </a:stretch>
        </p:blipFill>
        <p:spPr bwMode="auto">
          <a:xfrm>
            <a:off x="5780943" y="5351463"/>
            <a:ext cx="851388" cy="1008062"/>
          </a:xfrm>
          <a:prstGeom prst="rect">
            <a:avLst/>
          </a:prstGeom>
          <a:noFill/>
          <a:ln w="9525">
            <a:noFill/>
            <a:miter lim="800000"/>
            <a:headEnd/>
            <a:tailEnd/>
          </a:ln>
        </p:spPr>
      </p:pic>
      <p:pic>
        <p:nvPicPr>
          <p:cNvPr id="14356" name="Picture 33" descr="meta"/>
          <p:cNvPicPr>
            <a:picLocks noChangeAspect="1" noChangeArrowheads="1"/>
          </p:cNvPicPr>
          <p:nvPr/>
        </p:nvPicPr>
        <p:blipFill>
          <a:blip r:embed="rId16" cstate="print"/>
          <a:srcRect/>
          <a:stretch>
            <a:fillRect/>
          </a:stretch>
        </p:blipFill>
        <p:spPr bwMode="auto">
          <a:xfrm>
            <a:off x="5219700" y="3551238"/>
            <a:ext cx="800100" cy="874712"/>
          </a:xfrm>
          <a:prstGeom prst="rect">
            <a:avLst/>
          </a:prstGeom>
          <a:noFill/>
          <a:ln w="9525">
            <a:noFill/>
            <a:miter lim="800000"/>
            <a:headEnd/>
            <a:tailEnd/>
          </a:ln>
        </p:spPr>
      </p:pic>
      <p:pic>
        <p:nvPicPr>
          <p:cNvPr id="14357" name="Picture 34" descr="psko"/>
          <p:cNvPicPr>
            <a:picLocks noChangeAspect="1" noChangeArrowheads="1"/>
          </p:cNvPicPr>
          <p:nvPr/>
        </p:nvPicPr>
        <p:blipFill>
          <a:blip r:embed="rId17" cstate="print"/>
          <a:srcRect/>
          <a:stretch>
            <a:fillRect/>
          </a:stretch>
        </p:blipFill>
        <p:spPr bwMode="auto">
          <a:xfrm>
            <a:off x="4896436" y="1828800"/>
            <a:ext cx="773723" cy="915988"/>
          </a:xfrm>
          <a:prstGeom prst="rect">
            <a:avLst/>
          </a:prstGeom>
          <a:noFill/>
          <a:ln w="9525">
            <a:noFill/>
            <a:miter lim="800000"/>
            <a:headEnd/>
            <a:tailEnd/>
          </a:ln>
        </p:spPr>
      </p:pic>
      <p:pic>
        <p:nvPicPr>
          <p:cNvPr id="14358" name="Picture 36" descr="sudh"/>
          <p:cNvPicPr>
            <a:picLocks noChangeAspect="1" noChangeArrowheads="1"/>
          </p:cNvPicPr>
          <p:nvPr/>
        </p:nvPicPr>
        <p:blipFill>
          <a:blip r:embed="rId18" cstate="print"/>
          <a:srcRect/>
          <a:stretch>
            <a:fillRect/>
          </a:stretch>
        </p:blipFill>
        <p:spPr bwMode="auto">
          <a:xfrm>
            <a:off x="6366511" y="1815465"/>
            <a:ext cx="745588" cy="883444"/>
          </a:xfrm>
          <a:prstGeom prst="rect">
            <a:avLst/>
          </a:prstGeom>
          <a:noFill/>
          <a:ln w="9525">
            <a:noFill/>
            <a:miter lim="800000"/>
            <a:headEnd/>
            <a:tailEnd/>
          </a:ln>
        </p:spPr>
      </p:pic>
      <p:pic>
        <p:nvPicPr>
          <p:cNvPr id="14359" name="Picture 38" descr="slmt"/>
          <p:cNvPicPr>
            <a:picLocks noChangeAspect="1" noChangeArrowheads="1"/>
          </p:cNvPicPr>
          <p:nvPr/>
        </p:nvPicPr>
        <p:blipFill>
          <a:blip r:embed="rId19" cstate="print"/>
          <a:srcRect/>
          <a:stretch>
            <a:fillRect/>
          </a:stretch>
        </p:blipFill>
        <p:spPr bwMode="auto">
          <a:xfrm>
            <a:off x="7093927" y="1824039"/>
            <a:ext cx="709246" cy="833437"/>
          </a:xfrm>
          <a:prstGeom prst="rect">
            <a:avLst/>
          </a:prstGeom>
          <a:noFill/>
          <a:ln w="9525">
            <a:noFill/>
            <a:miter lim="800000"/>
            <a:headEnd/>
            <a:tailEnd/>
          </a:ln>
        </p:spPr>
      </p:pic>
      <p:pic>
        <p:nvPicPr>
          <p:cNvPr id="14360" name="Picture 39"/>
          <p:cNvPicPr>
            <a:picLocks noChangeAspect="1" noChangeArrowheads="1"/>
          </p:cNvPicPr>
          <p:nvPr/>
        </p:nvPicPr>
        <p:blipFill>
          <a:blip r:embed="rId20" cstate="print"/>
          <a:srcRect/>
          <a:stretch>
            <a:fillRect/>
          </a:stretch>
        </p:blipFill>
        <p:spPr bwMode="auto">
          <a:xfrm>
            <a:off x="4284785" y="5495926"/>
            <a:ext cx="712177" cy="950913"/>
          </a:xfrm>
          <a:prstGeom prst="rect">
            <a:avLst/>
          </a:prstGeom>
          <a:noFill/>
          <a:ln w="9525" algn="ctr">
            <a:noFill/>
            <a:miter lim="800000"/>
            <a:headEnd/>
            <a:tailEnd/>
          </a:ln>
        </p:spPr>
      </p:pic>
      <p:sp>
        <p:nvSpPr>
          <p:cNvPr id="7199" name="Rectangle 1130"/>
          <p:cNvSpPr>
            <a:spLocks noGrp="1" noChangeArrowheads="1"/>
          </p:cNvSpPr>
          <p:nvPr>
            <p:ph type="title"/>
          </p:nvPr>
        </p:nvSpPr>
        <p:spPr>
          <a:xfrm>
            <a:off x="422031" y="822960"/>
            <a:ext cx="7385538" cy="533400"/>
          </a:xfrm>
          <a:solidFill>
            <a:schemeClr val="accent2">
              <a:lumMod val="20000"/>
              <a:lumOff val="80000"/>
            </a:schemeClr>
          </a:solidFill>
        </p:spPr>
        <p:txBody>
          <a:bodyPr/>
          <a:lstStyle/>
          <a:p>
            <a:pPr algn="l" eaLnBrk="1" hangingPunct="1">
              <a:defRPr/>
            </a:pPr>
            <a:r>
              <a:rPr lang="en-US" sz="2000" dirty="0" smtClean="0">
                <a:solidFill>
                  <a:schemeClr val="tx1"/>
                </a:solidFill>
              </a:rPr>
              <a:t>UNEP Risø Centre – Energy, Climate and Sustainable Development</a:t>
            </a:r>
          </a:p>
        </p:txBody>
      </p:sp>
      <p:sp>
        <p:nvSpPr>
          <p:cNvPr id="14362" name="Rectangle 1131"/>
          <p:cNvSpPr>
            <a:spLocks noGrp="1" noChangeArrowheads="1"/>
          </p:cNvSpPr>
          <p:nvPr>
            <p:ph idx="1"/>
          </p:nvPr>
        </p:nvSpPr>
        <p:spPr>
          <a:xfrm>
            <a:off x="703385" y="1676400"/>
            <a:ext cx="3516923" cy="4267200"/>
          </a:xfrm>
        </p:spPr>
        <p:txBody>
          <a:bodyPr/>
          <a:lstStyle/>
          <a:p>
            <a:pPr eaLnBrk="1" hangingPunct="1">
              <a:buFont typeface="Wingdings" pitchFamily="2" charset="2"/>
              <a:buNone/>
            </a:pPr>
            <a:r>
              <a:rPr lang="en-US" sz="2000" dirty="0" smtClean="0"/>
              <a:t>International research team of over 40 economists and scientists.</a:t>
            </a:r>
          </a:p>
          <a:p>
            <a:pPr eaLnBrk="1" hangingPunct="1">
              <a:buFont typeface="Wingdings" pitchFamily="2" charset="2"/>
              <a:buNone/>
            </a:pPr>
            <a:r>
              <a:rPr lang="en-US" sz="2000" dirty="0" smtClean="0"/>
              <a:t>Based on agreement between DTU, UNEP and </a:t>
            </a:r>
            <a:r>
              <a:rPr lang="en-US" sz="2000" dirty="0" err="1" smtClean="0"/>
              <a:t>Danida</a:t>
            </a:r>
            <a:r>
              <a:rPr lang="en-US" sz="2000" dirty="0" smtClean="0"/>
              <a:t>. Located at Roskilde, Denmark since 1990.</a:t>
            </a:r>
          </a:p>
          <a:p>
            <a:pPr eaLnBrk="1" hangingPunct="1">
              <a:buFont typeface="Wingdings" pitchFamily="2" charset="2"/>
              <a:buNone/>
            </a:pPr>
            <a:r>
              <a:rPr lang="en-US" sz="2000" dirty="0" smtClean="0"/>
              <a:t>Mandate is to support and promote UNEP activities in the areas of energy and climate change, with a special emphasis on developing countries</a:t>
            </a:r>
            <a:r>
              <a:rPr lang="en-US" dirty="0" smtClean="0"/>
              <a:t>. </a:t>
            </a:r>
          </a:p>
          <a:p>
            <a:pPr eaLnBrk="1" hangingPunct="1">
              <a:buFont typeface="Wingdings" pitchFamily="2" charset="2"/>
              <a:buNone/>
            </a:pPr>
            <a:endParaRPr lang="en-US" dirty="0" smtClean="0"/>
          </a:p>
        </p:txBody>
      </p:sp>
      <p:pic>
        <p:nvPicPr>
          <p:cNvPr id="14363" name="Picture 2" descr="http://www.uneprisoe.org/images/emac.jpg"/>
          <p:cNvPicPr>
            <a:picLocks noChangeAspect="1" noChangeArrowheads="1"/>
          </p:cNvPicPr>
          <p:nvPr/>
        </p:nvPicPr>
        <p:blipFill>
          <a:blip r:embed="rId21" cstate="print"/>
          <a:srcRect/>
          <a:stretch>
            <a:fillRect/>
          </a:stretch>
        </p:blipFill>
        <p:spPr bwMode="auto">
          <a:xfrm>
            <a:off x="5345724" y="2743200"/>
            <a:ext cx="643304" cy="827088"/>
          </a:xfrm>
          <a:prstGeom prst="rect">
            <a:avLst/>
          </a:prstGeom>
          <a:noFill/>
          <a:ln w="9525">
            <a:noFill/>
            <a:miter lim="800000"/>
            <a:headEnd/>
            <a:tailEnd/>
          </a:ln>
        </p:spPr>
      </p:pic>
      <p:pic>
        <p:nvPicPr>
          <p:cNvPr id="14364" name="Picture 4" descr="http://www.uneprisoe.org/images/jhas.jpg"/>
          <p:cNvPicPr>
            <a:picLocks noChangeAspect="1" noChangeArrowheads="1"/>
          </p:cNvPicPr>
          <p:nvPr/>
        </p:nvPicPr>
        <p:blipFill>
          <a:blip r:embed="rId22" cstate="print"/>
          <a:srcRect/>
          <a:stretch>
            <a:fillRect/>
          </a:stretch>
        </p:blipFill>
        <p:spPr bwMode="auto">
          <a:xfrm>
            <a:off x="5658730" y="1828800"/>
            <a:ext cx="712177" cy="914400"/>
          </a:xfrm>
          <a:prstGeom prst="rect">
            <a:avLst/>
          </a:prstGeom>
          <a:noFill/>
          <a:ln w="9525">
            <a:noFill/>
            <a:miter lim="800000"/>
            <a:headEnd/>
            <a:tailEnd/>
          </a:ln>
        </p:spPr>
      </p:pic>
      <p:pic>
        <p:nvPicPr>
          <p:cNvPr id="14365" name="Picture 6" descr="http://www.uneprisoe.org/images/kaol.jpg"/>
          <p:cNvPicPr>
            <a:picLocks noChangeAspect="1" noChangeArrowheads="1"/>
          </p:cNvPicPr>
          <p:nvPr/>
        </p:nvPicPr>
        <p:blipFill>
          <a:blip r:embed="rId23" cstate="print"/>
          <a:srcRect/>
          <a:stretch>
            <a:fillRect/>
          </a:stretch>
        </p:blipFill>
        <p:spPr bwMode="auto">
          <a:xfrm>
            <a:off x="7734593" y="1794510"/>
            <a:ext cx="712177" cy="915426"/>
          </a:xfrm>
          <a:prstGeom prst="rect">
            <a:avLst/>
          </a:prstGeom>
          <a:noFill/>
          <a:ln w="9525">
            <a:noFill/>
            <a:miter lim="800000"/>
            <a:headEnd/>
            <a:tailEnd/>
          </a:ln>
        </p:spPr>
      </p:pic>
      <p:pic>
        <p:nvPicPr>
          <p:cNvPr id="14366" name="Picture 8" descr="http://www.uneprisoe.org/images/brix.jpg"/>
          <p:cNvPicPr>
            <a:picLocks noChangeAspect="1" noChangeArrowheads="1"/>
          </p:cNvPicPr>
          <p:nvPr/>
        </p:nvPicPr>
        <p:blipFill>
          <a:blip r:embed="rId24" cstate="print"/>
          <a:srcRect/>
          <a:stretch>
            <a:fillRect/>
          </a:stretch>
        </p:blipFill>
        <p:spPr bwMode="auto">
          <a:xfrm>
            <a:off x="7455877" y="5029200"/>
            <a:ext cx="633046" cy="812800"/>
          </a:xfrm>
          <a:prstGeom prst="rect">
            <a:avLst/>
          </a:prstGeom>
          <a:noFill/>
          <a:ln w="9525">
            <a:noFill/>
            <a:miter lim="800000"/>
            <a:headEnd/>
            <a:tailEnd/>
          </a:ln>
        </p:spPr>
      </p:pic>
      <p:pic>
        <p:nvPicPr>
          <p:cNvPr id="14367" name="Picture 10" descr="http://www.uneprisoe.org/images/sbhu.jpg"/>
          <p:cNvPicPr>
            <a:picLocks noChangeAspect="1" noChangeArrowheads="1"/>
          </p:cNvPicPr>
          <p:nvPr/>
        </p:nvPicPr>
        <p:blipFill>
          <a:blip r:embed="rId25" cstate="print"/>
          <a:srcRect/>
          <a:stretch>
            <a:fillRect/>
          </a:stretch>
        </p:blipFill>
        <p:spPr bwMode="auto">
          <a:xfrm>
            <a:off x="7455877" y="5791200"/>
            <a:ext cx="633046" cy="812800"/>
          </a:xfrm>
          <a:prstGeom prst="rect">
            <a:avLst/>
          </a:prstGeom>
          <a:noFill/>
          <a:ln w="9525">
            <a:noFill/>
            <a:miter lim="800000"/>
            <a:headEnd/>
            <a:tailEnd/>
          </a:ln>
        </p:spPr>
      </p:pic>
      <p:pic>
        <p:nvPicPr>
          <p:cNvPr id="14368" name="Picture 12" descr="http://www.uneprisoe.org/images/ulha.jpg"/>
          <p:cNvPicPr>
            <a:picLocks noChangeAspect="1" noChangeArrowheads="1"/>
          </p:cNvPicPr>
          <p:nvPr/>
        </p:nvPicPr>
        <p:blipFill>
          <a:blip r:embed="rId26" cstate="print"/>
          <a:srcRect/>
          <a:stretch>
            <a:fillRect/>
          </a:stretch>
        </p:blipFill>
        <p:spPr bwMode="auto">
          <a:xfrm>
            <a:off x="8088924" y="5410200"/>
            <a:ext cx="770792" cy="990600"/>
          </a:xfrm>
          <a:prstGeom prst="rect">
            <a:avLst/>
          </a:prstGeom>
          <a:noFill/>
          <a:ln w="9525">
            <a:noFill/>
            <a:miter lim="800000"/>
            <a:headEnd/>
            <a:tailEnd/>
          </a:ln>
        </p:spPr>
      </p:pic>
      <p:pic>
        <p:nvPicPr>
          <p:cNvPr id="14369" name="Picture 14" descr="http://www.uneprisoe.org/images/mkara.jpg"/>
          <p:cNvPicPr>
            <a:picLocks noChangeAspect="1" noChangeArrowheads="1"/>
          </p:cNvPicPr>
          <p:nvPr/>
        </p:nvPicPr>
        <p:blipFill>
          <a:blip r:embed="rId27" cstate="print"/>
          <a:srcRect/>
          <a:stretch>
            <a:fillRect/>
          </a:stretch>
        </p:blipFill>
        <p:spPr bwMode="auto">
          <a:xfrm>
            <a:off x="4170191" y="1828800"/>
            <a:ext cx="703385" cy="903288"/>
          </a:xfrm>
          <a:prstGeom prst="rect">
            <a:avLst/>
          </a:prstGeom>
          <a:noFill/>
          <a:ln w="9525">
            <a:noFill/>
            <a:miter lim="800000"/>
            <a:headEnd/>
            <a:tailEnd/>
          </a:ln>
        </p:spPr>
      </p:pic>
      <p:pic>
        <p:nvPicPr>
          <p:cNvPr id="14370" name="Picture 16" descr="http://www.uneprisoe.org/images/snlu.jpg"/>
          <p:cNvPicPr>
            <a:picLocks noChangeAspect="1" noChangeArrowheads="1"/>
          </p:cNvPicPr>
          <p:nvPr/>
        </p:nvPicPr>
        <p:blipFill>
          <a:blip r:embed="rId28" cstate="print"/>
          <a:srcRect/>
          <a:stretch>
            <a:fillRect/>
          </a:stretch>
        </p:blipFill>
        <p:spPr bwMode="auto">
          <a:xfrm>
            <a:off x="4712677" y="2743200"/>
            <a:ext cx="633046" cy="812800"/>
          </a:xfrm>
          <a:prstGeom prst="rect">
            <a:avLst/>
          </a:prstGeom>
          <a:noFill/>
          <a:ln w="9525">
            <a:noFill/>
            <a:miter lim="800000"/>
            <a:headEnd/>
            <a:tailEnd/>
          </a:ln>
        </p:spPr>
      </p:pic>
      <p:pic>
        <p:nvPicPr>
          <p:cNvPr id="14371" name="Picture 18" descr="http://www.uneprisoe.org/images/leam.jpg"/>
          <p:cNvPicPr>
            <a:picLocks noChangeAspect="1" noChangeArrowheads="1"/>
          </p:cNvPicPr>
          <p:nvPr/>
        </p:nvPicPr>
        <p:blipFill>
          <a:blip r:embed="rId29" cstate="print"/>
          <a:srcRect/>
          <a:stretch>
            <a:fillRect/>
          </a:stretch>
        </p:blipFill>
        <p:spPr bwMode="auto">
          <a:xfrm>
            <a:off x="4572000" y="3581400"/>
            <a:ext cx="652097" cy="838200"/>
          </a:xfrm>
          <a:prstGeom prst="rect">
            <a:avLst/>
          </a:prstGeom>
          <a:noFill/>
          <a:ln w="9525">
            <a:noFill/>
            <a:miter lim="800000"/>
            <a:headEnd/>
            <a:tailEnd/>
          </a:ln>
        </p:spPr>
      </p:pic>
      <p:pic>
        <p:nvPicPr>
          <p:cNvPr id="14372" name="Picture 20" descr="http://www.uneprisoe.org/images/meku.jpg"/>
          <p:cNvPicPr>
            <a:picLocks noChangeAspect="1" noChangeArrowheads="1"/>
          </p:cNvPicPr>
          <p:nvPr/>
        </p:nvPicPr>
        <p:blipFill>
          <a:blip r:embed="rId30" cstate="print"/>
          <a:srcRect/>
          <a:stretch>
            <a:fillRect/>
          </a:stretch>
        </p:blipFill>
        <p:spPr bwMode="auto">
          <a:xfrm>
            <a:off x="4149969" y="4419601"/>
            <a:ext cx="844062" cy="1084263"/>
          </a:xfrm>
          <a:prstGeom prst="rect">
            <a:avLst/>
          </a:prstGeom>
          <a:noFill/>
          <a:ln w="9525">
            <a:noFill/>
            <a:miter lim="800000"/>
            <a:headEnd/>
            <a:tailEnd/>
          </a:ln>
        </p:spPr>
      </p:pic>
      <p:pic>
        <p:nvPicPr>
          <p:cNvPr id="14373" name="Picture 22" descr="http://www.uneprisoe.org/images/mazr.jpg"/>
          <p:cNvPicPr>
            <a:picLocks noChangeAspect="1" noChangeArrowheads="1"/>
          </p:cNvPicPr>
          <p:nvPr/>
        </p:nvPicPr>
        <p:blipFill>
          <a:blip r:embed="rId31" cstate="print"/>
          <a:srcRect/>
          <a:stretch>
            <a:fillRect/>
          </a:stretch>
        </p:blipFill>
        <p:spPr bwMode="auto">
          <a:xfrm>
            <a:off x="4079631" y="2743200"/>
            <a:ext cx="633046" cy="812800"/>
          </a:xfrm>
          <a:prstGeom prst="rect">
            <a:avLst/>
          </a:prstGeom>
          <a:noFill/>
          <a:ln w="9525">
            <a:noFill/>
            <a:miter lim="800000"/>
            <a:headEnd/>
            <a:tailEnd/>
          </a:ln>
        </p:spPr>
      </p:pic>
      <p:pic>
        <p:nvPicPr>
          <p:cNvPr id="14374" name="Picture 24" descr="http://www.uneprisoe.org/images/cesc.jpg"/>
          <p:cNvPicPr>
            <a:picLocks noChangeAspect="1" noChangeArrowheads="1"/>
          </p:cNvPicPr>
          <p:nvPr/>
        </p:nvPicPr>
        <p:blipFill>
          <a:blip r:embed="rId32" cstate="print"/>
          <a:srcRect/>
          <a:stretch>
            <a:fillRect/>
          </a:stretch>
        </p:blipFill>
        <p:spPr bwMode="auto">
          <a:xfrm>
            <a:off x="3938954" y="3581400"/>
            <a:ext cx="652097" cy="838200"/>
          </a:xfrm>
          <a:prstGeom prst="rect">
            <a:avLst/>
          </a:prstGeom>
          <a:noFill/>
          <a:ln w="9525">
            <a:noFill/>
            <a:miter lim="800000"/>
            <a:headEnd/>
            <a:tailEnd/>
          </a:ln>
        </p:spPr>
      </p:pic>
      <p:pic>
        <p:nvPicPr>
          <p:cNvPr id="14375" name="Picture 26" descr="http://www.uneprisoe.org/images/fsta.jpg"/>
          <p:cNvPicPr>
            <a:picLocks noChangeAspect="1" noChangeArrowheads="1"/>
          </p:cNvPicPr>
          <p:nvPr/>
        </p:nvPicPr>
        <p:blipFill>
          <a:blip r:embed="rId33" cstate="print"/>
          <a:srcRect/>
          <a:stretch>
            <a:fillRect/>
          </a:stretch>
        </p:blipFill>
        <p:spPr bwMode="auto">
          <a:xfrm>
            <a:off x="3516923" y="5486401"/>
            <a:ext cx="773723" cy="993775"/>
          </a:xfrm>
          <a:prstGeom prst="rect">
            <a:avLst/>
          </a:prstGeom>
          <a:noFill/>
          <a:ln w="9525">
            <a:noFill/>
            <a:miter lim="800000"/>
            <a:headEnd/>
            <a:tailEnd/>
          </a:ln>
        </p:spPr>
      </p:pic>
      <p:pic>
        <p:nvPicPr>
          <p:cNvPr id="6146" name="Picture 2" descr="http://www.uneprisoe.org/images/ddes.jpg"/>
          <p:cNvPicPr>
            <a:picLocks noChangeAspect="1" noChangeArrowheads="1"/>
          </p:cNvPicPr>
          <p:nvPr/>
        </p:nvPicPr>
        <p:blipFill>
          <a:blip r:embed="rId34" cstate="print"/>
          <a:srcRect/>
          <a:stretch>
            <a:fillRect/>
          </a:stretch>
        </p:blipFill>
        <p:spPr bwMode="auto">
          <a:xfrm>
            <a:off x="6611815" y="5410200"/>
            <a:ext cx="830873" cy="1066800"/>
          </a:xfrm>
          <a:prstGeom prst="rect">
            <a:avLst/>
          </a:prstGeom>
          <a:noFill/>
        </p:spPr>
      </p:pic>
      <p:pic>
        <p:nvPicPr>
          <p:cNvPr id="6148" name="Picture 4" descr="http://www.uneprisoe.org/images/dapu.jpg"/>
          <p:cNvPicPr>
            <a:picLocks noChangeAspect="1" noChangeArrowheads="1"/>
          </p:cNvPicPr>
          <p:nvPr/>
        </p:nvPicPr>
        <p:blipFill>
          <a:blip r:embed="rId35" cstate="print"/>
          <a:srcRect/>
          <a:stretch>
            <a:fillRect/>
          </a:stretch>
        </p:blipFill>
        <p:spPr bwMode="auto">
          <a:xfrm>
            <a:off x="8018584" y="2667000"/>
            <a:ext cx="828236" cy="1063414"/>
          </a:xfrm>
          <a:prstGeom prst="rect">
            <a:avLst/>
          </a:prstGeom>
          <a:noFill/>
        </p:spPr>
      </p:pic>
      <p:pic>
        <p:nvPicPr>
          <p:cNvPr id="4098" name="Picture 2" descr="http://www.uneprisoe.org/images/lachr.jpg"/>
          <p:cNvPicPr>
            <a:picLocks noChangeAspect="1" noChangeArrowheads="1"/>
          </p:cNvPicPr>
          <p:nvPr/>
        </p:nvPicPr>
        <p:blipFill>
          <a:blip r:embed="rId36" cstate="print"/>
          <a:srcRect/>
          <a:stretch>
            <a:fillRect/>
          </a:stretch>
        </p:blipFill>
        <p:spPr bwMode="auto">
          <a:xfrm>
            <a:off x="6720842" y="2686051"/>
            <a:ext cx="742592" cy="880109"/>
          </a:xfrm>
          <a:prstGeom prst="rect">
            <a:avLst/>
          </a:prstGeom>
          <a:noFill/>
        </p:spPr>
      </p:pic>
      <p:pic>
        <p:nvPicPr>
          <p:cNvPr id="4100" name="Picture 4" descr="http://www.uneprisoe.org/images/lrap.jpg"/>
          <p:cNvPicPr>
            <a:picLocks noChangeAspect="1" noChangeArrowheads="1"/>
          </p:cNvPicPr>
          <p:nvPr/>
        </p:nvPicPr>
        <p:blipFill>
          <a:blip r:embed="rId14" cstate="print"/>
          <a:srcRect/>
          <a:stretch>
            <a:fillRect/>
          </a:stretch>
        </p:blipFill>
        <p:spPr bwMode="auto">
          <a:xfrm>
            <a:off x="8359884" y="1745296"/>
            <a:ext cx="784116" cy="92932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95288" y="1670050"/>
          <a:ext cx="8280400" cy="4638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1130"/>
          <p:cNvSpPr>
            <a:spLocks noGrp="1" noChangeArrowheads="1"/>
          </p:cNvSpPr>
          <p:nvPr>
            <p:ph type="title"/>
          </p:nvPr>
        </p:nvSpPr>
        <p:spPr>
          <a:xfrm>
            <a:off x="800735" y="720090"/>
            <a:ext cx="6754495" cy="514350"/>
          </a:xfrm>
          <a:solidFill>
            <a:schemeClr val="accent2">
              <a:lumMod val="20000"/>
              <a:lumOff val="80000"/>
            </a:schemeClr>
          </a:solidFill>
        </p:spPr>
        <p:txBody>
          <a:bodyPr/>
          <a:lstStyle/>
          <a:p>
            <a:pPr algn="l" eaLnBrk="1" hangingPunct="1">
              <a:defRPr/>
            </a:pPr>
            <a:r>
              <a:rPr lang="en-US" sz="3200" dirty="0" smtClean="0">
                <a:solidFill>
                  <a:schemeClr val="tx1"/>
                </a:solidFill>
              </a:rPr>
              <a:t>UNEP </a:t>
            </a:r>
            <a:r>
              <a:rPr lang="en-US" sz="3200" dirty="0" err="1" smtClean="0">
                <a:solidFill>
                  <a:schemeClr val="tx1"/>
                </a:solidFill>
              </a:rPr>
              <a:t>Risø</a:t>
            </a:r>
            <a:r>
              <a:rPr lang="en-US" sz="3200" dirty="0" smtClean="0">
                <a:solidFill>
                  <a:schemeClr val="tx1"/>
                </a:solidFill>
              </a:rPr>
              <a:t> structure</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1658620"/>
            <a:ext cx="8280400" cy="4787900"/>
          </a:xfrm>
        </p:spPr>
        <p:txBody>
          <a:bodyPr/>
          <a:lstStyle/>
          <a:p>
            <a:pPr>
              <a:buNone/>
            </a:pPr>
            <a:r>
              <a:rPr lang="en-GB" b="1" dirty="0" smtClean="0"/>
              <a:t>Objectives</a:t>
            </a:r>
            <a:r>
              <a:rPr lang="en-GB" dirty="0" smtClean="0"/>
              <a:t>: </a:t>
            </a:r>
          </a:p>
          <a:p>
            <a:r>
              <a:rPr lang="en-GB" sz="2400" dirty="0" smtClean="0"/>
              <a:t>Continue to support UNEP's core climate change priorities related to </a:t>
            </a:r>
            <a:r>
              <a:rPr lang="en-GB" sz="2400" i="1" dirty="0" smtClean="0"/>
              <a:t>low carbon development</a:t>
            </a:r>
          </a:p>
          <a:p>
            <a:pPr>
              <a:buNone/>
            </a:pPr>
            <a:r>
              <a:rPr lang="en-GB" sz="2400" b="1" dirty="0" smtClean="0"/>
              <a:t>Key areas of work: </a:t>
            </a:r>
          </a:p>
          <a:p>
            <a:r>
              <a:rPr lang="en-GB" sz="2400" dirty="0" smtClean="0"/>
              <a:t>CDM capacity building and knowledge management</a:t>
            </a:r>
          </a:p>
          <a:p>
            <a:r>
              <a:rPr lang="en-GB" sz="2400" dirty="0" smtClean="0"/>
              <a:t>Development of regional GEF for SAPP countries</a:t>
            </a:r>
          </a:p>
          <a:p>
            <a:r>
              <a:rPr lang="en-GB" sz="2400" dirty="0" smtClean="0"/>
              <a:t>Loan scheme - countries with less than 10 registered projects</a:t>
            </a:r>
          </a:p>
          <a:p>
            <a:r>
              <a:rPr lang="en-GB" sz="2400" dirty="0" smtClean="0"/>
              <a:t>CDM Bazaar</a:t>
            </a:r>
          </a:p>
          <a:p>
            <a:r>
              <a:rPr lang="en-GB" sz="2400" dirty="0" smtClean="0"/>
              <a:t>Nairobi Framework partnership: ACF + 1 day WS, LACF, Pacific</a:t>
            </a:r>
          </a:p>
          <a:p>
            <a:r>
              <a:rPr lang="en-GB" sz="2400" dirty="0" smtClean="0"/>
              <a:t>LCDS &amp; NAMAs methodologies and implementation (FIRM)</a:t>
            </a:r>
          </a:p>
          <a:p>
            <a:r>
              <a:rPr lang="en-GB" sz="2400" dirty="0" smtClean="0"/>
              <a:t>Capacity building for green growth in six sectors in UAE</a:t>
            </a:r>
          </a:p>
          <a:p>
            <a:endParaRPr lang="en-GB" sz="2400" dirty="0"/>
          </a:p>
        </p:txBody>
      </p:sp>
      <p:sp>
        <p:nvSpPr>
          <p:cNvPr id="4" name="Rectangle 1130"/>
          <p:cNvSpPr>
            <a:spLocks noGrp="1" noChangeArrowheads="1"/>
          </p:cNvSpPr>
          <p:nvPr>
            <p:ph type="title"/>
          </p:nvPr>
        </p:nvSpPr>
        <p:spPr>
          <a:xfrm>
            <a:off x="663575" y="700723"/>
            <a:ext cx="7897495" cy="625157"/>
          </a:xfrm>
          <a:solidFill>
            <a:schemeClr val="accent2">
              <a:lumMod val="20000"/>
              <a:lumOff val="80000"/>
            </a:schemeClr>
          </a:solidFill>
        </p:spPr>
        <p:txBody>
          <a:bodyPr/>
          <a:lstStyle/>
          <a:p>
            <a:pPr algn="l" eaLnBrk="1" hangingPunct="1">
              <a:defRPr/>
            </a:pPr>
            <a:r>
              <a:rPr lang="en-US" sz="3200" dirty="0" smtClean="0">
                <a:solidFill>
                  <a:schemeClr val="tx1"/>
                </a:solidFill>
              </a:rPr>
              <a:t>ECF work plan 2012</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1481" y="692275"/>
            <a:ext cx="8180070" cy="523220"/>
          </a:xfrm>
          <a:prstGeom prst="rect">
            <a:avLst/>
          </a:prstGeom>
          <a:noFill/>
        </p:spPr>
        <p:txBody>
          <a:bodyPr wrap="square">
            <a:spAutoFit/>
          </a:bodyPr>
          <a:lstStyle/>
          <a:p>
            <a:pPr algn="ctr"/>
            <a:r>
              <a:rPr lang="en-US" sz="2800" b="1" dirty="0" smtClean="0">
                <a:solidFill>
                  <a:schemeClr val="accent2"/>
                </a:solidFill>
              </a:rPr>
              <a:t>CDM Capacity building and knowledge management</a:t>
            </a:r>
            <a:endParaRPr lang="en-US" sz="2800" dirty="0">
              <a:solidFill>
                <a:schemeClr val="accent2"/>
              </a:solidFill>
            </a:endParaRPr>
          </a:p>
        </p:txBody>
      </p:sp>
      <p:graphicFrame>
        <p:nvGraphicFramePr>
          <p:cNvPr id="11" name="Diagram 10"/>
          <p:cNvGraphicFramePr/>
          <p:nvPr/>
        </p:nvGraphicFramePr>
        <p:xfrm>
          <a:off x="571500" y="1337310"/>
          <a:ext cx="7851520" cy="4678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africa2"/>
          <p:cNvPicPr>
            <a:picLocks noGrp="1" noChangeAspect="1" noChangeArrowheads="1"/>
          </p:cNvPicPr>
          <p:nvPr>
            <p:ph idx="1"/>
          </p:nvPr>
        </p:nvPicPr>
        <p:blipFill>
          <a:blip r:embed="rId3" cstate="print"/>
          <a:srcRect/>
          <a:stretch>
            <a:fillRect/>
          </a:stretch>
        </p:blipFill>
        <p:spPr>
          <a:xfrm>
            <a:off x="2327275" y="0"/>
            <a:ext cx="6816725" cy="6858000"/>
          </a:xfrm>
          <a:noFill/>
          <a:ln/>
        </p:spPr>
      </p:pic>
      <p:sp>
        <p:nvSpPr>
          <p:cNvPr id="273411" name="Text Box 3"/>
          <p:cNvSpPr txBox="1">
            <a:spLocks noChangeArrowheads="1"/>
          </p:cNvSpPr>
          <p:nvPr/>
        </p:nvSpPr>
        <p:spPr bwMode="auto">
          <a:xfrm>
            <a:off x="79375" y="3200400"/>
            <a:ext cx="3722688" cy="3522046"/>
          </a:xfrm>
          <a:prstGeom prst="rect">
            <a:avLst/>
          </a:prstGeom>
          <a:solidFill>
            <a:schemeClr val="bg1"/>
          </a:solidFill>
          <a:ln w="25400">
            <a:solidFill>
              <a:srgbClr val="336699"/>
            </a:solidFill>
            <a:miter lim="800000"/>
            <a:headEnd/>
            <a:tailEnd/>
          </a:ln>
          <a:effectLst>
            <a:outerShdw dist="107763" dir="2700000" algn="ctr" rotWithShape="0">
              <a:schemeClr val="bg2">
                <a:alpha val="50000"/>
              </a:schemeClr>
            </a:outerShdw>
          </a:effectLst>
        </p:spPr>
        <p:txBody>
          <a:bodyPr lIns="80321" tIns="40160" rIns="80321" bIns="40160">
            <a:spAutoFit/>
          </a:bodyPr>
          <a:lstStyle/>
          <a:p>
            <a:pPr algn="ctr" defTabSz="879475">
              <a:spcBef>
                <a:spcPct val="50000"/>
              </a:spcBef>
            </a:pPr>
            <a:r>
              <a:rPr lang="en-GB" b="1" dirty="0">
                <a:solidFill>
                  <a:srgbClr val="333399"/>
                </a:solidFill>
                <a:cs typeface="Times New Roman" pitchFamily="18" charset="0"/>
              </a:rPr>
              <a:t>UNEP/URC capacity development activities in Africa</a:t>
            </a:r>
          </a:p>
          <a:p>
            <a:pPr marL="625475" lvl="1" indent="-468313" defTabSz="879475">
              <a:lnSpc>
                <a:spcPct val="90000"/>
              </a:lnSpc>
              <a:spcBef>
                <a:spcPct val="50000"/>
              </a:spcBef>
              <a:buClr>
                <a:srgbClr val="FFFF00"/>
              </a:buClr>
              <a:buSzPct val="200000"/>
              <a:buFontTx/>
              <a:buChar char="•"/>
            </a:pPr>
            <a:r>
              <a:rPr lang="en-GB" sz="2400" dirty="0">
                <a:cs typeface="Times New Roman" pitchFamily="18" charset="0"/>
              </a:rPr>
              <a:t>CD4CDM</a:t>
            </a:r>
          </a:p>
          <a:p>
            <a:pPr marL="625475" lvl="1" indent="-468313" defTabSz="879475">
              <a:lnSpc>
                <a:spcPct val="90000"/>
              </a:lnSpc>
              <a:spcBef>
                <a:spcPct val="50000"/>
              </a:spcBef>
              <a:buClr>
                <a:srgbClr val="00FF00"/>
              </a:buClr>
              <a:buSzPct val="200000"/>
              <a:buFontTx/>
              <a:buChar char="•"/>
            </a:pPr>
            <a:r>
              <a:rPr lang="en-GB" dirty="0">
                <a:cs typeface="Times New Roman" pitchFamily="18" charset="0"/>
              </a:rPr>
              <a:t>Green Facility</a:t>
            </a:r>
          </a:p>
          <a:p>
            <a:pPr marL="625475" lvl="1" indent="-468313" defTabSz="879475">
              <a:lnSpc>
                <a:spcPct val="90000"/>
              </a:lnSpc>
              <a:spcBef>
                <a:spcPct val="50000"/>
              </a:spcBef>
              <a:buClr>
                <a:srgbClr val="0000FF"/>
              </a:buClr>
              <a:buSzPct val="200000"/>
              <a:buFontTx/>
              <a:buChar char="•"/>
            </a:pPr>
            <a:r>
              <a:rPr lang="en-GB" dirty="0">
                <a:cs typeface="Times New Roman" pitchFamily="18" charset="0"/>
              </a:rPr>
              <a:t>UNDP-UNEP</a:t>
            </a:r>
          </a:p>
          <a:p>
            <a:pPr marL="625475" lvl="1" indent="-468313" defTabSz="879475">
              <a:lnSpc>
                <a:spcPct val="90000"/>
              </a:lnSpc>
              <a:spcBef>
                <a:spcPct val="50000"/>
              </a:spcBef>
              <a:buClr>
                <a:srgbClr val="008000"/>
              </a:buClr>
              <a:buSzPct val="200000"/>
              <a:buFontTx/>
              <a:buChar char="•"/>
            </a:pPr>
            <a:r>
              <a:rPr lang="en-GB" dirty="0">
                <a:cs typeface="Times New Roman" pitchFamily="18" charset="0"/>
              </a:rPr>
              <a:t>CASCADE</a:t>
            </a:r>
          </a:p>
          <a:p>
            <a:pPr marL="625475" lvl="1" indent="-468313" defTabSz="879475">
              <a:lnSpc>
                <a:spcPct val="90000"/>
              </a:lnSpc>
              <a:spcBef>
                <a:spcPct val="50000"/>
              </a:spcBef>
              <a:buClr>
                <a:schemeClr val="bg2"/>
              </a:buClr>
              <a:buSzPct val="200000"/>
              <a:buFontTx/>
              <a:buChar char="•"/>
            </a:pPr>
            <a:r>
              <a:rPr lang="en-GB" dirty="0" smtClean="0">
                <a:cs typeface="Times New Roman" pitchFamily="18" charset="0"/>
              </a:rPr>
              <a:t>CD4CDM in ACP in </a:t>
            </a:r>
            <a:r>
              <a:rPr lang="en-GB" dirty="0">
                <a:cs typeface="Times New Roman" pitchFamily="18" charset="0"/>
              </a:rPr>
              <a:t>7 </a:t>
            </a:r>
            <a:r>
              <a:rPr lang="en-GB" dirty="0" smtClean="0">
                <a:cs typeface="Times New Roman" pitchFamily="18" charset="0"/>
              </a:rPr>
              <a:t>countries.</a:t>
            </a:r>
            <a:endParaRPr lang="en-GB" dirty="0">
              <a:cs typeface="Times New Roman" pitchFamily="18" charset="0"/>
            </a:endParaRPr>
          </a:p>
          <a:p>
            <a:pPr marL="625475" lvl="1" indent="-468313" defTabSz="879475">
              <a:spcBef>
                <a:spcPct val="50000"/>
              </a:spcBef>
              <a:buClr>
                <a:srgbClr val="008000"/>
              </a:buClr>
              <a:buSzPct val="200000"/>
            </a:pPr>
            <a:r>
              <a:rPr lang="en-GB" dirty="0" smtClean="0">
                <a:cs typeface="Times New Roman" pitchFamily="18" charset="0"/>
              </a:rPr>
              <a:t>28 </a:t>
            </a:r>
            <a:r>
              <a:rPr lang="en-GB" dirty="0">
                <a:cs typeface="Times New Roman" pitchFamily="18" charset="0"/>
              </a:rPr>
              <a:t>COUNTRIES; 11 LDC</a:t>
            </a:r>
          </a:p>
        </p:txBody>
      </p:sp>
      <p:sp>
        <p:nvSpPr>
          <p:cNvPr id="273412" name="Oval 4"/>
          <p:cNvSpPr>
            <a:spLocks noChangeArrowheads="1"/>
          </p:cNvSpPr>
          <p:nvPr/>
        </p:nvSpPr>
        <p:spPr bwMode="auto">
          <a:xfrm>
            <a:off x="5508625" y="908050"/>
            <a:ext cx="215900" cy="217488"/>
          </a:xfrm>
          <a:prstGeom prst="ellipse">
            <a:avLst/>
          </a:prstGeom>
          <a:noFill/>
          <a:ln w="9525" algn="ctr">
            <a:noFill/>
            <a:round/>
            <a:headEnd/>
            <a:tailEnd/>
          </a:ln>
          <a:effectLst/>
        </p:spPr>
        <p:txBody>
          <a:bodyPr wrap="none" anchor="ctr"/>
          <a:lstStyle/>
          <a:p>
            <a:endParaRPr lang="en-US"/>
          </a:p>
        </p:txBody>
      </p:sp>
      <p:sp>
        <p:nvSpPr>
          <p:cNvPr id="273413" name="Oval 5"/>
          <p:cNvSpPr>
            <a:spLocks noChangeArrowheads="1"/>
          </p:cNvSpPr>
          <p:nvPr/>
        </p:nvSpPr>
        <p:spPr bwMode="auto">
          <a:xfrm>
            <a:off x="6804025" y="1268413"/>
            <a:ext cx="215900" cy="215900"/>
          </a:xfrm>
          <a:prstGeom prst="ellipse">
            <a:avLst/>
          </a:prstGeom>
          <a:solidFill>
            <a:srgbClr val="FFFF00"/>
          </a:solidFill>
          <a:ln w="9525" algn="ctr">
            <a:solidFill>
              <a:schemeClr val="bg2"/>
            </a:solidFill>
            <a:round/>
            <a:headEnd/>
            <a:tailEnd/>
          </a:ln>
          <a:effectLst/>
        </p:spPr>
        <p:txBody>
          <a:bodyPr wrap="none" anchor="ctr"/>
          <a:lstStyle/>
          <a:p>
            <a:endParaRPr lang="en-US"/>
          </a:p>
        </p:txBody>
      </p:sp>
      <p:sp>
        <p:nvSpPr>
          <p:cNvPr id="273414" name="Oval 6"/>
          <p:cNvSpPr>
            <a:spLocks noChangeArrowheads="1"/>
          </p:cNvSpPr>
          <p:nvPr/>
        </p:nvSpPr>
        <p:spPr bwMode="auto">
          <a:xfrm>
            <a:off x="3924300" y="260350"/>
            <a:ext cx="215900" cy="215900"/>
          </a:xfrm>
          <a:prstGeom prst="ellipse">
            <a:avLst/>
          </a:prstGeom>
          <a:solidFill>
            <a:srgbClr val="FFFF00"/>
          </a:solidFill>
          <a:ln w="9525" algn="ctr">
            <a:solidFill>
              <a:schemeClr val="bg2"/>
            </a:solidFill>
            <a:round/>
            <a:headEnd/>
            <a:tailEnd/>
          </a:ln>
          <a:effectLst/>
        </p:spPr>
        <p:txBody>
          <a:bodyPr wrap="none" anchor="ctr"/>
          <a:lstStyle/>
          <a:p>
            <a:endParaRPr lang="en-US"/>
          </a:p>
        </p:txBody>
      </p:sp>
      <p:sp>
        <p:nvSpPr>
          <p:cNvPr id="273415" name="Oval 7"/>
          <p:cNvSpPr>
            <a:spLocks noChangeArrowheads="1"/>
          </p:cNvSpPr>
          <p:nvPr/>
        </p:nvSpPr>
        <p:spPr bwMode="auto">
          <a:xfrm>
            <a:off x="3492500" y="2565400"/>
            <a:ext cx="215900" cy="215900"/>
          </a:xfrm>
          <a:prstGeom prst="ellipse">
            <a:avLst/>
          </a:prstGeom>
          <a:solidFill>
            <a:srgbClr val="FFFF00"/>
          </a:solidFill>
          <a:ln w="9525" algn="ctr">
            <a:solidFill>
              <a:schemeClr val="bg2"/>
            </a:solidFill>
            <a:round/>
            <a:headEnd/>
            <a:tailEnd/>
          </a:ln>
          <a:effectLst/>
        </p:spPr>
        <p:txBody>
          <a:bodyPr wrap="none" anchor="ctr"/>
          <a:lstStyle/>
          <a:p>
            <a:endParaRPr lang="en-US"/>
          </a:p>
        </p:txBody>
      </p:sp>
      <p:sp>
        <p:nvSpPr>
          <p:cNvPr id="8" name="Oval 7"/>
          <p:cNvSpPr/>
          <p:nvPr/>
        </p:nvSpPr>
        <p:spPr bwMode="auto">
          <a:xfrm>
            <a:off x="8229600" y="3538847"/>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
        <p:nvSpPr>
          <p:cNvPr id="9" name="Oval 8"/>
          <p:cNvSpPr/>
          <p:nvPr/>
        </p:nvSpPr>
        <p:spPr bwMode="auto">
          <a:xfrm>
            <a:off x="7158842" y="5591298"/>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
        <p:nvSpPr>
          <p:cNvPr id="10" name="Oval 9"/>
          <p:cNvSpPr/>
          <p:nvPr/>
        </p:nvSpPr>
        <p:spPr bwMode="auto">
          <a:xfrm>
            <a:off x="2311730" y="2632363"/>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Calibri" pitchFamily="34" charset="0"/>
            </a:endParaRPr>
          </a:p>
        </p:txBody>
      </p:sp>
      <p:sp>
        <p:nvSpPr>
          <p:cNvPr id="11" name="Oval 10"/>
          <p:cNvSpPr/>
          <p:nvPr/>
        </p:nvSpPr>
        <p:spPr bwMode="auto">
          <a:xfrm>
            <a:off x="6157358" y="5682342"/>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
        <p:nvSpPr>
          <p:cNvPr id="12" name="Oval 11"/>
          <p:cNvSpPr/>
          <p:nvPr/>
        </p:nvSpPr>
        <p:spPr bwMode="auto">
          <a:xfrm>
            <a:off x="5395356" y="4754089"/>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
        <p:nvSpPr>
          <p:cNvPr id="13" name="Oval 12"/>
          <p:cNvSpPr/>
          <p:nvPr/>
        </p:nvSpPr>
        <p:spPr bwMode="auto">
          <a:xfrm>
            <a:off x="5072743" y="2424546"/>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
        <p:nvSpPr>
          <p:cNvPr id="14" name="Oval 13"/>
          <p:cNvSpPr/>
          <p:nvPr/>
        </p:nvSpPr>
        <p:spPr bwMode="auto">
          <a:xfrm>
            <a:off x="3556660" y="2962893"/>
            <a:ext cx="308758" cy="320634"/>
          </a:xfrm>
          <a:prstGeom prst="ellipse">
            <a:avLst/>
          </a:prstGeom>
          <a:solidFill>
            <a:schemeClr val="accent3">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1116013" y="0"/>
            <a:ext cx="8027987" cy="6804025"/>
            <a:chOff x="762" y="0"/>
            <a:chExt cx="5478" cy="4286"/>
          </a:xfrm>
        </p:grpSpPr>
        <p:pic>
          <p:nvPicPr>
            <p:cNvPr id="249858" name="Picture 2" descr="LA-Map -B"/>
            <p:cNvPicPr>
              <a:picLocks noChangeAspect="1" noChangeArrowheads="1"/>
            </p:cNvPicPr>
            <p:nvPr/>
          </p:nvPicPr>
          <p:blipFill>
            <a:blip r:embed="rId3" cstate="print"/>
            <a:srcRect/>
            <a:stretch>
              <a:fillRect/>
            </a:stretch>
          </p:blipFill>
          <p:spPr bwMode="auto">
            <a:xfrm>
              <a:off x="762" y="0"/>
              <a:ext cx="5478" cy="4286"/>
            </a:xfrm>
            <a:prstGeom prst="rect">
              <a:avLst/>
            </a:prstGeom>
            <a:noFill/>
          </p:spPr>
        </p:pic>
        <p:sp>
          <p:nvSpPr>
            <p:cNvPr id="249860" name="Oval 4"/>
            <p:cNvSpPr>
              <a:spLocks noChangeArrowheads="1"/>
            </p:cNvSpPr>
            <p:nvPr/>
          </p:nvSpPr>
          <p:spPr bwMode="auto">
            <a:xfrm>
              <a:off x="1922" y="537"/>
              <a:ext cx="94" cy="91"/>
            </a:xfrm>
            <a:prstGeom prst="ellipse">
              <a:avLst/>
            </a:prstGeom>
            <a:solidFill>
              <a:srgbClr val="00FF00"/>
            </a:solidFill>
            <a:ln w="9525">
              <a:noFill/>
              <a:round/>
              <a:headEnd/>
              <a:tailEnd/>
            </a:ln>
            <a:effectLst/>
          </p:spPr>
          <p:txBody>
            <a:bodyPr wrap="none" anchor="ctr"/>
            <a:lstStyle/>
            <a:p>
              <a:endParaRPr lang="en-US"/>
            </a:p>
          </p:txBody>
        </p:sp>
        <p:sp>
          <p:nvSpPr>
            <p:cNvPr id="249861" name="Oval 5"/>
            <p:cNvSpPr>
              <a:spLocks noChangeArrowheads="1"/>
            </p:cNvSpPr>
            <p:nvPr/>
          </p:nvSpPr>
          <p:spPr bwMode="auto">
            <a:xfrm>
              <a:off x="3959" y="3090"/>
              <a:ext cx="93" cy="91"/>
            </a:xfrm>
            <a:prstGeom prst="ellipse">
              <a:avLst/>
            </a:prstGeom>
            <a:solidFill>
              <a:srgbClr val="00FF00"/>
            </a:solidFill>
            <a:ln w="9525">
              <a:noFill/>
              <a:round/>
              <a:headEnd/>
              <a:tailEnd/>
            </a:ln>
            <a:effectLst/>
          </p:spPr>
          <p:txBody>
            <a:bodyPr wrap="none" anchor="ctr"/>
            <a:lstStyle/>
            <a:p>
              <a:endParaRPr lang="en-US"/>
            </a:p>
          </p:txBody>
        </p:sp>
        <p:sp>
          <p:nvSpPr>
            <p:cNvPr id="249862" name="Oval 6"/>
            <p:cNvSpPr>
              <a:spLocks noChangeArrowheads="1"/>
            </p:cNvSpPr>
            <p:nvPr/>
          </p:nvSpPr>
          <p:spPr bwMode="auto">
            <a:xfrm>
              <a:off x="2769" y="1761"/>
              <a:ext cx="92" cy="91"/>
            </a:xfrm>
            <a:prstGeom prst="ellipse">
              <a:avLst/>
            </a:prstGeom>
            <a:solidFill>
              <a:srgbClr val="00FF00"/>
            </a:solidFill>
            <a:ln w="9525">
              <a:noFill/>
              <a:round/>
              <a:headEnd/>
              <a:tailEnd/>
            </a:ln>
            <a:effectLst/>
          </p:spPr>
          <p:txBody>
            <a:bodyPr wrap="none" anchor="ctr"/>
            <a:lstStyle/>
            <a:p>
              <a:endParaRPr lang="en-US"/>
            </a:p>
          </p:txBody>
        </p:sp>
        <p:sp>
          <p:nvSpPr>
            <p:cNvPr id="249863" name="Oval 7"/>
            <p:cNvSpPr>
              <a:spLocks noChangeArrowheads="1"/>
            </p:cNvSpPr>
            <p:nvPr/>
          </p:nvSpPr>
          <p:spPr bwMode="auto">
            <a:xfrm>
              <a:off x="3187" y="307"/>
              <a:ext cx="93" cy="90"/>
            </a:xfrm>
            <a:prstGeom prst="ellipse">
              <a:avLst/>
            </a:prstGeom>
            <a:solidFill>
              <a:srgbClr val="3399FF"/>
            </a:solidFill>
            <a:ln w="9525">
              <a:noFill/>
              <a:round/>
              <a:headEnd/>
              <a:tailEnd/>
            </a:ln>
            <a:effectLst/>
          </p:spPr>
          <p:txBody>
            <a:bodyPr wrap="none" anchor="ctr"/>
            <a:lstStyle/>
            <a:p>
              <a:endParaRPr lang="en-US"/>
            </a:p>
          </p:txBody>
        </p:sp>
        <p:sp>
          <p:nvSpPr>
            <p:cNvPr id="249864" name="Oval 8"/>
            <p:cNvSpPr>
              <a:spLocks noChangeArrowheads="1"/>
            </p:cNvSpPr>
            <p:nvPr/>
          </p:nvSpPr>
          <p:spPr bwMode="auto">
            <a:xfrm>
              <a:off x="3049" y="262"/>
              <a:ext cx="92" cy="90"/>
            </a:xfrm>
            <a:prstGeom prst="ellipse">
              <a:avLst/>
            </a:prstGeom>
            <a:solidFill>
              <a:srgbClr val="3399FF"/>
            </a:solidFill>
            <a:ln w="9525">
              <a:noFill/>
              <a:round/>
              <a:headEnd/>
              <a:tailEnd/>
            </a:ln>
            <a:effectLst/>
          </p:spPr>
          <p:txBody>
            <a:bodyPr wrap="none" anchor="ctr"/>
            <a:lstStyle/>
            <a:p>
              <a:endParaRPr lang="en-US"/>
            </a:p>
          </p:txBody>
        </p:sp>
        <p:sp>
          <p:nvSpPr>
            <p:cNvPr id="249865" name="Oval 9"/>
            <p:cNvSpPr>
              <a:spLocks noChangeArrowheads="1"/>
            </p:cNvSpPr>
            <p:nvPr/>
          </p:nvSpPr>
          <p:spPr bwMode="auto">
            <a:xfrm>
              <a:off x="2958" y="422"/>
              <a:ext cx="93" cy="90"/>
            </a:xfrm>
            <a:prstGeom prst="ellipse">
              <a:avLst/>
            </a:prstGeom>
            <a:solidFill>
              <a:srgbClr val="3399FF"/>
            </a:solidFill>
            <a:ln w="9525">
              <a:noFill/>
              <a:round/>
              <a:headEnd/>
              <a:tailEnd/>
            </a:ln>
            <a:effectLst/>
          </p:spPr>
          <p:txBody>
            <a:bodyPr wrap="none" anchor="ctr"/>
            <a:lstStyle/>
            <a:p>
              <a:endParaRPr lang="en-US"/>
            </a:p>
          </p:txBody>
        </p:sp>
        <p:sp>
          <p:nvSpPr>
            <p:cNvPr id="249866" name="Oval 10"/>
            <p:cNvSpPr>
              <a:spLocks noChangeArrowheads="1"/>
            </p:cNvSpPr>
            <p:nvPr/>
          </p:nvSpPr>
          <p:spPr bwMode="auto">
            <a:xfrm>
              <a:off x="2863" y="398"/>
              <a:ext cx="93" cy="90"/>
            </a:xfrm>
            <a:prstGeom prst="ellipse">
              <a:avLst/>
            </a:prstGeom>
            <a:solidFill>
              <a:srgbClr val="3399FF"/>
            </a:solidFill>
            <a:ln w="9525">
              <a:noFill/>
              <a:round/>
              <a:headEnd/>
              <a:tailEnd/>
            </a:ln>
            <a:effectLst/>
          </p:spPr>
          <p:txBody>
            <a:bodyPr wrap="none" anchor="ctr"/>
            <a:lstStyle/>
            <a:p>
              <a:endParaRPr lang="en-US"/>
            </a:p>
          </p:txBody>
        </p:sp>
        <p:sp>
          <p:nvSpPr>
            <p:cNvPr id="249867" name="Oval 11"/>
            <p:cNvSpPr>
              <a:spLocks noChangeArrowheads="1"/>
            </p:cNvSpPr>
            <p:nvPr/>
          </p:nvSpPr>
          <p:spPr bwMode="auto">
            <a:xfrm>
              <a:off x="2922" y="321"/>
              <a:ext cx="93" cy="90"/>
            </a:xfrm>
            <a:prstGeom prst="ellipse">
              <a:avLst/>
            </a:prstGeom>
            <a:solidFill>
              <a:srgbClr val="3399FF"/>
            </a:solidFill>
            <a:ln w="9525">
              <a:noFill/>
              <a:round/>
              <a:headEnd/>
              <a:tailEnd/>
            </a:ln>
            <a:effectLst/>
          </p:spPr>
          <p:txBody>
            <a:bodyPr wrap="none" anchor="ctr"/>
            <a:lstStyle/>
            <a:p>
              <a:endParaRPr lang="en-US"/>
            </a:p>
          </p:txBody>
        </p:sp>
        <p:sp>
          <p:nvSpPr>
            <p:cNvPr id="249868" name="Oval 12"/>
            <p:cNvSpPr>
              <a:spLocks noChangeArrowheads="1"/>
            </p:cNvSpPr>
            <p:nvPr/>
          </p:nvSpPr>
          <p:spPr bwMode="auto">
            <a:xfrm>
              <a:off x="3049" y="352"/>
              <a:ext cx="92" cy="90"/>
            </a:xfrm>
            <a:prstGeom prst="ellipse">
              <a:avLst/>
            </a:prstGeom>
            <a:solidFill>
              <a:srgbClr val="3399FF"/>
            </a:solidFill>
            <a:ln w="9525">
              <a:noFill/>
              <a:round/>
              <a:headEnd/>
              <a:tailEnd/>
            </a:ln>
            <a:effectLst/>
          </p:spPr>
          <p:txBody>
            <a:bodyPr wrap="none" anchor="ctr"/>
            <a:lstStyle/>
            <a:p>
              <a:endParaRPr lang="en-US"/>
            </a:p>
          </p:txBody>
        </p:sp>
        <p:sp>
          <p:nvSpPr>
            <p:cNvPr id="249870" name="Oval 14"/>
            <p:cNvSpPr>
              <a:spLocks noChangeArrowheads="1"/>
            </p:cNvSpPr>
            <p:nvPr/>
          </p:nvSpPr>
          <p:spPr bwMode="auto">
            <a:xfrm>
              <a:off x="2077" y="409"/>
              <a:ext cx="93" cy="91"/>
            </a:xfrm>
            <a:prstGeom prst="ellipse">
              <a:avLst/>
            </a:prstGeom>
            <a:solidFill>
              <a:srgbClr val="00FF00"/>
            </a:solidFill>
            <a:ln w="9525">
              <a:noFill/>
              <a:round/>
              <a:headEnd/>
              <a:tailEnd/>
            </a:ln>
            <a:effectLst/>
          </p:spPr>
          <p:txBody>
            <a:bodyPr wrap="none" anchor="ctr"/>
            <a:lstStyle/>
            <a:p>
              <a:endParaRPr lang="en-US"/>
            </a:p>
          </p:txBody>
        </p:sp>
      </p:grpSp>
      <p:sp>
        <p:nvSpPr>
          <p:cNvPr id="249859" name="Text Box 3"/>
          <p:cNvSpPr txBox="1">
            <a:spLocks noChangeArrowheads="1"/>
          </p:cNvSpPr>
          <p:nvPr/>
        </p:nvSpPr>
        <p:spPr bwMode="auto">
          <a:xfrm>
            <a:off x="373063" y="4294188"/>
            <a:ext cx="2846387" cy="1938992"/>
          </a:xfrm>
          <a:prstGeom prst="rect">
            <a:avLst/>
          </a:prstGeom>
          <a:solidFill>
            <a:srgbClr val="000000"/>
          </a:solidFill>
          <a:ln w="9525">
            <a:noFill/>
            <a:miter lim="800000"/>
            <a:headEnd/>
            <a:tailEnd/>
          </a:ln>
          <a:effectLst/>
        </p:spPr>
        <p:txBody>
          <a:bodyPr>
            <a:spAutoFit/>
          </a:bodyPr>
          <a:lstStyle/>
          <a:p>
            <a:pPr marL="268288" indent="-268288">
              <a:spcBef>
                <a:spcPct val="50000"/>
              </a:spcBef>
              <a:buClr>
                <a:srgbClr val="FFFF00"/>
              </a:buClr>
              <a:buSzPct val="200000"/>
              <a:buFontTx/>
              <a:buChar char="•"/>
            </a:pPr>
            <a:r>
              <a:rPr lang="es-ES" sz="2000" dirty="0">
                <a:solidFill>
                  <a:schemeClr val="bg1"/>
                </a:solidFill>
                <a:latin typeface="Arial" charset="0"/>
              </a:rPr>
              <a:t>CD4CDM</a:t>
            </a:r>
          </a:p>
          <a:p>
            <a:pPr marL="268288" indent="-268288">
              <a:spcBef>
                <a:spcPct val="50000"/>
              </a:spcBef>
              <a:buClr>
                <a:srgbClr val="00FF00"/>
              </a:buClr>
              <a:buSzPct val="200000"/>
              <a:buFontTx/>
              <a:buChar char="•"/>
            </a:pPr>
            <a:r>
              <a:rPr lang="es-ES" sz="2000" dirty="0">
                <a:solidFill>
                  <a:schemeClr val="bg1"/>
                </a:solidFill>
                <a:latin typeface="Arial" charset="0"/>
              </a:rPr>
              <a:t>UNDP &amp; UNEP – LCF in LAC</a:t>
            </a:r>
          </a:p>
          <a:p>
            <a:pPr marL="268288" indent="-268288">
              <a:spcBef>
                <a:spcPct val="50000"/>
              </a:spcBef>
              <a:buClr>
                <a:srgbClr val="3399FF"/>
              </a:buClr>
              <a:buSzPct val="200000"/>
              <a:buFontTx/>
              <a:buChar char="•"/>
            </a:pPr>
            <a:r>
              <a:rPr lang="es-ES" sz="2000" dirty="0" smtClean="0">
                <a:solidFill>
                  <a:schemeClr val="bg1"/>
                </a:solidFill>
                <a:latin typeface="Arial" charset="0"/>
              </a:rPr>
              <a:t>CD4 CDM </a:t>
            </a:r>
            <a:r>
              <a:rPr lang="es-ES" sz="2000" dirty="0" err="1" smtClean="0">
                <a:solidFill>
                  <a:schemeClr val="bg1"/>
                </a:solidFill>
                <a:latin typeface="Arial" charset="0"/>
              </a:rPr>
              <a:t>for</a:t>
            </a:r>
            <a:r>
              <a:rPr lang="es-ES" sz="2000" dirty="0" smtClean="0">
                <a:solidFill>
                  <a:schemeClr val="bg1"/>
                </a:solidFill>
                <a:latin typeface="Arial" charset="0"/>
              </a:rPr>
              <a:t> </a:t>
            </a:r>
            <a:r>
              <a:rPr lang="es-ES" sz="2000" dirty="0" err="1">
                <a:solidFill>
                  <a:schemeClr val="bg1"/>
                </a:solidFill>
                <a:latin typeface="Arial" charset="0"/>
              </a:rPr>
              <a:t>the</a:t>
            </a:r>
            <a:r>
              <a:rPr lang="es-ES" sz="2000" dirty="0">
                <a:solidFill>
                  <a:schemeClr val="bg1"/>
                </a:solidFill>
                <a:latin typeface="Arial" charset="0"/>
              </a:rPr>
              <a:t> </a:t>
            </a:r>
            <a:r>
              <a:rPr lang="es-ES" sz="2000" dirty="0" err="1">
                <a:solidFill>
                  <a:schemeClr val="bg1"/>
                </a:solidFill>
                <a:latin typeface="Arial" charset="0"/>
              </a:rPr>
              <a:t>Caribbean</a:t>
            </a:r>
            <a:endParaRPr lang="es-ES" sz="2000" dirty="0">
              <a:solidFill>
                <a:schemeClr val="bg1"/>
              </a:solidFill>
              <a:latin typeface="Arial" charset="0"/>
            </a:endParaRPr>
          </a:p>
        </p:txBody>
      </p:sp>
      <p:sp>
        <p:nvSpPr>
          <p:cNvPr id="249869" name="Rectangle 13"/>
          <p:cNvSpPr>
            <a:spLocks noGrp="1" noChangeArrowheads="1"/>
          </p:cNvSpPr>
          <p:nvPr>
            <p:ph type="title"/>
          </p:nvPr>
        </p:nvSpPr>
        <p:spPr>
          <a:xfrm>
            <a:off x="198438" y="3335338"/>
            <a:ext cx="3308350" cy="979487"/>
          </a:xfrm>
          <a:solidFill>
            <a:schemeClr val="bg1"/>
          </a:solidFill>
          <a:ln/>
        </p:spPr>
        <p:txBody>
          <a:bodyPr lIns="91429" tIns="45715" rIns="91429" bIns="45715"/>
          <a:lstStyle/>
          <a:p>
            <a:r>
              <a:rPr lang="en-GB" sz="1800" b="1" dirty="0">
                <a:solidFill>
                  <a:srgbClr val="333399"/>
                </a:solidFill>
              </a:rPr>
              <a:t>Current UNEP/URC capacity development activities in Latin America &amp; Caribbean</a:t>
            </a:r>
            <a:endParaRPr lang="es-ES" sz="1800" b="1" dirty="0">
              <a:solidFill>
                <a:srgbClr val="333399"/>
              </a:solidFill>
            </a:endParaRPr>
          </a:p>
        </p:txBody>
      </p:sp>
      <p:sp>
        <p:nvSpPr>
          <p:cNvPr id="18" name="Oval 7"/>
          <p:cNvSpPr>
            <a:spLocks noChangeArrowheads="1"/>
          </p:cNvSpPr>
          <p:nvPr/>
        </p:nvSpPr>
        <p:spPr bwMode="auto">
          <a:xfrm>
            <a:off x="2898438" y="236002"/>
            <a:ext cx="136291" cy="142875"/>
          </a:xfrm>
          <a:prstGeom prst="ellipse">
            <a:avLst/>
          </a:prstGeom>
          <a:solidFill>
            <a:srgbClr val="3399FF"/>
          </a:solidFill>
          <a:ln w="9525">
            <a:noFill/>
            <a:round/>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0" name="Text Box 4"/>
          <p:cNvSpPr txBox="1">
            <a:spLocks noChangeArrowheads="1"/>
          </p:cNvSpPr>
          <p:nvPr/>
        </p:nvSpPr>
        <p:spPr bwMode="auto">
          <a:xfrm>
            <a:off x="2006600" y="487363"/>
            <a:ext cx="4524375" cy="576262"/>
          </a:xfrm>
          <a:prstGeom prst="rect">
            <a:avLst/>
          </a:prstGeom>
          <a:noFill/>
          <a:ln w="9525">
            <a:noFill/>
            <a:miter lim="800000"/>
            <a:headEnd/>
            <a:tailEnd/>
          </a:ln>
          <a:effectLst/>
        </p:spPr>
        <p:txBody>
          <a:bodyPr lIns="87975" tIns="43988" rIns="87975" bIns="43988">
            <a:spAutoFit/>
          </a:bodyPr>
          <a:lstStyle/>
          <a:p>
            <a:pPr algn="ctr" defTabSz="879475">
              <a:spcBef>
                <a:spcPct val="50000"/>
              </a:spcBef>
            </a:pPr>
            <a:r>
              <a:rPr lang="en-GB" sz="3200" b="1" dirty="0">
                <a:solidFill>
                  <a:schemeClr val="accent2"/>
                </a:solidFill>
              </a:rPr>
              <a:t>Regional activities</a:t>
            </a:r>
          </a:p>
        </p:txBody>
      </p:sp>
      <p:sp>
        <p:nvSpPr>
          <p:cNvPr id="188421" name="Text Box 5"/>
          <p:cNvSpPr txBox="1">
            <a:spLocks noChangeArrowheads="1"/>
          </p:cNvSpPr>
          <p:nvPr/>
        </p:nvSpPr>
        <p:spPr bwMode="auto">
          <a:xfrm>
            <a:off x="4527550" y="1544388"/>
            <a:ext cx="4521200" cy="3497461"/>
          </a:xfrm>
          <a:prstGeom prst="rect">
            <a:avLst/>
          </a:prstGeom>
          <a:solidFill>
            <a:srgbClr val="EAEAEA"/>
          </a:solidFill>
          <a:ln w="12700">
            <a:solidFill>
              <a:srgbClr val="0082B0"/>
            </a:solidFill>
            <a:miter lim="800000"/>
            <a:headEnd/>
            <a:tailEnd/>
          </a:ln>
          <a:effectLst/>
        </p:spPr>
        <p:txBody>
          <a:bodyPr lIns="87975" tIns="43988" rIns="87975" bIns="43988">
            <a:spAutoFit/>
          </a:bodyPr>
          <a:lstStyle/>
          <a:p>
            <a:pPr marL="171450" indent="-171450" defTabSz="512763">
              <a:spcBef>
                <a:spcPct val="50000"/>
              </a:spcBef>
              <a:buClr>
                <a:srgbClr val="0066CC"/>
              </a:buClr>
              <a:buSzPct val="130000"/>
              <a:buFontTx/>
              <a:buChar char="•"/>
            </a:pPr>
            <a:r>
              <a:rPr lang="en-GB" b="1" dirty="0"/>
              <a:t>Africa Carbon Forum, </a:t>
            </a:r>
            <a:r>
              <a:rPr lang="en-GB" sz="1600" dirty="0"/>
              <a:t>Senegal</a:t>
            </a:r>
            <a:r>
              <a:rPr lang="en-GB" b="1" dirty="0"/>
              <a:t>, </a:t>
            </a:r>
            <a:r>
              <a:rPr lang="en-GB" sz="1600" dirty="0"/>
              <a:t>Sep. </a:t>
            </a:r>
            <a:r>
              <a:rPr lang="en-GB" sz="1600" dirty="0" smtClean="0"/>
              <a:t>2008</a:t>
            </a:r>
            <a:r>
              <a:rPr lang="en-GB" sz="1600" b="1" dirty="0" smtClean="0"/>
              <a:t>; </a:t>
            </a:r>
            <a:r>
              <a:rPr lang="en-GB" sz="1600" dirty="0" smtClean="0"/>
              <a:t>Kenya,  March 2010; Morocco July 2011.</a:t>
            </a:r>
            <a:endParaRPr lang="en-GB" sz="1600" dirty="0"/>
          </a:p>
          <a:p>
            <a:pPr marL="171450" indent="-171450" defTabSz="512763">
              <a:spcBef>
                <a:spcPct val="50000"/>
              </a:spcBef>
              <a:buClr>
                <a:srgbClr val="0066CC"/>
              </a:buClr>
              <a:buSzPct val="130000"/>
              <a:buFontTx/>
              <a:buChar char="•"/>
            </a:pPr>
            <a:r>
              <a:rPr lang="en-GB" b="1" dirty="0"/>
              <a:t>Latin America Carbon Forums, </a:t>
            </a:r>
            <a:r>
              <a:rPr lang="en-GB" sz="1600" dirty="0"/>
              <a:t>Quito 2006, Lima 2007, Santiago 2008, Panama </a:t>
            </a:r>
            <a:r>
              <a:rPr lang="en-GB" sz="1600" dirty="0" smtClean="0"/>
              <a:t>2009, DR 2010; Costa Rica, 2011</a:t>
            </a:r>
            <a:endParaRPr lang="en-GB" sz="1600" dirty="0"/>
          </a:p>
          <a:p>
            <a:pPr marL="534988" lvl="1" indent="-184150" defTabSz="512763">
              <a:spcBef>
                <a:spcPct val="50000"/>
              </a:spcBef>
              <a:buClr>
                <a:srgbClr val="0066CC"/>
              </a:buClr>
              <a:buFont typeface="Wingdings" pitchFamily="2" charset="2"/>
              <a:buChar char="ü"/>
            </a:pPr>
            <a:r>
              <a:rPr lang="en-GB" sz="1400" dirty="0"/>
              <a:t>Knowledge and information sharing platforms</a:t>
            </a:r>
          </a:p>
          <a:p>
            <a:pPr marL="534988" lvl="1" indent="-184150" defTabSz="512763">
              <a:spcBef>
                <a:spcPct val="50000"/>
              </a:spcBef>
              <a:buClr>
                <a:srgbClr val="0066CC"/>
              </a:buClr>
              <a:buFont typeface="Wingdings" pitchFamily="2" charset="2"/>
              <a:buChar char="ü"/>
            </a:pPr>
            <a:r>
              <a:rPr lang="en-GB" sz="1400" dirty="0"/>
              <a:t>Bring together CDM stakeholders to benefit from:</a:t>
            </a:r>
          </a:p>
          <a:p>
            <a:pPr marL="534988" lvl="1" indent="-184150" defTabSz="512763">
              <a:spcBef>
                <a:spcPct val="50000"/>
              </a:spcBef>
              <a:buClr>
                <a:srgbClr val="0066CC"/>
              </a:buClr>
              <a:buFont typeface="Wingdings" pitchFamily="2" charset="2"/>
              <a:buChar char="ü"/>
            </a:pPr>
            <a:r>
              <a:rPr lang="en-GB" sz="1400" dirty="0"/>
              <a:t>Updates on Carbon markets; technical knowledge sharing on conferences; trade fair and capacity-development sessions,</a:t>
            </a:r>
          </a:p>
          <a:p>
            <a:pPr marL="534988" lvl="1" indent="-184150" defTabSz="512763">
              <a:spcBef>
                <a:spcPct val="50000"/>
              </a:spcBef>
              <a:buClr>
                <a:srgbClr val="0066CC"/>
              </a:buClr>
              <a:buFont typeface="Wingdings" pitchFamily="2" charset="2"/>
              <a:buChar char="ü"/>
            </a:pPr>
            <a:r>
              <a:rPr lang="en-GB" sz="1400" dirty="0"/>
              <a:t>Organizers: IETA, UNEP/</a:t>
            </a:r>
            <a:r>
              <a:rPr lang="en-GB" sz="1400" dirty="0" err="1"/>
              <a:t>Risø</a:t>
            </a:r>
            <a:r>
              <a:rPr lang="en-GB" sz="1400" dirty="0"/>
              <a:t>, WB, OLADE, UNDP, and UNFCCC</a:t>
            </a:r>
          </a:p>
        </p:txBody>
      </p:sp>
      <p:sp>
        <p:nvSpPr>
          <p:cNvPr id="188422" name="Text Box 6"/>
          <p:cNvSpPr txBox="1">
            <a:spLocks noChangeArrowheads="1"/>
          </p:cNvSpPr>
          <p:nvPr/>
        </p:nvSpPr>
        <p:spPr bwMode="auto">
          <a:xfrm>
            <a:off x="419100" y="1217613"/>
            <a:ext cx="3525838" cy="606425"/>
          </a:xfrm>
          <a:prstGeom prst="rect">
            <a:avLst/>
          </a:prstGeom>
          <a:solidFill>
            <a:srgbClr val="CCFFFF"/>
          </a:solidFill>
          <a:ln w="9525">
            <a:noFill/>
            <a:miter lim="800000"/>
            <a:headEnd/>
            <a:tailEnd/>
          </a:ln>
          <a:effectLst/>
        </p:spPr>
        <p:txBody>
          <a:bodyPr lIns="87975" tIns="43988" rIns="87975" bIns="43988">
            <a:spAutoFit/>
          </a:bodyPr>
          <a:lstStyle/>
          <a:p>
            <a:pPr algn="ctr" defTabSz="879475">
              <a:lnSpc>
                <a:spcPct val="85000"/>
              </a:lnSpc>
            </a:pPr>
            <a:r>
              <a:rPr lang="en-GB" sz="2000"/>
              <a:t>Investment mobilization and </a:t>
            </a:r>
            <a:br>
              <a:rPr lang="en-GB" sz="2000"/>
            </a:br>
            <a:r>
              <a:rPr lang="en-GB" sz="2000"/>
              <a:t>engaging the finance sector </a:t>
            </a:r>
          </a:p>
        </p:txBody>
      </p:sp>
      <p:sp>
        <p:nvSpPr>
          <p:cNvPr id="188426" name="Text Box 10"/>
          <p:cNvSpPr txBox="1">
            <a:spLocks noChangeArrowheads="1"/>
          </p:cNvSpPr>
          <p:nvPr/>
        </p:nvSpPr>
        <p:spPr bwMode="auto">
          <a:xfrm>
            <a:off x="5394325" y="1011238"/>
            <a:ext cx="3071813" cy="393700"/>
          </a:xfrm>
          <a:prstGeom prst="rect">
            <a:avLst/>
          </a:prstGeom>
          <a:solidFill>
            <a:srgbClr val="CCFFFF"/>
          </a:solidFill>
          <a:ln w="9525">
            <a:noFill/>
            <a:miter lim="800000"/>
            <a:headEnd/>
            <a:tailEnd/>
          </a:ln>
          <a:effectLst/>
        </p:spPr>
        <p:txBody>
          <a:bodyPr lIns="87975" tIns="43988" rIns="87975" bIns="43988">
            <a:spAutoFit/>
          </a:bodyPr>
          <a:lstStyle/>
          <a:p>
            <a:pPr defTabSz="879475"/>
            <a:r>
              <a:rPr lang="en-GB" sz="2000"/>
              <a:t>Regional Carbon Forums</a:t>
            </a:r>
          </a:p>
        </p:txBody>
      </p:sp>
      <p:pic>
        <p:nvPicPr>
          <p:cNvPr id="188428" name="Picture 12"/>
          <p:cNvPicPr>
            <a:picLocks noChangeAspect="1" noChangeArrowheads="1"/>
          </p:cNvPicPr>
          <p:nvPr/>
        </p:nvPicPr>
        <p:blipFill>
          <a:blip r:embed="rId3" cstate="print"/>
          <a:srcRect l="21388" t="20370" r="22859" b="14685"/>
          <a:stretch>
            <a:fillRect/>
          </a:stretch>
        </p:blipFill>
        <p:spPr bwMode="auto">
          <a:xfrm>
            <a:off x="2460979" y="4677603"/>
            <a:ext cx="2465388" cy="1849438"/>
          </a:xfrm>
          <a:prstGeom prst="rect">
            <a:avLst/>
          </a:prstGeom>
          <a:noFill/>
        </p:spPr>
      </p:pic>
      <p:pic>
        <p:nvPicPr>
          <p:cNvPr id="188418" name="Picture 2"/>
          <p:cNvPicPr>
            <a:picLocks noChangeAspect="1" noChangeArrowheads="1"/>
          </p:cNvPicPr>
          <p:nvPr/>
        </p:nvPicPr>
        <p:blipFill>
          <a:blip r:embed="rId4" cstate="print"/>
          <a:srcRect/>
          <a:stretch>
            <a:fillRect/>
          </a:stretch>
        </p:blipFill>
        <p:spPr bwMode="auto">
          <a:xfrm>
            <a:off x="0" y="4606925"/>
            <a:ext cx="2487613" cy="2251075"/>
          </a:xfrm>
          <a:prstGeom prst="rect">
            <a:avLst/>
          </a:prstGeom>
          <a:noFill/>
          <a:ln w="9525">
            <a:noFill/>
            <a:miter lim="800000"/>
            <a:headEnd/>
            <a:tailEnd/>
          </a:ln>
          <a:effectLst/>
        </p:spPr>
      </p:pic>
      <p:sp>
        <p:nvSpPr>
          <p:cNvPr id="188425" name="Text Box 9"/>
          <p:cNvSpPr txBox="1">
            <a:spLocks noChangeArrowheads="1"/>
          </p:cNvSpPr>
          <p:nvPr/>
        </p:nvSpPr>
        <p:spPr bwMode="auto">
          <a:xfrm>
            <a:off x="46413" y="2143500"/>
            <a:ext cx="4421187" cy="2303463"/>
          </a:xfrm>
          <a:prstGeom prst="rect">
            <a:avLst/>
          </a:prstGeom>
          <a:solidFill>
            <a:srgbClr val="EAEAEA"/>
          </a:solidFill>
          <a:ln w="12700">
            <a:solidFill>
              <a:srgbClr val="0082B0"/>
            </a:solidFill>
            <a:miter lim="800000"/>
            <a:headEnd/>
            <a:tailEnd/>
          </a:ln>
          <a:effectLst/>
        </p:spPr>
        <p:txBody>
          <a:bodyPr lIns="87975" tIns="43988" rIns="87975" bIns="43988">
            <a:spAutoFit/>
          </a:bodyPr>
          <a:lstStyle/>
          <a:p>
            <a:pPr marL="268288" indent="-268288" defTabSz="512763">
              <a:spcBef>
                <a:spcPct val="50000"/>
              </a:spcBef>
              <a:buClr>
                <a:srgbClr val="0066CC"/>
              </a:buClr>
              <a:buSzPct val="130000"/>
              <a:buFontTx/>
              <a:buChar char="•"/>
            </a:pPr>
            <a:r>
              <a:rPr lang="en-GB" sz="1700"/>
              <a:t>African Bankers’ Carbon Finance Investment Forum. May 2007, Johannesburg</a:t>
            </a:r>
          </a:p>
          <a:p>
            <a:pPr marL="268288" indent="-268288" defTabSz="512763">
              <a:spcBef>
                <a:spcPct val="50000"/>
              </a:spcBef>
              <a:buClr>
                <a:srgbClr val="0066CC"/>
              </a:buClr>
              <a:buSzPct val="130000"/>
              <a:buFontTx/>
              <a:buChar char="•"/>
            </a:pPr>
            <a:r>
              <a:rPr lang="en-GB" sz="1700"/>
              <a:t>Dakar, Senegal: Carbon finance perspectives for the banking sector</a:t>
            </a:r>
            <a:r>
              <a:rPr lang="en-GB" sz="1700" i="1"/>
              <a:t>. </a:t>
            </a:r>
            <a:r>
              <a:rPr lang="en-GB" sz="1700"/>
              <a:t>Feb 12-14, 2008</a:t>
            </a:r>
          </a:p>
          <a:p>
            <a:pPr marL="268288" indent="-268288" defTabSz="512763">
              <a:spcBef>
                <a:spcPct val="50000"/>
              </a:spcBef>
              <a:buClr>
                <a:srgbClr val="0066CC"/>
              </a:buClr>
              <a:buSzPct val="130000"/>
              <a:buFontTx/>
              <a:buChar char="•"/>
            </a:pPr>
            <a:r>
              <a:rPr lang="en-GB" sz="1700"/>
              <a:t>Training finance sector staff – Regional Financial Sector CDM Forum, Lima, Nov 2008</a:t>
            </a:r>
          </a:p>
          <a:p>
            <a:pPr marL="268288" indent="-268288" defTabSz="512763">
              <a:spcBef>
                <a:spcPct val="50000"/>
              </a:spcBef>
              <a:buClr>
                <a:srgbClr val="0066CC"/>
              </a:buClr>
              <a:buSzPct val="130000"/>
              <a:buFontTx/>
              <a:buChar char="•"/>
            </a:pPr>
            <a:r>
              <a:rPr lang="en-GB" sz="1700"/>
              <a:t>Finance guidebook</a:t>
            </a:r>
          </a:p>
        </p:txBody>
      </p:sp>
      <p:pic>
        <p:nvPicPr>
          <p:cNvPr id="188427" name="Picture 11"/>
          <p:cNvPicPr>
            <a:picLocks noChangeAspect="1" noChangeArrowheads="1"/>
          </p:cNvPicPr>
          <p:nvPr/>
        </p:nvPicPr>
        <p:blipFill>
          <a:blip r:embed="rId5" cstate="print"/>
          <a:srcRect l="15451" t="18149" r="28311" b="10001"/>
          <a:stretch>
            <a:fillRect/>
          </a:stretch>
        </p:blipFill>
        <p:spPr bwMode="auto">
          <a:xfrm>
            <a:off x="3747652" y="5060950"/>
            <a:ext cx="2247900" cy="1797050"/>
          </a:xfrm>
          <a:prstGeom prst="rect">
            <a:avLst/>
          </a:prstGeom>
          <a:noFill/>
        </p:spPr>
      </p:pic>
      <p:pic>
        <p:nvPicPr>
          <p:cNvPr id="1026" name="Picture 2"/>
          <p:cNvPicPr>
            <a:picLocks noChangeAspect="1" noChangeArrowheads="1"/>
          </p:cNvPicPr>
          <p:nvPr/>
        </p:nvPicPr>
        <p:blipFill>
          <a:blip r:embed="rId6" cstate="print"/>
          <a:srcRect/>
          <a:stretch>
            <a:fillRect/>
          </a:stretch>
        </p:blipFill>
        <p:spPr bwMode="auto">
          <a:xfrm>
            <a:off x="5342703" y="5314546"/>
            <a:ext cx="2486847" cy="1543454"/>
          </a:xfrm>
          <a:prstGeom prst="rect">
            <a:avLst/>
          </a:prstGeom>
          <a:noFill/>
          <a:ln w="9525">
            <a:noFill/>
            <a:miter lim="800000"/>
            <a:headEnd/>
            <a:tailEnd/>
          </a:ln>
        </p:spPr>
      </p:pic>
      <p:pic>
        <p:nvPicPr>
          <p:cNvPr id="2" name="Picture 2"/>
          <p:cNvPicPr>
            <a:picLocks noChangeAspect="1" noChangeArrowheads="1"/>
          </p:cNvPicPr>
          <p:nvPr/>
        </p:nvPicPr>
        <p:blipFill>
          <a:blip r:embed="rId7" cstate="print"/>
          <a:srcRect/>
          <a:stretch>
            <a:fillRect/>
          </a:stretch>
        </p:blipFill>
        <p:spPr bwMode="auto">
          <a:xfrm>
            <a:off x="7014210" y="5383531"/>
            <a:ext cx="2129790" cy="147447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body" idx="1"/>
          </p:nvPr>
        </p:nvSpPr>
        <p:spPr>
          <a:xfrm>
            <a:off x="130936" y="2234697"/>
            <a:ext cx="8749593" cy="3617465"/>
          </a:xfrm>
          <a:solidFill>
            <a:srgbClr val="EAEAEA"/>
          </a:solidFill>
          <a:ln/>
        </p:spPr>
        <p:txBody>
          <a:bodyPr/>
          <a:lstStyle/>
          <a:p>
            <a:pPr>
              <a:spcBef>
                <a:spcPct val="50000"/>
              </a:spcBef>
              <a:buClr>
                <a:srgbClr val="336699"/>
              </a:buClr>
              <a:buSzTx/>
            </a:pPr>
            <a:r>
              <a:rPr lang="en-GB" sz="2800" dirty="0" smtClean="0">
                <a:solidFill>
                  <a:srgbClr val="336699"/>
                </a:solidFill>
              </a:rPr>
              <a:t>Guidebooks </a:t>
            </a:r>
            <a:r>
              <a:rPr lang="en-GB" sz="2800" dirty="0">
                <a:solidFill>
                  <a:srgbClr val="336699"/>
                </a:solidFill>
              </a:rPr>
              <a:t>on specific issues of the </a:t>
            </a:r>
            <a:r>
              <a:rPr lang="en-GB" sz="2800" dirty="0" smtClean="0">
                <a:solidFill>
                  <a:srgbClr val="336699"/>
                </a:solidFill>
              </a:rPr>
              <a:t>CDM</a:t>
            </a:r>
          </a:p>
          <a:p>
            <a:pPr lvl="1">
              <a:spcBef>
                <a:spcPts val="0"/>
              </a:spcBef>
              <a:buClr>
                <a:srgbClr val="336699"/>
              </a:buClr>
              <a:buSzTx/>
            </a:pPr>
            <a:r>
              <a:rPr lang="en-GB" sz="1800" dirty="0" smtClean="0"/>
              <a:t>Introduction to the CDM: 2002</a:t>
            </a:r>
          </a:p>
          <a:p>
            <a:pPr lvl="1">
              <a:spcBef>
                <a:spcPts val="0"/>
              </a:spcBef>
              <a:buClr>
                <a:srgbClr val="336699"/>
              </a:buClr>
              <a:buSzTx/>
            </a:pPr>
            <a:r>
              <a:rPr lang="en-GB" sz="1800" dirty="0" smtClean="0"/>
              <a:t>CDM Information and Guidebook: Dec. 2003; 2</a:t>
            </a:r>
            <a:r>
              <a:rPr lang="en-GB" sz="1800" baseline="30000" dirty="0" smtClean="0"/>
              <a:t>nd</a:t>
            </a:r>
            <a:r>
              <a:rPr lang="en-GB" sz="1800" dirty="0" smtClean="0"/>
              <a:t> ed. 2011</a:t>
            </a:r>
          </a:p>
          <a:p>
            <a:pPr lvl="1">
              <a:spcBef>
                <a:spcPts val="0"/>
              </a:spcBef>
              <a:buClr>
                <a:srgbClr val="336699"/>
              </a:buClr>
              <a:buSzTx/>
            </a:pPr>
            <a:r>
              <a:rPr lang="en-GB" sz="1800" dirty="0" smtClean="0"/>
              <a:t>Institutional strategy to promote the CDM in Peru: Feb. 2004</a:t>
            </a:r>
          </a:p>
          <a:p>
            <a:pPr lvl="1">
              <a:spcBef>
                <a:spcPts val="0"/>
              </a:spcBef>
              <a:buClr>
                <a:srgbClr val="336699"/>
              </a:buClr>
              <a:buSzTx/>
            </a:pPr>
            <a:r>
              <a:rPr lang="en-GB" sz="1800" dirty="0" smtClean="0"/>
              <a:t>CDM legal issues Guidebook: May 2004</a:t>
            </a:r>
          </a:p>
          <a:p>
            <a:pPr lvl="1">
              <a:spcBef>
                <a:spcPts val="0"/>
              </a:spcBef>
              <a:buClr>
                <a:srgbClr val="336699"/>
              </a:buClr>
              <a:buSzTx/>
            </a:pPr>
            <a:r>
              <a:rPr lang="en-GB" sz="1800" dirty="0" smtClean="0"/>
              <a:t>Institutional issues in CDM implementation: May 2004</a:t>
            </a:r>
          </a:p>
          <a:p>
            <a:pPr lvl="1">
              <a:spcBef>
                <a:spcPts val="0"/>
              </a:spcBef>
              <a:buClr>
                <a:srgbClr val="336699"/>
              </a:buClr>
              <a:buSzTx/>
            </a:pPr>
            <a:r>
              <a:rPr lang="en-GB" sz="1800" dirty="0" smtClean="0"/>
              <a:t>CDM and Sustainable Development: Feb. 2004</a:t>
            </a:r>
          </a:p>
          <a:p>
            <a:pPr lvl="1">
              <a:spcBef>
                <a:spcPts val="0"/>
              </a:spcBef>
              <a:buClr>
                <a:srgbClr val="336699"/>
              </a:buClr>
              <a:buSzTx/>
            </a:pPr>
            <a:r>
              <a:rPr lang="en-GB" sz="1800" dirty="0" smtClean="0"/>
              <a:t>Guidebook on developing baselines for CDM projects: June 2004</a:t>
            </a:r>
          </a:p>
          <a:p>
            <a:pPr lvl="1">
              <a:spcBef>
                <a:spcPts val="0"/>
              </a:spcBef>
              <a:buClr>
                <a:srgbClr val="336699"/>
              </a:buClr>
              <a:buSzTx/>
            </a:pPr>
            <a:r>
              <a:rPr lang="en-GB" sz="1800" dirty="0" smtClean="0"/>
              <a:t>PDD Guidebook: Navigating the Pitfalls – 2</a:t>
            </a:r>
            <a:r>
              <a:rPr lang="en-GB" sz="1800" baseline="30000" dirty="0" smtClean="0"/>
              <a:t>nd</a:t>
            </a:r>
            <a:r>
              <a:rPr lang="en-GB" sz="1800" dirty="0" smtClean="0"/>
              <a:t>, ed.,  2008; 3</a:t>
            </a:r>
            <a:r>
              <a:rPr lang="en-GB" sz="1800" baseline="30000" dirty="0" smtClean="0"/>
              <a:t>rd</a:t>
            </a:r>
            <a:r>
              <a:rPr lang="en-GB" sz="1800" dirty="0" smtClean="0"/>
              <a:t> ed. ,2011)</a:t>
            </a:r>
          </a:p>
          <a:p>
            <a:pPr lvl="1">
              <a:spcBef>
                <a:spcPts val="0"/>
              </a:spcBef>
              <a:buClr>
                <a:srgbClr val="336699"/>
              </a:buClr>
              <a:buSzTx/>
            </a:pPr>
            <a:r>
              <a:rPr lang="en-GB" sz="1800" dirty="0" smtClean="0"/>
              <a:t>Guidebook to Finance CDM projects:  May 2007</a:t>
            </a:r>
          </a:p>
          <a:p>
            <a:pPr lvl="1">
              <a:spcBef>
                <a:spcPts val="0"/>
              </a:spcBef>
              <a:buClr>
                <a:srgbClr val="336699"/>
              </a:buClr>
              <a:buSzTx/>
            </a:pPr>
            <a:r>
              <a:rPr lang="en-GB" sz="1800" dirty="0" smtClean="0"/>
              <a:t>Implementing CDM Projects: Guidebook to Host Country Legal Issues:  August 2009</a:t>
            </a:r>
          </a:p>
          <a:p>
            <a:pPr lvl="1">
              <a:spcBef>
                <a:spcPts val="0"/>
              </a:spcBef>
              <a:buClr>
                <a:srgbClr val="336699"/>
              </a:buClr>
              <a:buSzTx/>
            </a:pPr>
            <a:r>
              <a:rPr lang="en-GB" sz="1800" dirty="0" smtClean="0"/>
              <a:t>A Primer on CDM Programme of Activities: November 2009</a:t>
            </a:r>
          </a:p>
        </p:txBody>
      </p:sp>
      <p:sp>
        <p:nvSpPr>
          <p:cNvPr id="216072" name="Rectangle 8"/>
          <p:cNvSpPr>
            <a:spLocks noGrp="1" noChangeArrowheads="1"/>
          </p:cNvSpPr>
          <p:nvPr>
            <p:ph type="title"/>
          </p:nvPr>
        </p:nvSpPr>
        <p:spPr>
          <a:xfrm>
            <a:off x="1233488" y="439738"/>
            <a:ext cx="6423025" cy="774700"/>
          </a:xfrm>
          <a:noFill/>
          <a:ln/>
        </p:spPr>
        <p:txBody>
          <a:bodyPr/>
          <a:lstStyle/>
          <a:p>
            <a:r>
              <a:rPr lang="en-US" sz="3200" b="1" dirty="0">
                <a:solidFill>
                  <a:schemeClr val="accent2"/>
                </a:solidFill>
              </a:rPr>
              <a:t>Analytical </a:t>
            </a:r>
            <a:r>
              <a:rPr lang="en-US" sz="3200" b="1" dirty="0" smtClean="0">
                <a:solidFill>
                  <a:schemeClr val="accent2"/>
                </a:solidFill>
              </a:rPr>
              <a:t>Activities </a:t>
            </a:r>
            <a:r>
              <a:rPr lang="en-US" sz="3200" b="1" dirty="0">
                <a:solidFill>
                  <a:schemeClr val="accent2"/>
                </a:solidFill>
              </a:rPr>
              <a:t>&amp; </a:t>
            </a:r>
            <a:r>
              <a:rPr lang="en-US" sz="3200" b="1" dirty="0" smtClean="0">
                <a:solidFill>
                  <a:schemeClr val="accent2"/>
                </a:solidFill>
              </a:rPr>
              <a:t>Publications</a:t>
            </a:r>
            <a:endParaRPr lang="en-GB" sz="3200" b="1" dirty="0">
              <a:solidFill>
                <a:schemeClr val="accent2"/>
              </a:solidFill>
            </a:endParaRPr>
          </a:p>
        </p:txBody>
      </p:sp>
      <p:sp>
        <p:nvSpPr>
          <p:cNvPr id="216073" name="Rectangle 9"/>
          <p:cNvSpPr>
            <a:spLocks noChangeArrowheads="1"/>
          </p:cNvSpPr>
          <p:nvPr/>
        </p:nvSpPr>
        <p:spPr bwMode="auto">
          <a:xfrm>
            <a:off x="609528" y="1241468"/>
            <a:ext cx="7454845" cy="838200"/>
          </a:xfrm>
          <a:prstGeom prst="rect">
            <a:avLst/>
          </a:prstGeom>
          <a:solidFill>
            <a:srgbClr val="FFFFFF"/>
          </a:solidFill>
          <a:ln w="19050" cap="flat" cmpd="sng" algn="ctr">
            <a:solidFill>
              <a:schemeClr val="hlink"/>
            </a:solidFill>
            <a:prstDash val="solid"/>
            <a:miter lim="800000"/>
            <a:headEnd/>
            <a:tailEnd/>
          </a:ln>
          <a:effectLst>
            <a:outerShdw dist="107763" dir="2700000" algn="ctr" rotWithShape="0">
              <a:srgbClr val="808080">
                <a:alpha val="50000"/>
              </a:srgbClr>
            </a:outerShdw>
          </a:effectLst>
        </p:spPr>
        <p:txBody>
          <a:bodyPr wrap="square" lIns="87975" tIns="43988" rIns="87975" bIns="43988" anchor="ctr">
            <a:spAutoFit/>
          </a:bodyPr>
          <a:lstStyle/>
          <a:p>
            <a:pPr algn="r" defTabSz="879475">
              <a:spcBef>
                <a:spcPct val="20000"/>
              </a:spcBef>
              <a:buClr>
                <a:schemeClr val="hlink"/>
              </a:buClr>
              <a:buSzPct val="130000"/>
              <a:buFont typeface="Arial" charset="0"/>
              <a:buNone/>
            </a:pPr>
            <a:r>
              <a:rPr lang="en-GB" altLang="ja-JP" sz="2400" b="1" i="1" dirty="0" smtClean="0">
                <a:solidFill>
                  <a:schemeClr val="hlink"/>
                </a:solidFill>
                <a:ea typeface="ＭＳ Ｐゴシック" pitchFamily="34" charset="-128"/>
                <a:sym typeface="Symbol" pitchFamily="18" charset="2"/>
              </a:rPr>
              <a:t>     Support </a:t>
            </a:r>
            <a:r>
              <a:rPr lang="en-GB" altLang="ja-JP" sz="2400" b="1" i="1" dirty="0">
                <a:solidFill>
                  <a:schemeClr val="hlink"/>
                </a:solidFill>
                <a:ea typeface="ＭＳ Ｐゴシック" pitchFamily="34" charset="-128"/>
                <a:sym typeface="Symbol" pitchFamily="18" charset="2"/>
              </a:rPr>
              <a:t>the informational and educational objectives of our  capacity development activities</a:t>
            </a:r>
            <a:endParaRPr lang="en-GB" altLang="ja-JP" sz="2400" b="1" i="1" dirty="0">
              <a:solidFill>
                <a:schemeClr val="hlink"/>
              </a:solidFill>
              <a:ea typeface="ＭＳ Ｐゴシック" pitchFamily="34" charset="-128"/>
            </a:endParaRPr>
          </a:p>
        </p:txBody>
      </p:sp>
      <p:grpSp>
        <p:nvGrpSpPr>
          <p:cNvPr id="216080" name="Group 16"/>
          <p:cNvGrpSpPr>
            <a:grpSpLocks/>
          </p:cNvGrpSpPr>
          <p:nvPr/>
        </p:nvGrpSpPr>
        <p:grpSpPr bwMode="auto">
          <a:xfrm>
            <a:off x="6717546" y="2019811"/>
            <a:ext cx="2457450" cy="2597150"/>
            <a:chOff x="4563" y="826"/>
            <a:chExt cx="1677" cy="1636"/>
          </a:xfrm>
        </p:grpSpPr>
        <p:pic>
          <p:nvPicPr>
            <p:cNvPr id="216070" name="Picture 6" descr="financial cover 3"/>
            <p:cNvPicPr>
              <a:picLocks noChangeAspect="1" noChangeArrowheads="1"/>
            </p:cNvPicPr>
            <p:nvPr/>
          </p:nvPicPr>
          <p:blipFill>
            <a:blip r:embed="rId3" cstate="print"/>
            <a:srcRect/>
            <a:stretch>
              <a:fillRect/>
            </a:stretch>
          </p:blipFill>
          <p:spPr bwMode="auto">
            <a:xfrm rot="-22055127">
              <a:off x="5239" y="826"/>
              <a:ext cx="460" cy="593"/>
            </a:xfrm>
            <a:prstGeom prst="rect">
              <a:avLst/>
            </a:prstGeom>
            <a:noFill/>
          </p:spPr>
        </p:pic>
        <p:pic>
          <p:nvPicPr>
            <p:cNvPr id="216071" name="Picture 7"/>
            <p:cNvPicPr>
              <a:picLocks noChangeAspect="1" noChangeArrowheads="1"/>
            </p:cNvPicPr>
            <p:nvPr/>
          </p:nvPicPr>
          <p:blipFill>
            <a:blip r:embed="rId4" cstate="print"/>
            <a:srcRect r="-1724"/>
            <a:stretch>
              <a:fillRect/>
            </a:stretch>
          </p:blipFill>
          <p:spPr bwMode="auto">
            <a:xfrm>
              <a:off x="4563" y="1301"/>
              <a:ext cx="1677" cy="1161"/>
            </a:xfrm>
            <a:prstGeom prst="rect">
              <a:avLst/>
            </a:prstGeom>
            <a:noFill/>
            <a:ln w="9525">
              <a:noFill/>
              <a:miter lim="800000"/>
              <a:headEnd/>
              <a:tailEnd/>
            </a:ln>
            <a:effectLst/>
          </p:spPr>
        </p:pic>
      </p:grpSp>
      <p:sp>
        <p:nvSpPr>
          <p:cNvPr id="12" name="Right Arrow 11"/>
          <p:cNvSpPr/>
          <p:nvPr/>
        </p:nvSpPr>
        <p:spPr bwMode="auto">
          <a:xfrm>
            <a:off x="702518" y="1636406"/>
            <a:ext cx="371960" cy="247973"/>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79475" rtl="0" eaLnBrk="1" fontAlgn="base" latinLnBrk="0" hangingPunct="1">
              <a:lnSpc>
                <a:spcPct val="100000"/>
              </a:lnSpc>
              <a:spcBef>
                <a:spcPct val="0"/>
              </a:spcBef>
              <a:spcAft>
                <a:spcPct val="0"/>
              </a:spcAft>
              <a:buClrTx/>
              <a:buSzTx/>
              <a:buFontTx/>
              <a:buNone/>
              <a:tabLst/>
            </a:pPr>
            <a:endParaRPr kumimoji="0" lang="es-ES_tradnl" sz="1900" b="0" i="0" u="none" strike="noStrike" cap="none" normalizeH="0" baseline="0" smtClean="0">
              <a:ln>
                <a:noFill/>
              </a:ln>
              <a:solidFill>
                <a:schemeClr val="tx1"/>
              </a:solidFill>
              <a:effectLst/>
              <a:latin typeface="Calibri" pitchFamily="34" charset="0"/>
            </a:endParaRPr>
          </a:p>
        </p:txBody>
      </p:sp>
      <p:sp>
        <p:nvSpPr>
          <p:cNvPr id="13" name="Rectangle 9"/>
          <p:cNvSpPr>
            <a:spLocks noChangeArrowheads="1"/>
          </p:cNvSpPr>
          <p:nvPr/>
        </p:nvSpPr>
        <p:spPr bwMode="auto">
          <a:xfrm>
            <a:off x="40738" y="6034021"/>
            <a:ext cx="8994775" cy="704388"/>
          </a:xfrm>
          <a:prstGeom prst="rect">
            <a:avLst/>
          </a:prstGeom>
          <a:solidFill>
            <a:srgbClr val="FFFFFF"/>
          </a:solidFill>
          <a:ln w="19050" cap="flat" cmpd="sng" algn="ctr">
            <a:solidFill>
              <a:schemeClr val="hlink"/>
            </a:solidFill>
            <a:prstDash val="solid"/>
            <a:miter lim="800000"/>
            <a:headEnd/>
            <a:tailEnd/>
          </a:ln>
          <a:effectLst>
            <a:outerShdw dist="107763" dir="2700000" algn="ctr" rotWithShape="0">
              <a:srgbClr val="808080">
                <a:alpha val="50000"/>
              </a:srgbClr>
            </a:outerShdw>
          </a:effectLst>
        </p:spPr>
        <p:txBody>
          <a:bodyPr wrap="square" lIns="87975" tIns="43988" rIns="87975" bIns="43988" anchor="ctr">
            <a:spAutoFit/>
          </a:bodyPr>
          <a:lstStyle/>
          <a:p>
            <a:pPr marL="330200" indent="-330200" algn="ctr" defTabSz="879475">
              <a:spcBef>
                <a:spcPct val="20000"/>
              </a:spcBef>
              <a:buClr>
                <a:schemeClr val="hlink"/>
              </a:buClr>
              <a:buSzPct val="130000"/>
              <a:buFont typeface="Arial" charset="0"/>
              <a:buNone/>
            </a:pPr>
            <a:r>
              <a:rPr lang="en-GB" altLang="ja-JP" sz="2000" b="1" i="1" dirty="0" smtClean="0">
                <a:solidFill>
                  <a:schemeClr val="hlink"/>
                </a:solidFill>
                <a:ea typeface="ＭＳ Ｐゴシック" pitchFamily="34" charset="-128"/>
                <a:sym typeface="Symbol" pitchFamily="18" charset="2"/>
              </a:rPr>
              <a:t>provide targeted audiences with ‘reference’ manuals containing clear operational instructions on concrete topics for which public information is already available. </a:t>
            </a:r>
            <a:endParaRPr lang="en-GB" altLang="ja-JP" sz="2000" b="1" i="1" dirty="0">
              <a:solidFill>
                <a:schemeClr val="hlink"/>
              </a:solidFill>
              <a:ea typeface="ＭＳ Ｐゴシック" pitchFamily="34" charset="-128"/>
            </a:endParaRPr>
          </a:p>
        </p:txBody>
      </p:sp>
      <p:sp>
        <p:nvSpPr>
          <p:cNvPr id="14" name="AutoShape 11"/>
          <p:cNvSpPr>
            <a:spLocks noChangeArrowheads="1"/>
          </p:cNvSpPr>
          <p:nvPr/>
        </p:nvSpPr>
        <p:spPr bwMode="auto">
          <a:xfrm rot="10800000">
            <a:off x="4062951" y="5572825"/>
            <a:ext cx="207962" cy="557213"/>
          </a:xfrm>
          <a:prstGeom prst="upArrow">
            <a:avLst>
              <a:gd name="adj1" fmla="val 50000"/>
              <a:gd name="adj2" fmla="val 66985"/>
            </a:avLst>
          </a:prstGeom>
          <a:gradFill rotWithShape="1">
            <a:gsLst>
              <a:gs pos="0">
                <a:srgbClr val="969696">
                  <a:gamma/>
                  <a:shade val="63529"/>
                  <a:invGamma/>
                </a:srgbClr>
              </a:gs>
              <a:gs pos="100000">
                <a:srgbClr val="969696"/>
              </a:gs>
            </a:gsLst>
            <a:lin ang="5400000" scaled="1"/>
          </a:gradFill>
          <a:ln w="9525">
            <a:solidFill>
              <a:srgbClr val="0066CC"/>
            </a:solidFill>
            <a:miter lim="800000"/>
            <a:headEnd/>
            <a:tailEnd/>
          </a:ln>
          <a:effectLst/>
        </p:spPr>
        <p:txBody>
          <a:bodyPr vert="eaVert"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60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16080"/>
                                        </p:tgtEl>
                                        <p:attrNameLst>
                                          <p:attrName>style.visibility</p:attrName>
                                        </p:attrNameLst>
                                      </p:cBhvr>
                                      <p:to>
                                        <p:strVal val="visible"/>
                                      </p:to>
                                    </p:set>
                                    <p:animEffect transition="in" filter="blinds(horizontal)">
                                      <p:cBhvr>
                                        <p:cTn id="21" dur="500"/>
                                        <p:tgtEl>
                                          <p:spTgt spid="21608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16066">
                                            <p:txEl>
                                              <p:pRg st="1" end="1"/>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16066">
                                            <p:txEl>
                                              <p:pRg st="2" end="2"/>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16066">
                                            <p:txEl>
                                              <p:pRg st="3" end="3"/>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16066">
                                            <p:txEl>
                                              <p:pRg st="4" end="4"/>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16066">
                                            <p:txEl>
                                              <p:pRg st="5" end="5"/>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16066">
                                            <p:txEl>
                                              <p:pRg st="6" end="6"/>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16066">
                                            <p:txEl>
                                              <p:pRg st="7" end="7"/>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16066">
                                            <p:txEl>
                                              <p:pRg st="8" end="8"/>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16066">
                                            <p:txEl>
                                              <p:pRg st="9" end="9"/>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16066">
                                            <p:txEl>
                                              <p:pRg st="10" end="10"/>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1606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FOOTER" val="YES"/>
</p:tagLst>
</file>

<file path=ppt/theme/theme1.xml><?xml version="1.0" encoding="utf-8"?>
<a:theme xmlns:a="http://schemas.openxmlformats.org/drawingml/2006/main" name="Blank">
  <a:themeElements>
    <a:clrScheme name="Blank 2">
      <a:dk1>
        <a:srgbClr val="000000"/>
      </a:dk1>
      <a:lt1>
        <a:srgbClr val="FFFFFF"/>
      </a:lt1>
      <a:dk2>
        <a:srgbClr val="000000"/>
      </a:dk2>
      <a:lt2>
        <a:srgbClr val="908474"/>
      </a:lt2>
      <a:accent1>
        <a:srgbClr val="FEA620"/>
      </a:accent1>
      <a:accent2>
        <a:srgbClr val="072B61"/>
      </a:accent2>
      <a:accent3>
        <a:srgbClr val="FFFFFF"/>
      </a:accent3>
      <a:accent4>
        <a:srgbClr val="000000"/>
      </a:accent4>
      <a:accent5>
        <a:srgbClr val="FED0AB"/>
      </a:accent5>
      <a:accent6>
        <a:srgbClr val="062657"/>
      </a:accent6>
      <a:hlink>
        <a:srgbClr val="568A9E"/>
      </a:hlink>
      <a:folHlink>
        <a:srgbClr val="B5DC10"/>
      </a:folHlink>
    </a:clrScheme>
    <a:fontScheme name="Blan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879475" rtl="0" eaLnBrk="1" fontAlgn="base" latinLnBrk="0" hangingPunct="1">
          <a:lnSpc>
            <a:spcPct val="100000"/>
          </a:lnSpc>
          <a:spcBef>
            <a:spcPct val="0"/>
          </a:spcBef>
          <a:spcAft>
            <a:spcPct val="0"/>
          </a:spcAft>
          <a:buClrTx/>
          <a:buSzTx/>
          <a:buFontTx/>
          <a:buNone/>
          <a:tabLst/>
          <a:defRPr kumimoji="0" lang="en-GB" sz="19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879475" rtl="0" eaLnBrk="1" fontAlgn="base" latinLnBrk="0" hangingPunct="1">
          <a:lnSpc>
            <a:spcPct val="100000"/>
          </a:lnSpc>
          <a:spcBef>
            <a:spcPct val="0"/>
          </a:spcBef>
          <a:spcAft>
            <a:spcPct val="0"/>
          </a:spcAft>
          <a:buClrTx/>
          <a:buSzTx/>
          <a:buFontTx/>
          <a:buNone/>
          <a:tabLst/>
          <a:defRPr kumimoji="0" lang="en-GB" sz="19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Blank 1">
        <a:dk1>
          <a:srgbClr val="000000"/>
        </a:dk1>
        <a:lt1>
          <a:srgbClr val="FFFFFF"/>
        </a:lt1>
        <a:dk2>
          <a:srgbClr val="000000"/>
        </a:dk2>
        <a:lt2>
          <a:srgbClr val="808080"/>
        </a:lt2>
        <a:accent1>
          <a:srgbClr val="FEA620"/>
        </a:accent1>
        <a:accent2>
          <a:srgbClr val="072B61"/>
        </a:accent2>
        <a:accent3>
          <a:srgbClr val="FFFFFF"/>
        </a:accent3>
        <a:accent4>
          <a:srgbClr val="000000"/>
        </a:accent4>
        <a:accent5>
          <a:srgbClr val="FED0AB"/>
        </a:accent5>
        <a:accent6>
          <a:srgbClr val="062657"/>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08474"/>
        </a:lt2>
        <a:accent1>
          <a:srgbClr val="FEA620"/>
        </a:accent1>
        <a:accent2>
          <a:srgbClr val="072B61"/>
        </a:accent2>
        <a:accent3>
          <a:srgbClr val="FFFFFF"/>
        </a:accent3>
        <a:accent4>
          <a:srgbClr val="000000"/>
        </a:accent4>
        <a:accent5>
          <a:srgbClr val="FED0AB"/>
        </a:accent5>
        <a:accent6>
          <a:srgbClr val="062657"/>
        </a:accent6>
        <a:hlink>
          <a:srgbClr val="568A9E"/>
        </a:hlink>
        <a:folHlink>
          <a:srgbClr val="B5DC1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blank</Template>
  <TotalTime>26887</TotalTime>
  <Words>1439</Words>
  <Application>Microsoft Office PowerPoint</Application>
  <PresentationFormat>On-screen Show (4:3)</PresentationFormat>
  <Paragraphs>180</Paragraphs>
  <Slides>19</Slides>
  <Notes>13</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Blank</vt:lpstr>
      <vt:lpstr>Slide 1</vt:lpstr>
      <vt:lpstr>UNEP Risø Centre – Energy, Climate and Sustainable Development</vt:lpstr>
      <vt:lpstr>UNEP Risø structure</vt:lpstr>
      <vt:lpstr>ECF work plan 2012</vt:lpstr>
      <vt:lpstr>Slide 5</vt:lpstr>
      <vt:lpstr>Slide 6</vt:lpstr>
      <vt:lpstr>Current UNEP/URC capacity development activities in Latin America &amp; Caribbean</vt:lpstr>
      <vt:lpstr>Slide 8</vt:lpstr>
      <vt:lpstr>Analytical Activities &amp; Publications</vt:lpstr>
      <vt:lpstr>Analytical Activities &amp; Publications</vt:lpstr>
      <vt:lpstr>Analytical activities &amp; publications</vt:lpstr>
      <vt:lpstr>SAPP GEF</vt:lpstr>
      <vt:lpstr>CDM Loan Scheme</vt:lpstr>
      <vt:lpstr>Analytical activities &amp; publications</vt:lpstr>
      <vt:lpstr>Slide 15</vt:lpstr>
      <vt:lpstr>Virtual platform for information exchange</vt:lpstr>
      <vt:lpstr>Facilitating Implementation and Readiness for Mitigation -(FIRM) Moving from TAPs to LCDS</vt:lpstr>
      <vt:lpstr>Capacity development for six green growth sectors plans in United Arabic Emirates (UAE)</vt:lpstr>
      <vt:lpstr>Slide 19</vt:lpstr>
    </vt:vector>
  </TitlesOfParts>
  <Company>Risø National Laboratory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Power Point Template</dc:subject>
  <dc:creator>Miriam Hinostroza</dc:creator>
  <cp:lastModifiedBy>Karen Holm Olsen</cp:lastModifiedBy>
  <cp:revision>366</cp:revision>
  <dcterms:created xsi:type="dcterms:W3CDTF">2008-03-10T14:32:51Z</dcterms:created>
  <dcterms:modified xsi:type="dcterms:W3CDTF">2012-03-24T09:00:30Z</dcterms:modified>
</cp:coreProperties>
</file>