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277" r:id="rId4"/>
    <p:sldId id="278" r:id="rId5"/>
    <p:sldId id="279" r:id="rId6"/>
    <p:sldId id="276" r:id="rId7"/>
    <p:sldId id="280" r:id="rId8"/>
    <p:sldId id="272" r:id="rId9"/>
  </p:sldIdLst>
  <p:sldSz cx="9144000" cy="5143500" type="screen16x9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rner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86" d="100"/>
          <a:sy n="86" d="100"/>
        </p:scale>
        <p:origin x="-288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charset="0"/>
              </a:defRPr>
            </a:lvl1pPr>
          </a:lstStyle>
          <a:p>
            <a:fld id="{93D16A3D-7970-4981-A2F8-A6ECE0B01AC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25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35413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44871-BBC9-4954-8615-14D55B8C7607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95325" y="4410075"/>
            <a:ext cx="555625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35413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C7C53-3D1B-4C3B-949B-9AF8F2B8EDF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143000" y="2800350"/>
            <a:ext cx="7162800" cy="1200150"/>
          </a:xfrm>
        </p:spPr>
        <p:txBody>
          <a:bodyPr anchor="ctr"/>
          <a:lstStyle>
            <a:lvl1pPr>
              <a:defRPr sz="40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057400"/>
            <a:ext cx="7162800" cy="628650"/>
          </a:xfrm>
        </p:spPr>
        <p:txBody>
          <a:bodyPr anchor="b"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CCC316-E58C-4D4D-AB5C-461044BCFF2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0DB0-B708-4375-A352-2D280D36295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5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43650" y="400051"/>
            <a:ext cx="1733550" cy="419814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400051"/>
            <a:ext cx="5048250" cy="41981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50771-90A5-413D-A167-C85F675CA2A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132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00050"/>
            <a:ext cx="69342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43000" y="1314451"/>
            <a:ext cx="6934200" cy="3283744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4900613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90800" y="4898231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81800" y="4898231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fld id="{488A6718-8BC7-4A8F-8FDE-DD895D16E47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714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400050"/>
            <a:ext cx="69342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43000" y="1314451"/>
            <a:ext cx="6934200" cy="3283744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4900613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90800" y="4898231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81800" y="4898231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fld id="{5313CC2F-C726-45E9-BEFD-20BF8FEF202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34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62FAF-6603-4791-9D7F-03509B116B2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71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76258-2B4E-41E1-BE5C-3F7539E2B28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44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43000" y="1314451"/>
            <a:ext cx="3390900" cy="3283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314451"/>
            <a:ext cx="3390900" cy="3283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FCB69-3C2C-4E48-8A21-09103E256BD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8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75092-7F56-46AF-AFE2-BF623953B8A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39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E30A8-F989-4069-B067-D1B3AD4553E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28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E1A8E-EA94-40DF-B9B9-14443EBA0AE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30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9D30E-525B-4C48-88AC-58AD23BF62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99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245DE-D768-4234-B6E1-72D315B5580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7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00050"/>
            <a:ext cx="6934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314451"/>
            <a:ext cx="6934200" cy="328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4900613"/>
            <a:ext cx="2133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4898231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4898231"/>
            <a:ext cx="2057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B5822589-AAA6-4FB7-B107-9D5C77EAD42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Werner.Betzenbichler@bece-experts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800350"/>
            <a:ext cx="8579296" cy="1200150"/>
          </a:xfrm>
        </p:spPr>
        <p:txBody>
          <a:bodyPr/>
          <a:lstStyle/>
          <a:p>
            <a:r>
              <a:rPr lang="en-US" sz="1600" b="1" dirty="0"/>
              <a:t>1st Sustainable Development Mechanisms Joint Coordination </a:t>
            </a:r>
            <a:r>
              <a:rPr lang="en-US" sz="1600" b="1" dirty="0" smtClean="0"/>
              <a:t>Workshop</a:t>
            </a:r>
            <a:br>
              <a:rPr lang="en-US" sz="16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</a:t>
            </a:r>
            <a:r>
              <a:rPr lang="en-US" sz="2400" dirty="0" smtClean="0"/>
              <a:t>he Implementation </a:t>
            </a:r>
            <a:r>
              <a:rPr lang="en-US" sz="2400" dirty="0"/>
              <a:t>of the VVS and the </a:t>
            </a:r>
            <a:r>
              <a:rPr lang="en-US" sz="2400" dirty="0" smtClean="0"/>
              <a:t>PCP </a:t>
            </a:r>
            <a:br>
              <a:rPr lang="en-US" sz="2400" dirty="0" smtClean="0"/>
            </a:br>
            <a:r>
              <a:rPr lang="en-US" sz="2400" dirty="0" smtClean="0"/>
              <a:t>- the </a:t>
            </a:r>
            <a:r>
              <a:rPr lang="en-US" sz="2400" dirty="0"/>
              <a:t>DOEs' perspective</a:t>
            </a:r>
            <a:endParaRPr lang="de-DE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DOE/AE Forum </a:t>
            </a:r>
            <a:r>
              <a:rPr lang="de-DE" dirty="0"/>
              <a:t>| </a:t>
            </a:r>
            <a:r>
              <a:rPr lang="de-DE" i="1" dirty="0" smtClean="0"/>
              <a:t>Werner Betzenbichler</a:t>
            </a:r>
            <a:r>
              <a:rPr lang="de-DE" dirty="0" smtClean="0"/>
              <a:t> </a:t>
            </a:r>
            <a:r>
              <a:rPr lang="de-DE" dirty="0"/>
              <a:t>| </a:t>
            </a:r>
            <a:r>
              <a:rPr lang="en-US" i="1" dirty="0" smtClean="0"/>
              <a:t>March 2012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pPr algn="ctr"/>
            <a:r>
              <a:rPr lang="en-US" sz="2400" b="1" dirty="0" smtClean="0"/>
              <a:t>The key message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b="1" i="1" dirty="0" smtClean="0"/>
              <a:t>It is very much appreciated,</a:t>
            </a:r>
            <a:r>
              <a:rPr lang="en-US" sz="2000" b="1" i="1" dirty="0" smtClean="0"/>
              <a:t> that the </a:t>
            </a:r>
            <a:r>
              <a:rPr lang="en-US" sz="2000" b="1" i="1" dirty="0" smtClean="0"/>
              <a:t>standards and procedures  have been prepared or revised in late 2011.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sz="2000" b="1" i="1" dirty="0"/>
          </a:p>
          <a:p>
            <a:pPr marL="0" indent="0" algn="ctr">
              <a:lnSpc>
                <a:spcPct val="150000"/>
              </a:lnSpc>
              <a:buNone/>
            </a:pPr>
            <a:endParaRPr lang="en-US" sz="2000" b="1" i="1" dirty="0" smtClean="0"/>
          </a:p>
          <a:p>
            <a:pPr marL="0" indent="0" algn="ctr">
              <a:lnSpc>
                <a:spcPct val="150000"/>
              </a:lnSpc>
              <a:buNone/>
            </a:pPr>
            <a:endParaRPr lang="en-US" sz="2000" b="1" i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i="1" dirty="0" smtClean="0"/>
              <a:t>And now they have to be implemented.</a:t>
            </a:r>
            <a:endParaRPr lang="en-US" sz="1800" b="1" i="1" dirty="0" smtClean="0"/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endParaRPr lang="en-US" sz="1800" b="1" i="1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7287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r>
              <a:rPr lang="en-US" sz="2400" b="1" dirty="0"/>
              <a:t>Improving the implementation of improvement measures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What needs to be discussed?</a:t>
            </a:r>
            <a:endParaRPr lang="en-US" sz="2000" b="1" i="1" dirty="0" smtClean="0"/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r>
              <a:rPr lang="en-US" sz="1800" b="1" i="1" dirty="0" smtClean="0"/>
              <a:t>Appropriateness of timeline</a:t>
            </a:r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r>
              <a:rPr lang="en-US" sz="1800" b="1" i="1" dirty="0" smtClean="0"/>
              <a:t>Required preparations for DOEs and UNFCCC </a:t>
            </a:r>
            <a:r>
              <a:rPr lang="en-US" sz="1800" b="1" i="1" dirty="0" err="1" smtClean="0"/>
              <a:t>secr</a:t>
            </a:r>
            <a:r>
              <a:rPr lang="en-US" sz="1800" b="1" i="1" dirty="0" smtClean="0"/>
              <a:t>.</a:t>
            </a:r>
            <a:endParaRPr lang="en-US" sz="1800" b="1" i="1" dirty="0" smtClean="0"/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r>
              <a:rPr lang="en-US" sz="1800" b="1" i="1" dirty="0"/>
              <a:t>S</a:t>
            </a:r>
            <a:r>
              <a:rPr lang="en-US" sz="1800" b="1" i="1" dirty="0" smtClean="0"/>
              <a:t>upport to DOEs (and/or other stakeholders)</a:t>
            </a:r>
            <a:endParaRPr lang="en-US" sz="1800" b="1" i="1" dirty="0" smtClean="0"/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r>
              <a:rPr lang="en-US" sz="1800" b="1" i="1" dirty="0" smtClean="0"/>
              <a:t>Lay-out of the risk-based approach</a:t>
            </a:r>
          </a:p>
          <a:p>
            <a:pPr marL="628650" lvl="1" indent="-363538">
              <a:lnSpc>
                <a:spcPct val="150000"/>
              </a:lnSpc>
              <a:buFontTx/>
              <a:buChar char="-"/>
            </a:pPr>
            <a:endParaRPr lang="en-US" sz="1800" b="1" i="1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8923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r>
              <a:rPr lang="en-US" sz="2400" b="1" dirty="0"/>
              <a:t>Appropriateness of </a:t>
            </a:r>
            <a:r>
              <a:rPr lang="en-US" sz="2400" b="1" dirty="0" smtClean="0"/>
              <a:t>timeline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b="1" i="1" dirty="0"/>
              <a:t>Strict introduction for submissions by DOEs, i.e. latest submission under old procedures until 30 Sep 2012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b="1" i="1" dirty="0"/>
              <a:t>It is often reported that this may create  difficulties during the most busy time ever in CDM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b="1" i="1" dirty="0"/>
              <a:t>Would a delay of deadlines </a:t>
            </a:r>
            <a:r>
              <a:rPr lang="en-US" sz="2000" b="1" i="1" dirty="0" smtClean="0"/>
              <a:t>be </a:t>
            </a:r>
            <a:r>
              <a:rPr lang="en-US" sz="2000" b="1" i="1" dirty="0"/>
              <a:t>supportive?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b="1" i="1" dirty="0"/>
              <a:t>What about creating exemptions </a:t>
            </a:r>
            <a:r>
              <a:rPr lang="en-US" sz="2000" b="1" i="1" dirty="0" smtClean="0"/>
              <a:t>for re-submissions (when failing in CC or IRC)?</a:t>
            </a:r>
            <a:endParaRPr lang="en-US" sz="1800" b="1" i="1" dirty="0" smtClean="0"/>
          </a:p>
          <a:p>
            <a:pPr marL="0" indent="0"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4744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r>
              <a:rPr lang="en-US" sz="2400" b="1" dirty="0"/>
              <a:t>Required preparations for DOEs and UNFCCC </a:t>
            </a:r>
            <a:r>
              <a:rPr lang="en-US" sz="2400" b="1" dirty="0" err="1"/>
              <a:t>secr</a:t>
            </a:r>
            <a:r>
              <a:rPr lang="en-US" sz="2400" b="1" dirty="0"/>
              <a:t>.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b="1" i="1" dirty="0" smtClean="0"/>
              <a:t>IT-interfaces to be prepared (and tested)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b="1" i="1" dirty="0" smtClean="0"/>
              <a:t>Training sessions for staff processing submissions </a:t>
            </a:r>
            <a:endParaRPr lang="en-US" sz="2000" b="1" i="1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000" b="1" i="1" dirty="0" smtClean="0"/>
              <a:t>Templates for reports</a:t>
            </a:r>
          </a:p>
          <a:p>
            <a:pPr marL="685800" lvl="1">
              <a:spcAft>
                <a:spcPts val="600"/>
              </a:spcAft>
              <a:buFontTx/>
              <a:buChar char="-"/>
            </a:pPr>
            <a:r>
              <a:rPr lang="en-US" sz="1800" b="1" i="1" dirty="0" smtClean="0"/>
              <a:t>Avoiding trial and error situations</a:t>
            </a:r>
          </a:p>
          <a:p>
            <a:pPr marL="685800" lvl="1">
              <a:spcAft>
                <a:spcPts val="600"/>
              </a:spcAft>
              <a:buFontTx/>
              <a:buChar char="-"/>
            </a:pPr>
            <a:r>
              <a:rPr lang="en-US" sz="1800" b="1" i="1" dirty="0" smtClean="0"/>
              <a:t>Assisting less experienced DOEs </a:t>
            </a:r>
            <a:endParaRPr lang="en-US" sz="1800" b="1" i="1" dirty="0"/>
          </a:p>
          <a:p>
            <a:pPr marL="0" indent="0">
              <a:spcAft>
                <a:spcPts val="600"/>
              </a:spcAft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4832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r>
              <a:rPr lang="en-US" sz="2400" b="1" dirty="0"/>
              <a:t>Support to DOEs (and/or other stakeholders)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Training sessions for auditors on new processes</a:t>
            </a:r>
            <a:endParaRPr lang="en-US" sz="2000" b="1" i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Templates for reports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Available help-desk during transition period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Early collection of feedback on first experiences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Willingness for quick reaction if adjustments are required</a:t>
            </a:r>
          </a:p>
          <a:p>
            <a:pPr marL="0" indent="0"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43460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00050"/>
            <a:ext cx="8208912" cy="587524"/>
          </a:xfrm>
        </p:spPr>
        <p:txBody>
          <a:bodyPr/>
          <a:lstStyle/>
          <a:p>
            <a:r>
              <a:rPr lang="en-US" sz="2400" b="1" dirty="0"/>
              <a:t>Lay-out of the risk-based </a:t>
            </a:r>
            <a:r>
              <a:rPr lang="en-US" sz="2400" b="1" dirty="0" smtClean="0"/>
              <a:t>approach</a:t>
            </a:r>
            <a:endParaRPr lang="en-US" sz="24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8788" y="1203598"/>
            <a:ext cx="7626424" cy="31397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Reflection of interferences (liabilities, materiality)</a:t>
            </a:r>
            <a:endParaRPr lang="en-US" sz="2000" b="1" i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Stakeholder discussion for approach before implementation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No interim status for issuance or registration </a:t>
            </a:r>
          </a:p>
          <a:p>
            <a:pPr marL="0" indent="0">
              <a:buNone/>
            </a:pPr>
            <a:endParaRPr lang="en-US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8360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800350"/>
            <a:ext cx="8579296" cy="1200150"/>
          </a:xfrm>
        </p:spPr>
        <p:txBody>
          <a:bodyPr/>
          <a:lstStyle/>
          <a:p>
            <a:pPr algn="ctr"/>
            <a:r>
              <a:rPr lang="en-US" sz="1800" dirty="0" smtClean="0"/>
              <a:t>Werner Betzenbichler</a:t>
            </a:r>
            <a:br>
              <a:rPr lang="en-US" sz="1800" dirty="0" smtClean="0"/>
            </a:br>
            <a:r>
              <a:rPr lang="en-US" sz="1800" dirty="0" smtClean="0"/>
              <a:t>Chair of the DOE/AIE Forum</a:t>
            </a:r>
            <a:br>
              <a:rPr lang="en-US" sz="18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200" dirty="0" smtClean="0">
                <a:hlinkClick r:id="rId2"/>
              </a:rPr>
              <a:t>Werner.Betzenbichler@bece-experts.com</a:t>
            </a:r>
            <a:r>
              <a:rPr lang="en-US" sz="1200" dirty="0" smtClean="0"/>
              <a:t>   </a:t>
            </a:r>
            <a:endParaRPr lang="de-DE" sz="1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145992"/>
            <a:ext cx="7162800" cy="628650"/>
          </a:xfrm>
        </p:spPr>
        <p:txBody>
          <a:bodyPr/>
          <a:lstStyle/>
          <a:p>
            <a:pPr algn="ctr"/>
            <a:endParaRPr lang="de-DE" sz="2400" b="1" i="1" dirty="0"/>
          </a:p>
        </p:txBody>
      </p:sp>
    </p:spTree>
    <p:extLst>
      <p:ext uri="{BB962C8B-B14F-4D97-AF65-F5344CB8AC3E}">
        <p14:creationId xmlns:p14="http://schemas.microsoft.com/office/powerpoint/2010/main" val="2432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rterly earnings presentation">
  <a:themeElements>
    <a:clrScheme name="ms_fyqtrlyps_tp01019776 12">
      <a:dk1>
        <a:srgbClr val="000000"/>
      </a:dk1>
      <a:lt1>
        <a:srgbClr val="FFFFFF"/>
      </a:lt1>
      <a:dk2>
        <a:srgbClr val="CC0000"/>
      </a:dk2>
      <a:lt2>
        <a:srgbClr val="255D71"/>
      </a:lt2>
      <a:accent1>
        <a:srgbClr val="CCCCCC"/>
      </a:accent1>
      <a:accent2>
        <a:srgbClr val="5EC0D4"/>
      </a:accent2>
      <a:accent3>
        <a:srgbClr val="FFFFFF"/>
      </a:accent3>
      <a:accent4>
        <a:srgbClr val="000000"/>
      </a:accent4>
      <a:accent5>
        <a:srgbClr val="E2E2E2"/>
      </a:accent5>
      <a:accent6>
        <a:srgbClr val="54AEC0"/>
      </a:accent6>
      <a:hlink>
        <a:srgbClr val="666699"/>
      </a:hlink>
      <a:folHlink>
        <a:srgbClr val="AEDDE8"/>
      </a:folHlink>
    </a:clrScheme>
    <a:fontScheme name="ms_fyqtrlyps_tp01019776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fyqtrlyps_tp0101977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fyqtrlyps_tp0101977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1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fyqtrlyps_tp01019776 12">
        <a:dk1>
          <a:srgbClr val="000000"/>
        </a:dk1>
        <a:lt1>
          <a:srgbClr val="FFFFFF"/>
        </a:lt1>
        <a:dk2>
          <a:srgbClr val="CC0000"/>
        </a:dk2>
        <a:lt2>
          <a:srgbClr val="255D71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Quarterly earnings presentation</Template>
  <TotalTime>0</TotalTime>
  <Words>242</Words>
  <Application>Microsoft Office PowerPoint</Application>
  <PresentationFormat>Bildschirmpräsentation (16:9)</PresentationFormat>
  <Paragraphs>36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Quarterly earnings presentation</vt:lpstr>
      <vt:lpstr>1st Sustainable Development Mechanisms Joint Coordination Workshop  The Implementation of the VVS and the PCP  - the DOEs' perspective</vt:lpstr>
      <vt:lpstr>The key message</vt:lpstr>
      <vt:lpstr>Improving the implementation of improvement measures</vt:lpstr>
      <vt:lpstr>Appropriateness of timeline</vt:lpstr>
      <vt:lpstr>Required preparations for DOEs and UNFCCC secr.</vt:lpstr>
      <vt:lpstr>Support to DOEs (and/or other stakeholders)</vt:lpstr>
      <vt:lpstr>Lay-out of the risk-based approach</vt:lpstr>
      <vt:lpstr>Werner Betzenbichler Chair of the DOE/AIE Forum  Werner.Betzenbichler@bece-experts.com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EB-59: Relations with Designated Operational and Applicant Entities</dc:title>
  <dc:creator>Werner</dc:creator>
  <cp:lastModifiedBy>Werner</cp:lastModifiedBy>
  <cp:revision>185</cp:revision>
  <dcterms:created xsi:type="dcterms:W3CDTF">2011-02-10T12:07:17Z</dcterms:created>
  <dcterms:modified xsi:type="dcterms:W3CDTF">2012-03-19T14:34:52Z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TC010197761031</vt:lpwstr>
  </property>
</Properties>
</file>