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EC0"/>
    <a:srgbClr val="424A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6" autoAdjust="0"/>
  </p:normalViewPr>
  <p:slideViewPr>
    <p:cSldViewPr snapToObjects="1">
      <p:cViewPr>
        <p:scale>
          <a:sx n="100" d="100"/>
          <a:sy n="100" d="100"/>
        </p:scale>
        <p:origin x="-516" y="10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8" d="100"/>
          <a:sy n="78" d="100"/>
        </p:scale>
        <p:origin x="-307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8E28F-458A-4B91-A0A2-283E385CCC69}" type="datetimeFigureOut">
              <a:rPr lang="de-DE" smtClean="0"/>
              <a:pPr/>
              <a:t>21.03.2012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4E521-A858-4700-A477-6D6899CCE93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FC93F-0A83-4C96-B62B-12C5191A23D2}" type="datetimeFigureOut">
              <a:rPr lang="de-DE" smtClean="0"/>
              <a:pPr/>
              <a:t>21.03.2012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B51AB-E7F9-49A8-A423-9800DA10F18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(DE/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5984" y="1988840"/>
            <a:ext cx="8636496" cy="545516"/>
          </a:xfrm>
        </p:spPr>
        <p:txBody>
          <a:bodyPr wrap="square" lIns="72000" tIns="72000" rIns="72000" bIns="72000" anchor="t" anchorCtr="1">
            <a:spAutoFit/>
          </a:bodyPr>
          <a:lstStyle>
            <a:lvl1pPr algn="ctr">
              <a:defRPr sz="26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Präsentationstitel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3735294"/>
            <a:ext cx="8636496" cy="380480"/>
          </a:xfrm>
        </p:spPr>
        <p:txBody>
          <a:bodyPr lIns="36000" tIns="36000" rIns="36000" bIns="36000" anchor="t" anchorCtr="0">
            <a:spAutoFit/>
          </a:bodyPr>
          <a:lstStyle>
            <a:lvl1pPr marL="0" indent="0" algn="ctr">
              <a:buNone/>
              <a:defRPr sz="20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Name des Redners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51520" y="5581287"/>
            <a:ext cx="8636496" cy="380480"/>
          </a:xfrm>
        </p:spPr>
        <p:txBody>
          <a:bodyPr wrap="square" lIns="36000" tIns="36000" rIns="36000" bIns="36000" anchor="b" anchorCtr="1">
            <a:spAutoFit/>
          </a:bodyPr>
          <a:lstStyle>
            <a:lvl1pPr algn="ctr">
              <a:buNone/>
              <a:defRPr sz="20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z. B. Abteilung, Veranstaltungstitel, Datum (</a:t>
            </a:r>
            <a:r>
              <a:rPr lang="de-DE" dirty="0" err="1" smtClean="0"/>
              <a:t>tt.mm.jjjj</a:t>
            </a:r>
            <a:r>
              <a:rPr lang="de-DE" dirty="0" smtClean="0"/>
              <a:t>), Ort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emissionshandel@dehst.de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baseline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 JI/C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German-DNA-DFP@uba.de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baseline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artfolie_P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708921"/>
            <a:ext cx="9144000" cy="2880320"/>
          </a:xfrm>
          <a:prstGeom prst="rect">
            <a:avLst/>
          </a:prstGeom>
        </p:spPr>
      </p:pic>
      <p:pic>
        <p:nvPicPr>
          <p:cNvPr id="13" name="Grafik 12" descr="DEHSt_M_CMYK_400dpi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81853" y="873272"/>
            <a:ext cx="2969514" cy="1115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  <a:solidFill>
            <a:schemeClr val="bg1"/>
          </a:solidFill>
        </p:spPr>
        <p:txBody>
          <a:bodyPr wrap="none">
            <a:spAutoFit/>
          </a:bodyPr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l"/>
            <a:fld id="{93320ED0-9B74-634C-BD10-48D7751A4983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12760"/>
            <a:ext cx="8642350" cy="3836520"/>
          </a:xfrm>
        </p:spPr>
        <p:txBody>
          <a:bodyPr wrap="square" lIns="36000" tIns="72000" rIns="36000" bIns="7200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1628800"/>
            <a:ext cx="8642350" cy="483960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3068960"/>
            <a:ext cx="8642350" cy="72008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40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672"/>
            <a:ext cx="2312153" cy="576293"/>
          </a:xfrm>
          <a:solidFill>
            <a:schemeClr val="bg1"/>
          </a:solidFill>
        </p:spPr>
        <p:txBody>
          <a:bodyPr wrap="none">
            <a:spAutoFit/>
          </a:bodyPr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255331"/>
            <a:ext cx="8642350" cy="1109773"/>
          </a:xfrm>
        </p:spPr>
        <p:txBody>
          <a:bodyPr lIns="36000" tIns="72000" rIns="36000" bIns="72000">
            <a:spAutoFit/>
          </a:bodyPr>
          <a:lstStyle>
            <a:lvl1pPr>
              <a:spcBef>
                <a:spcPts val="200"/>
              </a:spcBef>
              <a:spcAft>
                <a:spcPts val="200"/>
              </a:spcAft>
              <a:defRPr sz="2000"/>
            </a:lvl1pPr>
            <a:lvl2pPr>
              <a:spcBef>
                <a:spcPts val="200"/>
              </a:spcBef>
              <a:spcAft>
                <a:spcPts val="200"/>
              </a:spcAft>
              <a:defRPr sz="1800"/>
            </a:lvl2pPr>
            <a:lvl3pPr>
              <a:spcBef>
                <a:spcPts val="200"/>
              </a:spcBef>
              <a:spcAft>
                <a:spcPts val="200"/>
              </a:spcAft>
              <a:defRPr sz="1600"/>
            </a:lvl3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2144240"/>
            <a:ext cx="8642350" cy="1068736"/>
          </a:xfrm>
        </p:spPr>
        <p:txBody>
          <a:bodyPr wrap="square" lIns="36000" tIns="72000" rIns="36000" bIns="72000" anchor="t" anchorCtr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itchFamily="2" charset="2"/>
              <a:buNone/>
              <a:tabLst/>
              <a:defRPr sz="2000" b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FließtextFließtextFließtextFließtextFließtextFließtextFließtextFließtextFließtextFließtextFließtextFließtextFließtextFließtextFließtextFließtextFließtextFließtextFließtextFließtextFließtextFließtext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1628800"/>
            <a:ext cx="8642350" cy="483960"/>
          </a:xfrm>
        </p:spPr>
        <p:txBody>
          <a:bodyPr lIns="36000" tIns="72000" rIns="36000" bIns="72000">
            <a:sp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419872" y="1628800"/>
            <a:ext cx="5472608" cy="4032448"/>
          </a:xfrm>
        </p:spPr>
        <p:txBody>
          <a:bodyPr/>
          <a:lstStyle>
            <a:lvl1pPr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Bild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251520" y="1628800"/>
            <a:ext cx="3008313" cy="1117980"/>
          </a:xfrm>
        </p:spPr>
        <p:txBody>
          <a:bodyPr>
            <a:spAutoFit/>
          </a:bodyPr>
          <a:lstStyle>
            <a:lvl1pPr marL="358775" indent="-358775">
              <a:spcBef>
                <a:spcPts val="200"/>
              </a:spcBef>
              <a:buFont typeface="Wingdings" pitchFamily="2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714375" indent="-257175">
              <a:spcBef>
                <a:spcPts val="200"/>
              </a:spcBef>
              <a:buFont typeface="Wingdings" pitchFamily="2" charset="2"/>
              <a:buChar char="§"/>
              <a:defRPr sz="1800" baseline="0"/>
            </a:lvl2pPr>
            <a:lvl3pPr marL="1257300" indent="-342900">
              <a:spcBef>
                <a:spcPts val="200"/>
              </a:spcBef>
              <a:buFont typeface="Arial" pitchFamily="34" charset="0"/>
              <a:buChar char="•"/>
              <a:defRPr sz="1600" baseline="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51520" y="6356351"/>
            <a:ext cx="648072" cy="365125"/>
          </a:xfrm>
        </p:spPr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3419872" y="5661248"/>
            <a:ext cx="5472608" cy="288033"/>
          </a:xfrm>
          <a:solidFill>
            <a:schemeClr val="bg2"/>
          </a:solidFill>
        </p:spPr>
        <p:txBody>
          <a:bodyPr tIns="36000" bIns="36000" anchor="b" anchorCtr="0">
            <a:noAutofit/>
          </a:bodyPr>
          <a:lstStyle>
            <a:lvl1pPr marL="0" indent="0">
              <a:spcBef>
                <a:spcPts val="200"/>
              </a:spcBef>
              <a:buNone/>
              <a:defRPr sz="12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Bildunterschrift: Quelle und  Datum (DE: </a:t>
            </a:r>
            <a:r>
              <a:rPr lang="de-DE" dirty="0" err="1" smtClean="0"/>
              <a:t>tt.mm.jjjj</a:t>
            </a:r>
            <a:r>
              <a:rPr lang="de-DE" dirty="0" smtClean="0"/>
              <a:t>, EN: </a:t>
            </a:r>
            <a:r>
              <a:rPr lang="de-DE" dirty="0" err="1" smtClean="0"/>
              <a:t>dd</a:t>
            </a:r>
            <a:r>
              <a:rPr lang="de-DE" dirty="0" smtClean="0"/>
              <a:t>/mm/</a:t>
            </a:r>
            <a:r>
              <a:rPr lang="de-DE" dirty="0" err="1" smtClean="0"/>
              <a:t>yyyy</a:t>
            </a:r>
            <a:r>
              <a:rPr lang="de-DE" dirty="0" smtClean="0"/>
              <a:t>)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4" hasCustomPrompt="1"/>
          </p:nvPr>
        </p:nvSpPr>
        <p:spPr>
          <a:xfrm>
            <a:off x="251520" y="2950035"/>
            <a:ext cx="3008313" cy="1376513"/>
          </a:xfrm>
        </p:spPr>
        <p:txBody>
          <a:bodyPr wrap="square" lIns="36000" tIns="72000" rIns="36000" bIns="72000" anchor="t" anchorCtr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itchFamily="2" charset="2"/>
              <a:buNone/>
              <a:tabLst/>
              <a:defRPr sz="2000" b="0" baseline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oder FließtextFließtextFließtextFließtextFließtextFließtextFließtextFließtext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oh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476672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250826" y="5733257"/>
            <a:ext cx="8642350" cy="216023"/>
          </a:xfrm>
          <a:solidFill>
            <a:schemeClr val="bg2"/>
          </a:solidFill>
        </p:spPr>
        <p:txBody>
          <a:bodyPr tIns="36000" bIns="36000" anchor="b" anchorCtr="0">
            <a:noAutofit/>
          </a:bodyPr>
          <a:lstStyle>
            <a:lvl1pPr marL="0" indent="0">
              <a:spcBef>
                <a:spcPts val="200"/>
              </a:spcBef>
              <a:buNone/>
              <a:defRPr sz="12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Bildunterschrift: Quelle und  Datum (DE: </a:t>
            </a:r>
            <a:r>
              <a:rPr lang="de-DE" dirty="0" err="1" smtClean="0"/>
              <a:t>tt.mm.jjjj</a:t>
            </a:r>
            <a:r>
              <a:rPr lang="de-DE" dirty="0" smtClean="0"/>
              <a:t>, EN: </a:t>
            </a:r>
            <a:r>
              <a:rPr lang="de-DE" dirty="0" err="1" smtClean="0"/>
              <a:t>dd</a:t>
            </a:r>
            <a:r>
              <a:rPr lang="de-DE" dirty="0" smtClean="0"/>
              <a:t>/mm/</a:t>
            </a:r>
            <a:r>
              <a:rPr lang="de-DE" dirty="0" err="1" smtClean="0"/>
              <a:t>yyyy</a:t>
            </a:r>
            <a:r>
              <a:rPr lang="de-DE" dirty="0" smtClean="0"/>
              <a:t>)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4" hasCustomPrompt="1"/>
          </p:nvPr>
        </p:nvSpPr>
        <p:spPr>
          <a:xfrm>
            <a:off x="251520" y="1628775"/>
            <a:ext cx="8642350" cy="410527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 smtClean="0"/>
              <a:t>Bild einfügen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1520" y="1628800"/>
            <a:ext cx="4248472" cy="453728"/>
          </a:xfrm>
        </p:spPr>
        <p:txBody>
          <a:bodyPr lIns="72000" tIns="72000" rIns="72000" bIns="72000" anchor="t" anchorCtr="0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0" y="2082528"/>
            <a:ext cx="4248472" cy="3866752"/>
          </a:xfrm>
        </p:spPr>
        <p:txBody>
          <a:bodyPr/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628800"/>
            <a:ext cx="4247453" cy="453728"/>
          </a:xfrm>
        </p:spPr>
        <p:txBody>
          <a:bodyPr lIns="72000" tIns="72000" rIns="72000" bIns="72000" anchor="t" anchorCtr="0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7" y="2082527"/>
            <a:ext cx="4247453" cy="386675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eschön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</a:t>
            </a:r>
            <a:r>
              <a:rPr kumimoji="0" lang="de-DE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emissionshandel@dehst.de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</a:t>
            </a:r>
            <a:r>
              <a:rPr kumimoji="0" lang="de-DE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Vielen Dank für Ihre Aufmerksamkeit!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eschön! JIC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German-DNA-DFP@uba.de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Vielen Dank für Ihre Aufmerksamkeit!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header_folien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0"/>
            <a:ext cx="9144000" cy="126682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628800"/>
            <a:ext cx="8748000" cy="4248000"/>
          </a:xfrm>
          <a:prstGeom prst="rect">
            <a:avLst/>
          </a:prstGeom>
        </p:spPr>
        <p:txBody>
          <a:bodyPr vert="horz" lIns="36000" tIns="72000" rIns="36000" bIns="72000" rtlCol="0">
            <a:noAutofit/>
          </a:bodyPr>
          <a:lstStyle/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79512" y="6448251"/>
            <a:ext cx="504056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507220"/>
            <a:ext cx="4285963" cy="514738"/>
          </a:xfrm>
          <a:prstGeom prst="rect">
            <a:avLst/>
          </a:prstGeom>
          <a:solidFill>
            <a:schemeClr val="bg1"/>
          </a:solidFill>
        </p:spPr>
        <p:txBody>
          <a:bodyPr vert="horz" wrap="none" lIns="72000" tIns="72000" rIns="72000" bIns="72000" rtlCol="0" anchor="ctr" anchorCtr="0">
            <a:sp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pic>
        <p:nvPicPr>
          <p:cNvPr id="7" name="Grafik 6" descr="DEHSt_S_CMYK_400dpi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06007" y="6088144"/>
            <a:ext cx="1558481" cy="5812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6" r:id="rId3"/>
    <p:sldLayoutId id="2147483650" r:id="rId4"/>
    <p:sldLayoutId id="2147483656" r:id="rId5"/>
    <p:sldLayoutId id="2147483660" r:id="rId6"/>
    <p:sldLayoutId id="2147483653" r:id="rId7"/>
    <p:sldLayoutId id="2147483659" r:id="rId8"/>
    <p:sldLayoutId id="2147483663" r:id="rId9"/>
    <p:sldLayoutId id="2147483667" r:id="rId10"/>
    <p:sldLayoutId id="2147483668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424A5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Font typeface="Wingdings" pitchFamily="2" charset="2"/>
        <a:buChar char="§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90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SzPct val="75000"/>
        <a:buFont typeface="Wingdings" pitchFamily="2" charset="2"/>
        <a:buChar char="§"/>
        <a:defRPr sz="18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44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SzPct val="50000"/>
        <a:buFont typeface="Wingdings" pitchFamily="2" charset="2"/>
        <a:buChar char="§"/>
        <a:defRPr sz="16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None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984" y="1988840"/>
            <a:ext cx="8636496" cy="545516"/>
          </a:xfrm>
        </p:spPr>
        <p:txBody>
          <a:bodyPr/>
          <a:lstStyle/>
          <a:p>
            <a:r>
              <a:rPr lang="en-GB" dirty="0" smtClean="0"/>
              <a:t> Impact of Durban on the work of the DNA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Malin Ahlberg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55984" y="4863142"/>
            <a:ext cx="8636496" cy="1098625"/>
          </a:xfrm>
        </p:spPr>
        <p:txBody>
          <a:bodyPr/>
          <a:lstStyle/>
          <a:p>
            <a:pPr lvl="0"/>
            <a:r>
              <a:rPr lang="de-DE" dirty="0" smtClean="0"/>
              <a:t>German DNA, Co-</a:t>
            </a:r>
            <a:r>
              <a:rPr lang="de-DE" dirty="0" err="1" smtClean="0"/>
              <a:t>Chair</a:t>
            </a:r>
            <a:r>
              <a:rPr lang="de-DE" dirty="0" smtClean="0"/>
              <a:t> global DNA Forum</a:t>
            </a:r>
          </a:p>
          <a:p>
            <a:pPr lvl="0"/>
            <a:r>
              <a:rPr lang="de-DE" dirty="0" smtClean="0"/>
              <a:t>1</a:t>
            </a:r>
            <a:r>
              <a:rPr lang="de-DE" baseline="30000" dirty="0" smtClean="0"/>
              <a:t>st</a:t>
            </a:r>
            <a:r>
              <a:rPr lang="de-DE" dirty="0" smtClean="0"/>
              <a:t> SDM Joint </a:t>
            </a:r>
            <a:r>
              <a:rPr lang="de-DE" dirty="0" err="1" smtClean="0"/>
              <a:t>Coordination</a:t>
            </a:r>
            <a:r>
              <a:rPr lang="de-DE" dirty="0" smtClean="0"/>
              <a:t> Workshop</a:t>
            </a:r>
          </a:p>
          <a:p>
            <a:pPr lvl="0"/>
            <a:r>
              <a:rPr lang="de-DE" dirty="0" smtClean="0"/>
              <a:t>, Bonn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4247491" cy="514738"/>
          </a:xfrm>
        </p:spPr>
        <p:txBody>
          <a:bodyPr/>
          <a:lstStyle/>
          <a:p>
            <a:r>
              <a:rPr lang="en-GB" dirty="0" smtClean="0"/>
              <a:t>New responsibilities of DNA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With the framework for establishing SBL DNAs have obtain new responsibilities in regard to defining the baseline of CDM projects. </a:t>
            </a:r>
          </a:p>
          <a:p>
            <a:r>
              <a:rPr lang="en-US" dirty="0" smtClean="0"/>
              <a:t>Level of environmental integrity: DNAs decide whether an existing SBL must be used for a specific project.</a:t>
            </a:r>
          </a:p>
          <a:p>
            <a:r>
              <a:rPr lang="en-US" dirty="0" smtClean="0"/>
              <a:t>Level of stringency: EB 66 adopted the Guidelines for QA/QC of data for SBL :</a:t>
            </a:r>
          </a:p>
          <a:p>
            <a:pPr lvl="1"/>
            <a:r>
              <a:rPr lang="en-US" dirty="0" smtClean="0"/>
              <a:t>DNA should develop a QA/QC system </a:t>
            </a:r>
          </a:p>
          <a:p>
            <a:pPr lvl="1"/>
            <a:r>
              <a:rPr lang="en-US" dirty="0" smtClean="0"/>
              <a:t>Need for personal capacity, technical expertise and financial resources</a:t>
            </a:r>
          </a:p>
          <a:p>
            <a:pPr lvl="1"/>
            <a:r>
              <a:rPr lang="en-US" dirty="0" smtClean="0"/>
              <a:t>Need for </a:t>
            </a:r>
            <a:r>
              <a:rPr lang="de-DE" dirty="0" smtClean="0"/>
              <a:t>professional </a:t>
            </a:r>
            <a:r>
              <a:rPr lang="de-DE" dirty="0" err="1" smtClean="0"/>
              <a:t>and</a:t>
            </a:r>
            <a:r>
              <a:rPr lang="de-DE" dirty="0" smtClean="0"/>
              <a:t> personal </a:t>
            </a:r>
            <a:r>
              <a:rPr lang="de-DE" dirty="0" err="1" smtClean="0"/>
              <a:t>continuity</a:t>
            </a:r>
            <a:r>
              <a:rPr lang="de-DE" dirty="0" smtClean="0"/>
              <a:t> </a:t>
            </a:r>
          </a:p>
          <a:p>
            <a:pPr marL="360000" lvl="1"/>
            <a:endParaRPr lang="de-DE" sz="2000" dirty="0" smtClean="0"/>
          </a:p>
          <a:p>
            <a:pPr marL="360000" lvl="1"/>
            <a:r>
              <a:rPr lang="en-US" sz="2000" dirty="0" smtClean="0"/>
              <a:t>Some host countries won’t be able to fulfill these requirements.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Determination of standardized Baselines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4314817" cy="514738"/>
          </a:xfrm>
        </p:spPr>
        <p:txBody>
          <a:bodyPr/>
          <a:lstStyle/>
          <a:p>
            <a:r>
              <a:rPr lang="en-GB" dirty="0" smtClean="0"/>
              <a:t>Distribution of CDM projects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EB has done substantial work to improve the regional distribution.</a:t>
            </a:r>
          </a:p>
          <a:p>
            <a:r>
              <a:rPr lang="en-US" dirty="0" smtClean="0"/>
              <a:t>But: The framework for establishing SBLs won’t address the needs of LDC and SIDS.  </a:t>
            </a:r>
          </a:p>
          <a:p>
            <a:r>
              <a:rPr lang="en-US" dirty="0" smtClean="0"/>
              <a:t>More </a:t>
            </a:r>
            <a:r>
              <a:rPr lang="en-US" dirty="0" smtClean="0"/>
              <a:t>promising </a:t>
            </a:r>
            <a:r>
              <a:rPr lang="en-US" dirty="0" smtClean="0"/>
              <a:t>for facilitating regional distribution of the CDM is the ongoing work of the EB on: </a:t>
            </a:r>
          </a:p>
          <a:p>
            <a:pPr lvl="1"/>
            <a:r>
              <a:rPr lang="en-US" dirty="0" smtClean="0"/>
              <a:t>Revising methodologies on a standardized </a:t>
            </a:r>
            <a:r>
              <a:rPr lang="en-US" dirty="0" smtClean="0"/>
              <a:t>approach, </a:t>
            </a:r>
            <a:r>
              <a:rPr lang="en-US" dirty="0" smtClean="0"/>
              <a:t>including define grid emission factor for some African countries,</a:t>
            </a:r>
          </a:p>
          <a:p>
            <a:pPr lvl="1"/>
            <a:r>
              <a:rPr lang="en-US" dirty="0" smtClean="0"/>
              <a:t>Developing top-down methodologies,</a:t>
            </a:r>
          </a:p>
          <a:p>
            <a:pPr lvl="1"/>
            <a:r>
              <a:rPr lang="en-US" dirty="0" smtClean="0"/>
              <a:t>Revising </a:t>
            </a:r>
            <a:r>
              <a:rPr lang="en-US" dirty="0" err="1" smtClean="0"/>
              <a:t>mircoscale</a:t>
            </a:r>
            <a:r>
              <a:rPr lang="en-US" dirty="0" smtClean="0"/>
              <a:t> </a:t>
            </a:r>
            <a:r>
              <a:rPr lang="en-US" dirty="0" err="1" smtClean="0"/>
              <a:t>additionality</a:t>
            </a:r>
            <a:r>
              <a:rPr lang="en-US" dirty="0" smtClean="0"/>
              <a:t> guidelines and extension of simplified modalities for </a:t>
            </a:r>
            <a:r>
              <a:rPr lang="en-US" dirty="0" err="1" smtClean="0"/>
              <a:t>additionality</a:t>
            </a:r>
            <a:r>
              <a:rPr lang="en-US" dirty="0" smtClean="0"/>
              <a:t> demonstration,</a:t>
            </a:r>
          </a:p>
          <a:p>
            <a:pPr lvl="1"/>
            <a:r>
              <a:rPr lang="en-US" dirty="0" smtClean="0"/>
              <a:t>Improving the guidelines on suppressed demand</a:t>
            </a:r>
          </a:p>
          <a:p>
            <a:pPr lvl="1"/>
            <a:r>
              <a:rPr lang="en-US" dirty="0" smtClean="0"/>
              <a:t>Implementing </a:t>
            </a:r>
            <a:r>
              <a:rPr lang="en-US" dirty="0" err="1" smtClean="0"/>
              <a:t>PoA</a:t>
            </a:r>
            <a:r>
              <a:rPr lang="en-US" dirty="0" smtClean="0"/>
              <a:t> standards and procedure.    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Regional an </a:t>
            </a:r>
            <a:r>
              <a:rPr lang="en-US" dirty="0" err="1" smtClean="0"/>
              <a:t>subregional</a:t>
            </a:r>
            <a:r>
              <a:rPr lang="en-US" dirty="0" smtClean="0"/>
              <a:t> distribution of CDM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2912189" cy="514738"/>
          </a:xfrm>
        </p:spPr>
        <p:txBody>
          <a:bodyPr/>
          <a:lstStyle/>
          <a:p>
            <a:r>
              <a:rPr lang="en-GB" dirty="0" smtClean="0"/>
              <a:t>Capacity Building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en-US" dirty="0" smtClean="0"/>
              <a:t>Shills enhancement and training should be provided to the DNA with a focus on:</a:t>
            </a:r>
          </a:p>
          <a:p>
            <a:pPr marL="997200" lvl="1" indent="-457200"/>
            <a:r>
              <a:rPr lang="en-US" dirty="0" smtClean="0"/>
              <a:t>Submission of </a:t>
            </a:r>
            <a:r>
              <a:rPr lang="en-US" dirty="0" err="1" smtClean="0"/>
              <a:t>mircoscale</a:t>
            </a:r>
            <a:r>
              <a:rPr lang="en-US" dirty="0" smtClean="0"/>
              <a:t> renewable energy technologies that are automatically additional</a:t>
            </a:r>
          </a:p>
          <a:p>
            <a:pPr marL="997200" lvl="1" indent="-457200"/>
            <a:r>
              <a:rPr lang="en-US" dirty="0" smtClean="0"/>
              <a:t>Implementation of the guidelines on suppressed demand</a:t>
            </a:r>
          </a:p>
          <a:p>
            <a:pPr marL="997200" lvl="1" indent="-457200"/>
            <a:r>
              <a:rPr lang="en-US" dirty="0" smtClean="0"/>
              <a:t>Implementation of </a:t>
            </a:r>
            <a:r>
              <a:rPr lang="en-US" dirty="0" err="1" smtClean="0"/>
              <a:t>PoA</a:t>
            </a:r>
            <a:r>
              <a:rPr lang="en-US" dirty="0" smtClean="0"/>
              <a:t> Standard including the extension of the training on technical matters to potential CME.</a:t>
            </a:r>
            <a:endParaRPr lang="en-US" b="1" dirty="0" smtClean="0"/>
          </a:p>
          <a:p>
            <a:pPr marL="997200" lvl="1" indent="-457200"/>
            <a:r>
              <a:rPr lang="en-US" dirty="0" smtClean="0"/>
              <a:t>Adaption of the SBL-trainings in regard to the regional needs. </a:t>
            </a:r>
          </a:p>
          <a:p>
            <a:pPr marL="997200" lvl="1" indent="-457200"/>
            <a:endParaRPr lang="en-US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Priorities for Capacity Building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3168670" cy="514738"/>
          </a:xfrm>
        </p:spPr>
        <p:txBody>
          <a:bodyPr/>
          <a:lstStyle/>
          <a:p>
            <a:r>
              <a:rPr lang="en-GB" dirty="0" smtClean="0"/>
              <a:t>Remaining question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current poor demand for CERs on the carbon market don’t advocate regional distribution of the CDM. </a:t>
            </a:r>
          </a:p>
          <a:p>
            <a:r>
              <a:rPr lang="en-US" dirty="0" smtClean="0"/>
              <a:t>Countries how create good investment conditions for CDM and can score relatively high in good governance will succeed in attracting investors. </a:t>
            </a:r>
          </a:p>
          <a:p>
            <a:r>
              <a:rPr lang="en-US" dirty="0" smtClean="0"/>
              <a:t>DNA should: </a:t>
            </a:r>
          </a:p>
          <a:p>
            <a:pPr lvl="1"/>
            <a:r>
              <a:rPr lang="en-US" dirty="0" smtClean="0"/>
              <a:t>support the project development</a:t>
            </a:r>
          </a:p>
          <a:p>
            <a:pPr lvl="1"/>
            <a:r>
              <a:rPr lang="en-US" dirty="0" smtClean="0"/>
              <a:t>take an active role in regard to SBL and </a:t>
            </a:r>
            <a:r>
              <a:rPr lang="en-US" dirty="0" err="1" smtClean="0"/>
              <a:t>microscale</a:t>
            </a:r>
            <a:r>
              <a:rPr lang="en-US" dirty="0" smtClean="0"/>
              <a:t> </a:t>
            </a:r>
            <a:r>
              <a:rPr lang="en-US" dirty="0" err="1" smtClean="0"/>
              <a:t>addotionality</a:t>
            </a:r>
            <a:endParaRPr lang="en-US" dirty="0" smtClean="0"/>
          </a:p>
          <a:p>
            <a:pPr lvl="1"/>
            <a:r>
              <a:rPr lang="en-US" dirty="0" smtClean="0"/>
              <a:t>provide transparent approval procedure</a:t>
            </a:r>
          </a:p>
          <a:p>
            <a:r>
              <a:rPr lang="en-US" dirty="0" smtClean="0"/>
              <a:t>Good opportunity: The “2012 DNA Communicator of the Year Showcase” competition – “How to promote </a:t>
            </a:r>
            <a:r>
              <a:rPr lang="en-US" dirty="0" err="1" smtClean="0"/>
              <a:t>PoA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Who will have a chance of success under the CDM after 2012?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2051720" y="3695897"/>
            <a:ext cx="5040312" cy="453183"/>
          </a:xfrm>
        </p:spPr>
        <p:txBody>
          <a:bodyPr/>
          <a:lstStyle/>
          <a:p>
            <a:r>
              <a:rPr lang="de-DE" dirty="0" err="1" smtClean="0"/>
              <a:t>Malin</a:t>
            </a:r>
            <a:r>
              <a:rPr lang="de-DE" dirty="0" smtClean="0"/>
              <a:t> </a:t>
            </a:r>
            <a:r>
              <a:rPr lang="de-DE" dirty="0" err="1" smtClean="0"/>
              <a:t>Ahlberg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esentation_DEHSt_Master">
  <a:themeElements>
    <a:clrScheme name="DEHSt-Layout">
      <a:dk1>
        <a:srgbClr val="006600"/>
      </a:dk1>
      <a:lt1>
        <a:srgbClr val="FFFFFF"/>
      </a:lt1>
      <a:dk2>
        <a:srgbClr val="003399"/>
      </a:dk2>
      <a:lt2>
        <a:srgbClr val="FFFFFF"/>
      </a:lt2>
      <a:accent1>
        <a:srgbClr val="8995A3"/>
      </a:accent1>
      <a:accent2>
        <a:srgbClr val="1C93E5"/>
      </a:accent2>
      <a:accent3>
        <a:srgbClr val="529126"/>
      </a:accent3>
      <a:accent4>
        <a:srgbClr val="167EC4"/>
      </a:accent4>
      <a:accent5>
        <a:srgbClr val="88BAEC"/>
      </a:accent5>
      <a:accent6>
        <a:srgbClr val="000000"/>
      </a:accent6>
      <a:hlink>
        <a:srgbClr val="1E6EC0"/>
      </a:hlink>
      <a:folHlink>
        <a:srgbClr val="800080"/>
      </a:folHlink>
    </a:clrScheme>
    <a:fontScheme name="DEHSt-Lay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 vert="horz" wrap="square" lIns="72000" tIns="72000" rIns="72000" bIns="72000" rtlCol="0">
        <a:normAutofit/>
      </a:bodyPr>
      <a:lstStyle>
        <a:defPPr marL="0" marR="0" indent="0" algn="ctr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chemeClr val="accent1">
                <a:lumMod val="50000"/>
              </a:schemeClr>
            </a:solidFill>
            <a:effectLst/>
            <a:uLnTx/>
            <a:uFillTx/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EHSt_Layout-Standbild">
  <a:themeElements>
    <a:clrScheme name="DEHSt-Layout">
      <a:dk1>
        <a:srgbClr val="006600"/>
      </a:dk1>
      <a:lt1>
        <a:srgbClr val="FFFFFF"/>
      </a:lt1>
      <a:dk2>
        <a:srgbClr val="003399"/>
      </a:dk2>
      <a:lt2>
        <a:srgbClr val="FFFFFF"/>
      </a:lt2>
      <a:accent1>
        <a:srgbClr val="8995A3"/>
      </a:accent1>
      <a:accent2>
        <a:srgbClr val="1C93E5"/>
      </a:accent2>
      <a:accent3>
        <a:srgbClr val="86D252"/>
      </a:accent3>
      <a:accent4>
        <a:srgbClr val="529126"/>
      </a:accent4>
      <a:accent5>
        <a:srgbClr val="88BAEC"/>
      </a:accent5>
      <a:accent6>
        <a:srgbClr val="4694E2"/>
      </a:accent6>
      <a:hlink>
        <a:srgbClr val="1E6EC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Praesentation_DEHSt_Master</Template>
  <TotalTime>0</TotalTime>
  <Words>395</Words>
  <Application>Microsoft Office PowerPoint</Application>
  <PresentationFormat>Bildschirmpräsentation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Praesentation_DEHSt_Master</vt:lpstr>
      <vt:lpstr>DEHSt_Layout-Standbild</vt:lpstr>
      <vt:lpstr>Folie 1</vt:lpstr>
      <vt:lpstr> Impact of Durban on the work of the DNA</vt:lpstr>
      <vt:lpstr>New responsibilities of DNA</vt:lpstr>
      <vt:lpstr>Distribution of CDM projects</vt:lpstr>
      <vt:lpstr>Capacity Building </vt:lpstr>
      <vt:lpstr>Remaining question</vt:lpstr>
      <vt:lpstr>Folie 7</vt:lpstr>
    </vt:vector>
  </TitlesOfParts>
  <Company>Umweltbundesamt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ahlberg</dc:creator>
  <cp:lastModifiedBy>Ahlberg</cp:lastModifiedBy>
  <cp:revision>98</cp:revision>
  <dcterms:created xsi:type="dcterms:W3CDTF">2012-03-20T10:03:07Z</dcterms:created>
  <dcterms:modified xsi:type="dcterms:W3CDTF">2012-03-21T21:24:05Z</dcterms:modified>
</cp:coreProperties>
</file>