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2"/>
  </p:notesMasterIdLst>
  <p:handoutMasterIdLst>
    <p:handoutMasterId r:id="rId13"/>
  </p:handoutMasterIdLst>
  <p:sldIdLst>
    <p:sldId id="256" r:id="rId2"/>
    <p:sldId id="276" r:id="rId3"/>
    <p:sldId id="277" r:id="rId4"/>
    <p:sldId id="278" r:id="rId5"/>
    <p:sldId id="279" r:id="rId6"/>
    <p:sldId id="284" r:id="rId7"/>
    <p:sldId id="281" r:id="rId8"/>
    <p:sldId id="282" r:id="rId9"/>
    <p:sldId id="283" r:id="rId10"/>
    <p:sldId id="272" r:id="rId11"/>
  </p:sldIdLst>
  <p:sldSz cx="9144000" cy="5143500" type="screen16x9"/>
  <p:notesSz cx="6946900" cy="9283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erner" initials="W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0"/>
    <p:restoredTop sz="94600"/>
  </p:normalViewPr>
  <p:slideViewPr>
    <p:cSldViewPr>
      <p:cViewPr varScale="1">
        <p:scale>
          <a:sx n="115" d="100"/>
          <a:sy n="115" d="100"/>
        </p:scale>
        <p:origin x="-96" y="-46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99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738" tIns="46368" rIns="92738" bIns="46368" numCol="1" anchor="t" anchorCtr="0" compatLnSpc="1">
            <a:prstTxWarp prst="textNoShape">
              <a:avLst/>
            </a:prstTxWarp>
          </a:bodyPr>
          <a:lstStyle>
            <a:lvl1pPr defTabSz="925513">
              <a:defRPr sz="1200">
                <a:latin typeface="Arial" charset="0"/>
              </a:defRPr>
            </a:lvl1pPr>
          </a:lstStyle>
          <a:p>
            <a:endParaRPr lang="de-DE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35413" y="0"/>
            <a:ext cx="30099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738" tIns="46368" rIns="92738" bIns="46368" numCol="1" anchor="t" anchorCtr="0" compatLnSpc="1">
            <a:prstTxWarp prst="textNoShape">
              <a:avLst/>
            </a:prstTxWarp>
          </a:bodyPr>
          <a:lstStyle>
            <a:lvl1pPr algn="r" defTabSz="925513">
              <a:defRPr sz="1200">
                <a:latin typeface="Arial" charset="0"/>
              </a:defRPr>
            </a:lvl1pPr>
          </a:lstStyle>
          <a:p>
            <a:endParaRPr lang="de-DE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099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738" tIns="46368" rIns="92738" bIns="46368" numCol="1" anchor="b" anchorCtr="0" compatLnSpc="1">
            <a:prstTxWarp prst="textNoShape">
              <a:avLst/>
            </a:prstTxWarp>
          </a:bodyPr>
          <a:lstStyle>
            <a:lvl1pPr defTabSz="925513">
              <a:defRPr sz="1200">
                <a:latin typeface="Arial" charset="0"/>
              </a:defRPr>
            </a:lvl1pPr>
          </a:lstStyle>
          <a:p>
            <a:endParaRPr lang="de-DE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35413" y="8818563"/>
            <a:ext cx="30099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738" tIns="46368" rIns="92738" bIns="46368" numCol="1" anchor="b" anchorCtr="0" compatLnSpc="1">
            <a:prstTxWarp prst="textNoShape">
              <a:avLst/>
            </a:prstTxWarp>
          </a:bodyPr>
          <a:lstStyle>
            <a:lvl1pPr algn="r" defTabSz="925513">
              <a:defRPr sz="1200">
                <a:latin typeface="Arial" charset="0"/>
              </a:defRPr>
            </a:lvl1pPr>
          </a:lstStyle>
          <a:p>
            <a:fld id="{93D16A3D-7970-4981-A2F8-A6ECE0B01AC4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0259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9900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935413" y="0"/>
            <a:ext cx="3009900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344871-BBC9-4954-8615-14D55B8C7607}" type="datetimeFigureOut">
              <a:rPr lang="en-US" smtClean="0"/>
              <a:pPr/>
              <a:t>3/21/2012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79413" y="696913"/>
            <a:ext cx="6188075" cy="3481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95325" y="4410075"/>
            <a:ext cx="5556250" cy="41767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818563"/>
            <a:ext cx="3009900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935413" y="8818563"/>
            <a:ext cx="3009900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7C7C53-3D1B-4C3B-949B-9AF8F2B8EDF0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8522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6" name="Picture 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31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1143000" y="2800350"/>
            <a:ext cx="7162800" cy="1200150"/>
          </a:xfrm>
        </p:spPr>
        <p:txBody>
          <a:bodyPr anchor="ctr"/>
          <a:lstStyle>
            <a:lvl1pPr>
              <a:defRPr sz="4000"/>
            </a:lvl1pPr>
          </a:lstStyle>
          <a:p>
            <a:pPr lvl="0"/>
            <a:r>
              <a:rPr lang="de-DE" noProof="0" smtClean="0"/>
              <a:t>Titelmasterformat durch Klicken bearbeiten</a:t>
            </a:r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2057400"/>
            <a:ext cx="7162800" cy="628650"/>
          </a:xfrm>
        </p:spPr>
        <p:txBody>
          <a:bodyPr anchor="b"/>
          <a:lstStyle>
            <a:lvl1pPr marL="0" indent="0">
              <a:buFontTx/>
              <a:buNone/>
              <a:defRPr sz="2000"/>
            </a:lvl1pPr>
          </a:lstStyle>
          <a:p>
            <a:pPr lvl="0"/>
            <a:r>
              <a:rPr lang="de-DE" noProof="0" smtClean="0"/>
              <a:t>Formatvorlage des Untertitelmasters durch Klicken bearbeiten</a:t>
            </a:r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134" name="Rectangle 1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135" name="Rectangle 1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4ECCC316-E58C-4D4D-AB5C-461044BCFF2D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A20DB0-B708-4375-A352-2D280D362950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456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343650" y="400051"/>
            <a:ext cx="1733550" cy="4198144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143000" y="400051"/>
            <a:ext cx="5048250" cy="4198144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A50771-90A5-413D-A167-C85F675CA2A2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61329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el und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43000" y="400050"/>
            <a:ext cx="6934200" cy="9144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abellenplatzhalter 2"/>
          <p:cNvSpPr>
            <a:spLocks noGrp="1"/>
          </p:cNvSpPr>
          <p:nvPr>
            <p:ph type="tbl" idx="1"/>
          </p:nvPr>
        </p:nvSpPr>
        <p:spPr>
          <a:xfrm>
            <a:off x="1143000" y="1314451"/>
            <a:ext cx="6934200" cy="3283744"/>
          </a:xfrm>
        </p:spPr>
        <p:txBody>
          <a:bodyPr/>
          <a:lstStyle/>
          <a:p>
            <a:r>
              <a:rPr lang="de-DE" smtClean="0"/>
              <a:t>Tabelle durch Klicken auf Symbol hinzufügen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304800" y="4900613"/>
            <a:ext cx="2133600" cy="228600"/>
          </a:xfrm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590800" y="4898231"/>
            <a:ext cx="4038600" cy="228600"/>
          </a:xfrm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781800" y="4898231"/>
            <a:ext cx="2057400" cy="228600"/>
          </a:xfrm>
        </p:spPr>
        <p:txBody>
          <a:bodyPr/>
          <a:lstStyle>
            <a:lvl1pPr>
              <a:defRPr/>
            </a:lvl1pPr>
          </a:lstStyle>
          <a:p>
            <a:fld id="{488A6718-8BC7-4A8F-8FDE-DD895D16E47F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47148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el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43000" y="400050"/>
            <a:ext cx="6934200" cy="9144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iagrammplatzhalter 2"/>
          <p:cNvSpPr>
            <a:spLocks noGrp="1"/>
          </p:cNvSpPr>
          <p:nvPr>
            <p:ph type="chart" idx="1"/>
          </p:nvPr>
        </p:nvSpPr>
        <p:spPr>
          <a:xfrm>
            <a:off x="1143000" y="1314451"/>
            <a:ext cx="6934200" cy="3283744"/>
          </a:xfrm>
        </p:spPr>
        <p:txBody>
          <a:bodyPr/>
          <a:lstStyle/>
          <a:p>
            <a:r>
              <a:rPr lang="de-DE" smtClean="0"/>
              <a:t>Diagramm durch Klicken auf Symbol hinzufügen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304800" y="4900613"/>
            <a:ext cx="2133600" cy="228600"/>
          </a:xfrm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590800" y="4898231"/>
            <a:ext cx="4038600" cy="228600"/>
          </a:xfrm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781800" y="4898231"/>
            <a:ext cx="2057400" cy="228600"/>
          </a:xfrm>
        </p:spPr>
        <p:txBody>
          <a:bodyPr/>
          <a:lstStyle>
            <a:lvl1pPr>
              <a:defRPr/>
            </a:lvl1pPr>
          </a:lstStyle>
          <a:p>
            <a:fld id="{5313CC2F-C726-45E9-BEFD-20BF8FEF2028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63470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F62FAF-6603-4791-9D7F-03509B116B2A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147113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D76258-2B4E-41E1-BE5C-3F7539E2B280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84442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143000" y="1314451"/>
            <a:ext cx="3390900" cy="328374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86300" y="1314451"/>
            <a:ext cx="3390900" cy="328374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DFCB69-3C2C-4E48-8A21-09103E256BD5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6891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30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D75092-7F56-46AF-AFE2-BF623953B8A9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9391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9E30A8-F989-4069-B067-D1B3AD4553E4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85289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1E1A8E-EA94-40DF-B9B9-14443EBA0AEC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33061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3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C9D30E-525B-4C48-88AC-58AD23BF6224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8991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7245DE-D768-4234-B6E1-72D315B55802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972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9" name="Picture 13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03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400050"/>
            <a:ext cx="69342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1314451"/>
            <a:ext cx="6934200" cy="32837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110" name="Rectangle 1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4900613"/>
            <a:ext cx="21336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</a:defRPr>
            </a:lvl1pPr>
          </a:lstStyle>
          <a:p>
            <a:endParaRPr lang="de-DE"/>
          </a:p>
        </p:txBody>
      </p:sp>
      <p:sp>
        <p:nvSpPr>
          <p:cNvPr id="4111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90800" y="4898231"/>
            <a:ext cx="40386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+mn-lt"/>
              </a:defRPr>
            </a:lvl1pPr>
          </a:lstStyle>
          <a:p>
            <a:endParaRPr lang="de-DE"/>
          </a:p>
        </p:txBody>
      </p:sp>
      <p:sp>
        <p:nvSpPr>
          <p:cNvPr id="4112" name="Rectangle 1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4898231"/>
            <a:ext cx="20574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n-lt"/>
              </a:defRPr>
            </a:lvl1pPr>
          </a:lstStyle>
          <a:p>
            <a:fld id="{B5822589-AAA6-4FB7-B107-9D5C77EAD425}" type="slidenum">
              <a:rPr lang="de-DE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Palatino Linotype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Palatino Linotype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Palatino Linotype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Palatino Linotype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Palatino Linotype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Palatino Linotype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Palatino Linotype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Palatino Linotype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Palatino Linotype" pitchFamily="18" charset="0"/>
        <a:buChar char="−"/>
        <a:defRPr sz="22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Palatino Linotype" pitchFamily="18" charset="0"/>
        <a:buChar char="−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Char char="•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Char char="•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Char char="•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Char char="•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mailto:Werner.Betzenbichler@bece-experts.com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2800350"/>
            <a:ext cx="8579296" cy="1200150"/>
          </a:xfrm>
        </p:spPr>
        <p:txBody>
          <a:bodyPr/>
          <a:lstStyle/>
          <a:p>
            <a:pPr marL="92075"/>
            <a:r>
              <a:rPr lang="en-US" sz="1600" b="1" dirty="0"/>
              <a:t>1st Sustainable Development Mechanisms Joint Coordination </a:t>
            </a:r>
            <a:r>
              <a:rPr lang="en-US" sz="1600" b="1" dirty="0" smtClean="0"/>
              <a:t>Workshop</a:t>
            </a:r>
            <a:br>
              <a:rPr lang="en-US" sz="1600" b="1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1800" b="1" dirty="0" smtClean="0"/>
              <a:t>Significant Deficiencies in Validation, Verification and Certification Reports</a:t>
            </a:r>
            <a:r>
              <a:rPr lang="en-US" sz="1600" b="1" dirty="0"/>
              <a:t/>
            </a:r>
            <a:br>
              <a:rPr lang="en-US" sz="1600" b="1" dirty="0"/>
            </a:br>
            <a:r>
              <a:rPr lang="en-US" sz="1600" b="1" i="1" dirty="0" smtClean="0"/>
              <a:t>Risk </a:t>
            </a:r>
            <a:r>
              <a:rPr lang="en-US" sz="1600" b="1" i="1" dirty="0"/>
              <a:t>and </a:t>
            </a:r>
            <a:r>
              <a:rPr lang="en-US" sz="1600" b="1" i="1" dirty="0" smtClean="0"/>
              <a:t>Liability </a:t>
            </a:r>
            <a:r>
              <a:rPr lang="en-US" sz="1600" b="1" i="1" dirty="0"/>
              <a:t>associated with the </a:t>
            </a:r>
            <a:r>
              <a:rPr lang="en-US" sz="1600" b="1" i="1" dirty="0" smtClean="0"/>
              <a:t>Procedure</a:t>
            </a:r>
            <a:r>
              <a:rPr lang="en-US" sz="1600" b="1" i="1" dirty="0"/>
              <a:t>, and </a:t>
            </a:r>
            <a:r>
              <a:rPr lang="en-US" sz="1600" b="1" i="1" dirty="0" smtClean="0"/>
              <a:t>Measures to </a:t>
            </a:r>
            <a:r>
              <a:rPr lang="en-US" sz="1600" b="1" i="1" dirty="0"/>
              <a:t>address </a:t>
            </a:r>
            <a:r>
              <a:rPr lang="en-US" sz="1600" b="1" i="1" dirty="0" smtClean="0"/>
              <a:t>it</a:t>
            </a:r>
            <a:endParaRPr lang="de-DE" sz="1600" b="1" i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DOE/AE Forum </a:t>
            </a:r>
            <a:r>
              <a:rPr lang="de-DE" dirty="0"/>
              <a:t>| </a:t>
            </a:r>
            <a:r>
              <a:rPr lang="de-DE" i="1" dirty="0" smtClean="0"/>
              <a:t>Werner Betzenbichler</a:t>
            </a:r>
            <a:r>
              <a:rPr lang="de-DE" dirty="0" smtClean="0"/>
              <a:t> </a:t>
            </a:r>
            <a:r>
              <a:rPr lang="de-DE" dirty="0"/>
              <a:t>| </a:t>
            </a:r>
            <a:r>
              <a:rPr lang="en-US" i="1" dirty="0" smtClean="0"/>
              <a:t>March 2012 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2800350"/>
            <a:ext cx="8579296" cy="1200150"/>
          </a:xfrm>
        </p:spPr>
        <p:txBody>
          <a:bodyPr/>
          <a:lstStyle/>
          <a:p>
            <a:pPr algn="ctr"/>
            <a:r>
              <a:rPr lang="en-US" sz="1800" dirty="0" smtClean="0"/>
              <a:t>Werner Betzenbichler</a:t>
            </a:r>
            <a:br>
              <a:rPr lang="en-US" sz="1800" dirty="0" smtClean="0"/>
            </a:br>
            <a:r>
              <a:rPr lang="en-US" sz="1800" dirty="0" smtClean="0"/>
              <a:t>Chair of the DOE/AIE Forum</a:t>
            </a:r>
            <a:br>
              <a:rPr lang="en-US" sz="1800" dirty="0" smtClean="0"/>
            </a:b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200" dirty="0" smtClean="0">
                <a:hlinkClick r:id="rId2"/>
              </a:rPr>
              <a:t>Werner.Betzenbichler@bece-experts.com</a:t>
            </a:r>
            <a:r>
              <a:rPr lang="en-US" sz="1200" dirty="0" smtClean="0"/>
              <a:t>   </a:t>
            </a:r>
            <a:endParaRPr lang="de-DE" sz="12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15616" y="1145992"/>
            <a:ext cx="7162800" cy="628650"/>
          </a:xfrm>
        </p:spPr>
        <p:txBody>
          <a:bodyPr/>
          <a:lstStyle/>
          <a:p>
            <a:pPr algn="ctr"/>
            <a:r>
              <a:rPr lang="en-US" sz="2400" b="1" i="1" dirty="0" smtClean="0"/>
              <a:t>Thanks  for your attention </a:t>
            </a:r>
            <a:endParaRPr lang="en-US" sz="2400" b="1" i="1" dirty="0"/>
          </a:p>
        </p:txBody>
      </p:sp>
    </p:spTree>
    <p:extLst>
      <p:ext uri="{BB962C8B-B14F-4D97-AF65-F5344CB8AC3E}">
        <p14:creationId xmlns:p14="http://schemas.microsoft.com/office/powerpoint/2010/main" val="243277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>
          <a:xfrm>
            <a:off x="1143000" y="400050"/>
            <a:ext cx="6934200" cy="587524"/>
          </a:xfrm>
        </p:spPr>
        <p:txBody>
          <a:bodyPr/>
          <a:lstStyle/>
          <a:p>
            <a:r>
              <a:rPr lang="en-US" sz="2400" b="1" dirty="0" smtClean="0"/>
              <a:t>What are the objectives behind this procedure?</a:t>
            </a:r>
            <a:endParaRPr lang="en-US" sz="2400" b="1" dirty="0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11560" y="1131590"/>
            <a:ext cx="7920880" cy="3283744"/>
          </a:xfrm>
        </p:spPr>
        <p:txBody>
          <a:bodyPr/>
          <a:lstStyle/>
          <a:p>
            <a:pPr marL="0" indent="0">
              <a:buNone/>
            </a:pPr>
            <a:r>
              <a:rPr lang="en-US" sz="2000" b="1" i="1" dirty="0" smtClean="0"/>
              <a:t>Compensation of over-issuance – integrity of the CDM</a:t>
            </a:r>
          </a:p>
          <a:p>
            <a:pPr marL="628650" lvl="1" indent="-363538">
              <a:buFontTx/>
              <a:buChar char="-"/>
            </a:pPr>
            <a:r>
              <a:rPr lang="en-US" sz="1800" b="1" i="1" dirty="0"/>
              <a:t>Shall DOEs compensate for every identified ton of excess issuance?</a:t>
            </a:r>
          </a:p>
          <a:p>
            <a:pPr marL="628650" lvl="1" indent="-363538">
              <a:buFontTx/>
              <a:buChar char="-"/>
            </a:pPr>
            <a:r>
              <a:rPr lang="en-US" sz="1800" b="1" i="1" dirty="0" smtClean="0"/>
              <a:t>Or only, if it goes beyond the materiality thresholds?</a:t>
            </a:r>
          </a:p>
          <a:p>
            <a:pPr marL="628650" lvl="1" indent="-363538">
              <a:buFontTx/>
              <a:buChar char="-"/>
            </a:pPr>
            <a:r>
              <a:rPr lang="en-US" sz="1800" b="1" i="1" dirty="0" smtClean="0"/>
              <a:t>Or only, if it is not caused by ambiguous regulations?</a:t>
            </a:r>
          </a:p>
          <a:p>
            <a:pPr marL="628650" lvl="1" indent="-363538">
              <a:buFontTx/>
              <a:buChar char="-"/>
            </a:pPr>
            <a:r>
              <a:rPr lang="en-US" sz="1800" b="1" i="1" dirty="0" smtClean="0"/>
              <a:t>Or only, if it is caused by cases of fraudulence or </a:t>
            </a:r>
            <a:r>
              <a:rPr lang="en-US" sz="1800" b="1" i="1" dirty="0" smtClean="0"/>
              <a:t>professional negligence?</a:t>
            </a:r>
            <a:endParaRPr lang="en-US" sz="1800" b="1" i="1" dirty="0" smtClean="0"/>
          </a:p>
          <a:p>
            <a:pPr marL="628650" lvl="1" indent="-363538">
              <a:buFontTx/>
              <a:buChar char="-"/>
            </a:pPr>
            <a:r>
              <a:rPr lang="en-US" sz="1800" b="1" i="1" dirty="0" smtClean="0"/>
              <a:t>Do we need this compensation to safeguard the integrity of the CDM?</a:t>
            </a:r>
          </a:p>
          <a:p>
            <a:pPr marL="628650" lvl="1" indent="-363538">
              <a:buFontTx/>
              <a:buChar char="-"/>
            </a:pPr>
            <a:r>
              <a:rPr lang="en-US" sz="1800" b="1" i="1" dirty="0" smtClean="0"/>
              <a:t>Would DOEs have the ability to compensate? </a:t>
            </a:r>
            <a:br>
              <a:rPr lang="en-US" sz="1800" b="1" i="1" dirty="0" smtClean="0"/>
            </a:br>
            <a:r>
              <a:rPr lang="en-US" sz="1800" b="1" i="1" dirty="0" smtClean="0"/>
              <a:t>(to-date almost 900  mil issued CERs)</a:t>
            </a:r>
          </a:p>
          <a:p>
            <a:pPr marL="628650" lvl="1" indent="-363538">
              <a:buFontTx/>
              <a:buChar char="-"/>
            </a:pPr>
            <a:r>
              <a:rPr lang="en-US" sz="1800" b="1" i="1" dirty="0" smtClean="0"/>
              <a:t>When can a DOE be sure that no compensation will required any longer for a request anytime in future?</a:t>
            </a:r>
          </a:p>
          <a:p>
            <a:pPr marL="628650" lvl="1" indent="-363538">
              <a:buFontTx/>
              <a:buChar char="-"/>
            </a:pPr>
            <a:endParaRPr lang="en-US" sz="1800" b="1" i="1" dirty="0" smtClean="0"/>
          </a:p>
          <a:p>
            <a:pPr marL="0" indent="0">
              <a:buNone/>
            </a:pPr>
            <a:endParaRPr lang="en-US" sz="2000" b="1" i="1" dirty="0" smtClean="0"/>
          </a:p>
        </p:txBody>
      </p:sp>
    </p:spTree>
    <p:extLst>
      <p:ext uri="{BB962C8B-B14F-4D97-AF65-F5344CB8AC3E}">
        <p14:creationId xmlns:p14="http://schemas.microsoft.com/office/powerpoint/2010/main" val="3434608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>
          <a:xfrm>
            <a:off x="971600" y="400050"/>
            <a:ext cx="7272808" cy="587524"/>
          </a:xfrm>
        </p:spPr>
        <p:txBody>
          <a:bodyPr/>
          <a:lstStyle/>
          <a:p>
            <a:r>
              <a:rPr lang="en-US" sz="2400" b="1" dirty="0" smtClean="0"/>
              <a:t>What are the objectives behind this procedure? (2)</a:t>
            </a:r>
            <a:endParaRPr lang="en-US" sz="2400" b="1" dirty="0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5174" y="1131590"/>
            <a:ext cx="7847266" cy="3283744"/>
          </a:xfrm>
        </p:spPr>
        <p:txBody>
          <a:bodyPr/>
          <a:lstStyle/>
          <a:p>
            <a:pPr marL="0" indent="0">
              <a:buNone/>
            </a:pPr>
            <a:r>
              <a:rPr lang="en-US" sz="2000" b="1" i="1" dirty="0" smtClean="0"/>
              <a:t>Incentive for (perfect) DOE performance</a:t>
            </a:r>
          </a:p>
          <a:p>
            <a:pPr marL="628650" lvl="1" indent="-363538">
              <a:buFontTx/>
              <a:buChar char="-"/>
            </a:pPr>
            <a:r>
              <a:rPr lang="en-US" sz="1800" b="1" i="1" dirty="0" smtClean="0"/>
              <a:t>Are more incentives or penalties required beyond the accreditation standard and procedure?</a:t>
            </a:r>
            <a:endParaRPr lang="en-US" sz="1800" b="1" i="1" dirty="0"/>
          </a:p>
          <a:p>
            <a:pPr marL="628650" lvl="1" indent="-363538">
              <a:buFontTx/>
              <a:buChar char="-"/>
            </a:pPr>
            <a:r>
              <a:rPr lang="en-US" sz="1800" b="1" i="1" dirty="0" smtClean="0"/>
              <a:t>How should the procedure create better quality?</a:t>
            </a:r>
          </a:p>
          <a:p>
            <a:pPr marL="628650" lvl="1" indent="-363538">
              <a:buFontTx/>
              <a:buChar char="-"/>
            </a:pPr>
            <a:r>
              <a:rPr lang="en-US" sz="1800" b="1" i="1" dirty="0" smtClean="0"/>
              <a:t>Should </a:t>
            </a:r>
            <a:r>
              <a:rPr lang="en-US" sz="1800" b="1" i="1" dirty="0" smtClean="0"/>
              <a:t>any </a:t>
            </a:r>
            <a:r>
              <a:rPr lang="en-US" sz="1800" b="1" i="1" dirty="0" smtClean="0"/>
              <a:t>incentive be linked to the amount of emission reductions?</a:t>
            </a:r>
          </a:p>
          <a:p>
            <a:pPr marL="628650" lvl="1" indent="-363538">
              <a:buFontTx/>
              <a:buChar char="-"/>
            </a:pPr>
            <a:r>
              <a:rPr lang="en-US" sz="1800" b="1" i="1" dirty="0" smtClean="0"/>
              <a:t>Do quality requirements depend on the size of a project?</a:t>
            </a:r>
            <a:endParaRPr lang="en-US" sz="1800" b="1" i="1" dirty="0" smtClean="0"/>
          </a:p>
          <a:p>
            <a:pPr marL="628650" lvl="1" indent="-363538">
              <a:buFontTx/>
              <a:buChar char="-"/>
            </a:pPr>
            <a:r>
              <a:rPr lang="en-US" sz="1800" b="1" i="1" dirty="0" smtClean="0"/>
              <a:t>Is </a:t>
            </a:r>
            <a:r>
              <a:rPr lang="en-US" sz="1800" b="1" i="1" dirty="0" smtClean="0"/>
              <a:t>professional negligence </a:t>
            </a:r>
            <a:r>
              <a:rPr lang="en-US" sz="1800" b="1" i="1" dirty="0" smtClean="0"/>
              <a:t>insurable?</a:t>
            </a:r>
          </a:p>
          <a:p>
            <a:pPr marL="628650" lvl="1" indent="-363538">
              <a:buFontTx/>
              <a:buChar char="-"/>
            </a:pPr>
            <a:r>
              <a:rPr lang="en-US" sz="1800" b="1" i="1" dirty="0" smtClean="0"/>
              <a:t>Isn’t the loss of accreditation the most severe penalty?</a:t>
            </a:r>
          </a:p>
        </p:txBody>
      </p:sp>
    </p:spTree>
    <p:extLst>
      <p:ext uri="{BB962C8B-B14F-4D97-AF65-F5344CB8AC3E}">
        <p14:creationId xmlns:p14="http://schemas.microsoft.com/office/powerpoint/2010/main" val="3074672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>
          <a:xfrm>
            <a:off x="971600" y="400050"/>
            <a:ext cx="7272808" cy="587524"/>
          </a:xfrm>
        </p:spPr>
        <p:txBody>
          <a:bodyPr/>
          <a:lstStyle/>
          <a:p>
            <a:r>
              <a:rPr lang="en-US" sz="2400" b="1" dirty="0" smtClean="0"/>
              <a:t>What are the objectives behind this procedure? (3)</a:t>
            </a:r>
            <a:endParaRPr lang="en-US" sz="2400" b="1" dirty="0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5174" y="1131590"/>
            <a:ext cx="7773652" cy="3283744"/>
          </a:xfrm>
        </p:spPr>
        <p:txBody>
          <a:bodyPr/>
          <a:lstStyle/>
          <a:p>
            <a:pPr marL="0" indent="0">
              <a:buNone/>
            </a:pPr>
            <a:r>
              <a:rPr lang="en-US" sz="2000" b="1" i="1" dirty="0" smtClean="0"/>
              <a:t>A safety belt for the risk-based approach</a:t>
            </a:r>
          </a:p>
          <a:p>
            <a:pPr marL="628650" lvl="1" indent="-363538">
              <a:buFontTx/>
              <a:buChar char="-"/>
            </a:pPr>
            <a:r>
              <a:rPr lang="en-US" sz="1800" b="1" i="1" dirty="0" smtClean="0"/>
              <a:t>Does the risk-based approach require a safety belt?</a:t>
            </a:r>
          </a:p>
          <a:p>
            <a:pPr marL="628650" lvl="1" indent="-363538">
              <a:buFontTx/>
              <a:buChar char="-"/>
            </a:pPr>
            <a:r>
              <a:rPr lang="en-US" sz="1800" b="1" i="1" dirty="0"/>
              <a:t>Should this be ruled on the costs of DOEs</a:t>
            </a:r>
            <a:r>
              <a:rPr lang="en-US" sz="1800" b="1" i="1" dirty="0" smtClean="0"/>
              <a:t>?</a:t>
            </a:r>
          </a:p>
          <a:p>
            <a:pPr marL="628650" lvl="1" indent="-363538">
              <a:buFontTx/>
              <a:buChar char="-"/>
            </a:pPr>
            <a:r>
              <a:rPr lang="en-US" sz="1800" b="1" i="1" dirty="0" smtClean="0"/>
              <a:t>Isn’t reference to Marrakech Accords then only a fig leaf?</a:t>
            </a:r>
            <a:endParaRPr lang="en-US" sz="1800" b="1" i="1" dirty="0"/>
          </a:p>
          <a:p>
            <a:pPr marL="628650" lvl="1" indent="-363538">
              <a:buFontTx/>
              <a:buChar char="-"/>
            </a:pPr>
            <a:r>
              <a:rPr lang="en-US" sz="1800" b="1" i="1" dirty="0" smtClean="0"/>
              <a:t>Shall we agree to something without precedence?</a:t>
            </a:r>
          </a:p>
          <a:p>
            <a:pPr marL="628650" lvl="1" indent="-363538">
              <a:buFontTx/>
              <a:buChar char="-"/>
            </a:pPr>
            <a:r>
              <a:rPr lang="en-US" sz="1800" b="1" i="1" dirty="0" smtClean="0"/>
              <a:t>Wouldn’t this randomize the risk of being liable? </a:t>
            </a:r>
          </a:p>
        </p:txBody>
      </p:sp>
    </p:spTree>
    <p:extLst>
      <p:ext uri="{BB962C8B-B14F-4D97-AF65-F5344CB8AC3E}">
        <p14:creationId xmlns:p14="http://schemas.microsoft.com/office/powerpoint/2010/main" val="887486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>
          <a:xfrm>
            <a:off x="971600" y="400050"/>
            <a:ext cx="7272808" cy="587524"/>
          </a:xfrm>
        </p:spPr>
        <p:txBody>
          <a:bodyPr/>
          <a:lstStyle/>
          <a:p>
            <a:r>
              <a:rPr lang="en-US" sz="2400" b="1" dirty="0" smtClean="0"/>
              <a:t>Risks and Liability without the procedure</a:t>
            </a:r>
            <a:endParaRPr lang="en-US" sz="2400" b="1" dirty="0"/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9017711"/>
              </p:ext>
            </p:extLst>
          </p:nvPr>
        </p:nvGraphicFramePr>
        <p:xfrm>
          <a:off x="827584" y="1131590"/>
          <a:ext cx="7416824" cy="3479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08412"/>
                <a:gridCol w="370841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noProof="0" dirty="0" smtClean="0">
                          <a:solidFill>
                            <a:srgbClr val="002060"/>
                          </a:solidFill>
                        </a:rPr>
                        <a:t>Integrity</a:t>
                      </a:r>
                      <a:r>
                        <a:rPr lang="en-US" baseline="0" noProof="0" dirty="0" smtClean="0">
                          <a:solidFill>
                            <a:srgbClr val="002060"/>
                          </a:solidFill>
                        </a:rPr>
                        <a:t> of the CDM</a:t>
                      </a:r>
                      <a:endParaRPr lang="en-US" noProof="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>
                          <a:solidFill>
                            <a:srgbClr val="002060"/>
                          </a:solidFill>
                        </a:rPr>
                        <a:t>Individual DOE</a:t>
                      </a:r>
                      <a:endParaRPr lang="en-US" noProof="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noProof="0" dirty="0" smtClean="0"/>
                        <a:t>excess-issuance</a:t>
                      </a:r>
                      <a:r>
                        <a:rPr lang="en-US" baseline="0" noProof="0" dirty="0" smtClean="0"/>
                        <a:t> not yet ruled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baseline="0" noProof="0" dirty="0" smtClean="0"/>
                        <a:t>the system is kept responsible (liable) for leaking</a:t>
                      </a:r>
                      <a:endParaRPr lang="en-US" noProof="0" dirty="0" smtClean="0"/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noProof="0" dirty="0" smtClean="0"/>
                        <a:t>missing incentives for DOEs beyond the accreditation standard and procedure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noProof="0" dirty="0" smtClean="0"/>
                        <a:t>no claim in case of fraud or other  willful or negligent acts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noProof="0" dirty="0" smtClean="0"/>
                        <a:t>missing a regulation, which was foreseen in Marrakech Accords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noProof="0" dirty="0" smtClean="0"/>
                        <a:t>Highest</a:t>
                      </a:r>
                      <a:r>
                        <a:rPr lang="en-US" baseline="0" noProof="0" dirty="0" smtClean="0"/>
                        <a:t> risk is r</a:t>
                      </a:r>
                      <a:r>
                        <a:rPr lang="en-US" noProof="0" dirty="0" smtClean="0"/>
                        <a:t>eputational</a:t>
                      </a:r>
                      <a:r>
                        <a:rPr lang="en-US" baseline="0" noProof="0" dirty="0" smtClean="0"/>
                        <a:t> </a:t>
                      </a:r>
                      <a:r>
                        <a:rPr lang="en-US" baseline="0" noProof="0" dirty="0" smtClean="0"/>
                        <a:t>risk </a:t>
                      </a:r>
                      <a:r>
                        <a:rPr lang="en-US" baseline="0" noProof="0" dirty="0" smtClean="0"/>
                        <a:t>by </a:t>
                      </a:r>
                      <a:r>
                        <a:rPr lang="en-US" baseline="0" noProof="0" dirty="0" smtClean="0"/>
                        <a:t>the accreditation </a:t>
                      </a:r>
                      <a:r>
                        <a:rPr lang="en-US" baseline="0" noProof="0" dirty="0" smtClean="0"/>
                        <a:t>process with inherent financial risks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00302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>
          <a:xfrm>
            <a:off x="971600" y="400050"/>
            <a:ext cx="7272808" cy="587524"/>
          </a:xfrm>
        </p:spPr>
        <p:txBody>
          <a:bodyPr/>
          <a:lstStyle/>
          <a:p>
            <a:r>
              <a:rPr lang="en-US" sz="2400" b="1" dirty="0" smtClean="0"/>
              <a:t>Risks and Liability with the procedure</a:t>
            </a:r>
            <a:endParaRPr lang="en-US" sz="2400" b="1" dirty="0"/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8003445"/>
              </p:ext>
            </p:extLst>
          </p:nvPr>
        </p:nvGraphicFramePr>
        <p:xfrm>
          <a:off x="827584" y="1131590"/>
          <a:ext cx="7416824" cy="3479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08412"/>
                <a:gridCol w="370841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noProof="0" dirty="0" smtClean="0">
                          <a:solidFill>
                            <a:srgbClr val="002060"/>
                          </a:solidFill>
                        </a:rPr>
                        <a:t>Integrity</a:t>
                      </a:r>
                      <a:r>
                        <a:rPr lang="en-US" baseline="0" noProof="0" dirty="0" smtClean="0">
                          <a:solidFill>
                            <a:srgbClr val="002060"/>
                          </a:solidFill>
                        </a:rPr>
                        <a:t> of the CDM</a:t>
                      </a:r>
                      <a:endParaRPr lang="en-US" noProof="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>
                          <a:solidFill>
                            <a:srgbClr val="002060"/>
                          </a:solidFill>
                        </a:rPr>
                        <a:t>Individual DOE</a:t>
                      </a:r>
                      <a:endParaRPr lang="en-US" noProof="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noProof="0" dirty="0" smtClean="0"/>
                        <a:t>cost increase for validation and verification services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noProof="0" dirty="0" smtClean="0"/>
                        <a:t>reduction of supply of services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noProof="0" dirty="0" smtClean="0"/>
                        <a:t>hurdles especially in LDCs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noProof="0" dirty="0" smtClean="0"/>
                        <a:t>practicability when realizing the balancing process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noProof="0" dirty="0" smtClean="0"/>
                        <a:t>reputational risk for the whole CDM in case of frequent applications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noProof="0" dirty="0" smtClean="0"/>
                        <a:t>EB takes over liability for regulatory deficits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noProof="0" dirty="0" smtClean="0"/>
                        <a:t>liability for issues out of management control 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noProof="0" dirty="0" smtClean="0"/>
                        <a:t>financial risks which may require terminating the whole business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noProof="0" dirty="0" smtClean="0"/>
                        <a:t>missing limitation in volume and time span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noProof="0" dirty="0" smtClean="0"/>
                        <a:t>long-term vulnerability 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noProof="0" dirty="0" smtClean="0"/>
                        <a:t>“missing safety belt”  </a:t>
                      </a:r>
                    </a:p>
                    <a:p>
                      <a:pPr marL="0" indent="0">
                        <a:buFontTx/>
                        <a:buNone/>
                      </a:pPr>
                      <a:endParaRPr lang="en-US" baseline="0" noProof="0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659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>
          <a:xfrm>
            <a:off x="971600" y="400050"/>
            <a:ext cx="7272808" cy="587524"/>
          </a:xfrm>
        </p:spPr>
        <p:txBody>
          <a:bodyPr/>
          <a:lstStyle/>
          <a:p>
            <a:r>
              <a:rPr lang="en-US" sz="2400" b="1" dirty="0" smtClean="0"/>
              <a:t>Risks Mitigation Measures</a:t>
            </a:r>
            <a:endParaRPr lang="en-US" sz="2400" b="1" dirty="0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5174" y="1131590"/>
            <a:ext cx="7773652" cy="3283744"/>
          </a:xfrm>
        </p:spPr>
        <p:txBody>
          <a:bodyPr/>
          <a:lstStyle/>
          <a:p>
            <a:pPr marL="0" indent="0">
              <a:buNone/>
            </a:pPr>
            <a:r>
              <a:rPr lang="en-US" sz="2000" b="1" i="1" dirty="0" smtClean="0"/>
              <a:t>Measures under discussion</a:t>
            </a:r>
          </a:p>
          <a:p>
            <a:pPr marL="628650" lvl="1" indent="-363538">
              <a:buFontTx/>
              <a:buChar char="-"/>
            </a:pPr>
            <a:r>
              <a:rPr lang="en-US" sz="1800" b="1" i="1" dirty="0" smtClean="0"/>
              <a:t>Insurance products</a:t>
            </a:r>
          </a:p>
          <a:p>
            <a:pPr marL="628650" lvl="1" indent="-363538">
              <a:buFontTx/>
              <a:buChar char="-"/>
            </a:pPr>
            <a:r>
              <a:rPr lang="en-US" sz="1800" b="1" i="1" dirty="0" smtClean="0"/>
              <a:t>Capping, limiting risks</a:t>
            </a:r>
          </a:p>
          <a:p>
            <a:pPr marL="628650" lvl="1" indent="-363538">
              <a:buFontTx/>
              <a:buChar char="-"/>
            </a:pPr>
            <a:r>
              <a:rPr lang="en-US" sz="1800" b="1" i="1" dirty="0" smtClean="0"/>
              <a:t>Disconnection from CER volumes</a:t>
            </a:r>
          </a:p>
          <a:p>
            <a:pPr marL="628650" lvl="1" indent="-363538">
              <a:buFontTx/>
              <a:buChar char="-"/>
            </a:pPr>
            <a:r>
              <a:rPr lang="en-US" sz="1800" b="1" i="1" dirty="0" smtClean="0"/>
              <a:t>Set-aside for each project</a:t>
            </a:r>
            <a:endParaRPr lang="en-US" sz="1800" b="1" i="1" dirty="0"/>
          </a:p>
          <a:p>
            <a:pPr marL="628650" lvl="1" indent="-363538">
              <a:buFontTx/>
              <a:buChar char="-"/>
            </a:pPr>
            <a:r>
              <a:rPr lang="en-US" sz="1800" b="1" i="1" dirty="0" smtClean="0"/>
              <a:t>Leaving market</a:t>
            </a:r>
          </a:p>
          <a:p>
            <a:pPr marL="628650" lvl="1" indent="-363538">
              <a:buFontTx/>
              <a:buChar char="-"/>
            </a:pPr>
            <a:r>
              <a:rPr lang="en-US" sz="1800" b="1" i="1" dirty="0" smtClean="0"/>
              <a:t>No procedure at all</a:t>
            </a:r>
          </a:p>
          <a:p>
            <a:pPr marL="628650" lvl="1" indent="-363538">
              <a:buFontTx/>
              <a:buChar char="-"/>
            </a:pPr>
            <a:endParaRPr lang="en-US" sz="1800" b="1" i="1" dirty="0"/>
          </a:p>
          <a:p>
            <a:pPr marL="628650" lvl="1" indent="-363538">
              <a:buFontTx/>
              <a:buChar char="-"/>
            </a:pPr>
            <a:r>
              <a:rPr lang="en-US" sz="1800" b="1" i="1" dirty="0" smtClean="0"/>
              <a:t>Designing a suitable procedure</a:t>
            </a:r>
          </a:p>
        </p:txBody>
      </p:sp>
    </p:spTree>
    <p:extLst>
      <p:ext uri="{BB962C8B-B14F-4D97-AF65-F5344CB8AC3E}">
        <p14:creationId xmlns:p14="http://schemas.microsoft.com/office/powerpoint/2010/main" val="3650597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>
          <a:xfrm>
            <a:off x="971600" y="400050"/>
            <a:ext cx="7272808" cy="587524"/>
          </a:xfrm>
        </p:spPr>
        <p:txBody>
          <a:bodyPr/>
          <a:lstStyle/>
          <a:p>
            <a:r>
              <a:rPr lang="en-US" sz="2400" b="1" dirty="0" smtClean="0"/>
              <a:t>Insurance Products</a:t>
            </a:r>
            <a:endParaRPr lang="en-US" sz="2400" b="1" dirty="0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5174" y="1131590"/>
            <a:ext cx="7773652" cy="3283744"/>
          </a:xfrm>
        </p:spPr>
        <p:txBody>
          <a:bodyPr/>
          <a:lstStyle/>
          <a:p>
            <a:pPr marL="628650" lvl="1" indent="-363538">
              <a:buFontTx/>
              <a:buChar char="-"/>
            </a:pPr>
            <a:r>
              <a:rPr lang="en-US" sz="1800" b="1" i="1" dirty="0" smtClean="0"/>
              <a:t>This kind of liability is not covered by regular liability insurance</a:t>
            </a:r>
          </a:p>
          <a:p>
            <a:pPr marL="628650" lvl="1" indent="-363538">
              <a:buFontTx/>
              <a:buChar char="-"/>
            </a:pPr>
            <a:r>
              <a:rPr lang="en-US" sz="1800" b="1" i="1" dirty="0" smtClean="0"/>
              <a:t>But in principle everything is insurable: </a:t>
            </a:r>
            <a:r>
              <a:rPr lang="en-US" sz="1800" b="1" i="1" dirty="0" smtClean="0"/>
              <a:t>human error, </a:t>
            </a:r>
            <a:r>
              <a:rPr lang="en-US" sz="1800" b="1" i="1" dirty="0" smtClean="0"/>
              <a:t>fraud, professional negligence, its only a matter of finance</a:t>
            </a:r>
          </a:p>
          <a:p>
            <a:pPr marL="628650" lvl="1" indent="-363538">
              <a:buFontTx/>
              <a:buChar char="-"/>
            </a:pPr>
            <a:r>
              <a:rPr lang="en-US" sz="1800" b="1" i="1" dirty="0" smtClean="0"/>
              <a:t>DOEs and insurance companies have difficulties to quantify likelihood, potential volumes and resulting </a:t>
            </a:r>
            <a:r>
              <a:rPr lang="en-US" sz="1800" b="1" i="1" dirty="0" smtClean="0"/>
              <a:t>risks</a:t>
            </a:r>
            <a:endParaRPr lang="en-US" sz="1800" b="1" i="1" dirty="0" smtClean="0"/>
          </a:p>
          <a:p>
            <a:pPr marL="628650" lvl="1" indent="-363538">
              <a:buFontTx/>
              <a:buChar char="-"/>
            </a:pPr>
            <a:r>
              <a:rPr lang="en-US" sz="1800" b="1" i="1" dirty="0" smtClean="0"/>
              <a:t>Expectation of high premiums to be added to service costs</a:t>
            </a:r>
            <a:endParaRPr lang="en-US" sz="1800" b="1" i="1" dirty="0"/>
          </a:p>
          <a:p>
            <a:pPr marL="628650" lvl="1" indent="-363538">
              <a:buFontTx/>
              <a:buChar char="-"/>
            </a:pPr>
            <a:r>
              <a:rPr lang="en-US" sz="1800" b="1" i="1" dirty="0" smtClean="0"/>
              <a:t>Potential of market </a:t>
            </a:r>
            <a:r>
              <a:rPr lang="en-US" sz="1800" b="1" i="1" dirty="0" smtClean="0"/>
              <a:t>distortions, </a:t>
            </a:r>
            <a:r>
              <a:rPr lang="en-US" sz="1800" b="1" i="1" dirty="0" smtClean="0"/>
              <a:t>if insuring is not made mandatory </a:t>
            </a:r>
          </a:p>
        </p:txBody>
      </p:sp>
    </p:spTree>
    <p:extLst>
      <p:ext uri="{BB962C8B-B14F-4D97-AF65-F5344CB8AC3E}">
        <p14:creationId xmlns:p14="http://schemas.microsoft.com/office/powerpoint/2010/main" val="331531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>
          <a:xfrm>
            <a:off x="971600" y="400050"/>
            <a:ext cx="7272808" cy="587524"/>
          </a:xfrm>
        </p:spPr>
        <p:txBody>
          <a:bodyPr/>
          <a:lstStyle/>
          <a:p>
            <a:r>
              <a:rPr lang="en-US" sz="2400" b="1" dirty="0" smtClean="0"/>
              <a:t>Proposed Next Steps</a:t>
            </a:r>
            <a:endParaRPr lang="en-US" sz="2400" b="1" dirty="0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67544" y="1131590"/>
            <a:ext cx="8208912" cy="3283744"/>
          </a:xfrm>
        </p:spPr>
        <p:txBody>
          <a:bodyPr/>
          <a:lstStyle/>
          <a:p>
            <a:pPr marL="88900" lvl="1" indent="3175">
              <a:buNone/>
            </a:pPr>
            <a:r>
              <a:rPr lang="en-US" sz="1800" b="1" i="1" dirty="0" smtClean="0"/>
              <a:t>DOEs have already collected internally views of what is deemed acceptable </a:t>
            </a:r>
          </a:p>
          <a:p>
            <a:pPr marL="714375" lvl="2" indent="-222250">
              <a:buFontTx/>
              <a:buChar char="-"/>
            </a:pPr>
            <a:r>
              <a:rPr lang="en-US" sz="1600" b="1" i="1" dirty="0" smtClean="0"/>
              <a:t>Limitation to fraud and </a:t>
            </a:r>
            <a:r>
              <a:rPr lang="en-US" sz="1600" b="1" i="1" dirty="0" smtClean="0"/>
              <a:t>professional negligence</a:t>
            </a:r>
            <a:endParaRPr lang="en-US" sz="1600" b="1" i="1" dirty="0" smtClean="0"/>
          </a:p>
          <a:p>
            <a:pPr marL="714375" lvl="2" indent="-222250">
              <a:buFontTx/>
              <a:buChar char="-"/>
            </a:pPr>
            <a:r>
              <a:rPr lang="en-US" sz="1600" b="1" i="1" dirty="0" smtClean="0"/>
              <a:t>Financial penalties with cap and a commensurate ratio to service </a:t>
            </a:r>
            <a:r>
              <a:rPr lang="en-US" sz="1600" b="1" i="1" dirty="0" smtClean="0"/>
              <a:t>fees</a:t>
            </a:r>
          </a:p>
          <a:p>
            <a:pPr marL="714375" lvl="2" indent="-222250">
              <a:buFontTx/>
              <a:buChar char="-"/>
            </a:pPr>
            <a:r>
              <a:rPr lang="en-US" sz="1600" b="1" i="1" dirty="0" smtClean="0"/>
              <a:t>No liabilities when there is ambiguous  guidance (incl. period before VVS)</a:t>
            </a:r>
            <a:r>
              <a:rPr lang="en-US" sz="1600" b="1" i="1" dirty="0" smtClean="0"/>
              <a:t> </a:t>
            </a:r>
            <a:endParaRPr lang="en-US" sz="1600" b="1" i="1" dirty="0" smtClean="0"/>
          </a:p>
          <a:p>
            <a:pPr marL="714375" lvl="2" indent="-222250">
              <a:buFontTx/>
              <a:buChar char="-"/>
            </a:pPr>
            <a:r>
              <a:rPr lang="en-US" sz="1600" b="1" i="1" dirty="0" smtClean="0"/>
              <a:t>No endless (21+ years) liability for registrations</a:t>
            </a:r>
            <a:endParaRPr lang="en-US" sz="1600" b="1" i="1" dirty="0"/>
          </a:p>
          <a:p>
            <a:pPr marL="714375" lvl="2" indent="-222250">
              <a:buFontTx/>
              <a:buChar char="-"/>
            </a:pPr>
            <a:r>
              <a:rPr lang="en-US" sz="1600" b="1" i="1" dirty="0" smtClean="0"/>
              <a:t>A concept with </a:t>
            </a:r>
            <a:r>
              <a:rPr lang="en-US" sz="1600" b="1" i="1" dirty="0" smtClean="0"/>
              <a:t>low </a:t>
            </a:r>
            <a:r>
              <a:rPr lang="en-US" sz="1600" b="1" i="1" dirty="0" smtClean="0"/>
              <a:t>likelihood that the procedure will ever be </a:t>
            </a:r>
            <a:r>
              <a:rPr lang="en-US" sz="1600" b="1" i="1" dirty="0" smtClean="0"/>
              <a:t>applied</a:t>
            </a:r>
          </a:p>
          <a:p>
            <a:pPr marL="714375" lvl="2" indent="-222250">
              <a:buFontTx/>
              <a:buChar char="-"/>
            </a:pPr>
            <a:r>
              <a:rPr lang="en-US" sz="1600" b="1" i="1" dirty="0" smtClean="0"/>
              <a:t>A system which is enforceable (practically and legally) </a:t>
            </a:r>
            <a:endParaRPr lang="en-US" sz="1600" b="1" i="1" dirty="0" smtClean="0"/>
          </a:p>
          <a:p>
            <a:pPr marL="88900" lvl="1" indent="3175">
              <a:buFontTx/>
              <a:buChar char="-"/>
            </a:pPr>
            <a:endParaRPr lang="en-US" sz="1800" b="1" i="1" dirty="0"/>
          </a:p>
          <a:p>
            <a:pPr marL="88900" lvl="1" indent="3175">
              <a:buNone/>
            </a:pPr>
            <a:r>
              <a:rPr lang="en-US" sz="1800" b="1" i="1" dirty="0" smtClean="0"/>
              <a:t>We suggest a closed workshop with UNFCCC </a:t>
            </a:r>
            <a:r>
              <a:rPr lang="en-US" sz="1800" b="1" i="1" dirty="0" smtClean="0"/>
              <a:t>secretariat, EB members </a:t>
            </a:r>
            <a:r>
              <a:rPr lang="en-US" sz="1800" b="1" i="1" dirty="0" smtClean="0"/>
              <a:t>and AP </a:t>
            </a:r>
            <a:r>
              <a:rPr lang="en-US" sz="1800" b="1" i="1" dirty="0" smtClean="0"/>
              <a:t>members</a:t>
            </a:r>
            <a:endParaRPr lang="en-US" sz="1800" b="1" i="1" dirty="0" smtClean="0"/>
          </a:p>
        </p:txBody>
      </p:sp>
    </p:spTree>
    <p:extLst>
      <p:ext uri="{BB962C8B-B14F-4D97-AF65-F5344CB8AC3E}">
        <p14:creationId xmlns:p14="http://schemas.microsoft.com/office/powerpoint/2010/main" val="331531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Quarterly earnings presentation">
  <a:themeElements>
    <a:clrScheme name="ms_fyqtrlyps_tp01019776 12">
      <a:dk1>
        <a:srgbClr val="000000"/>
      </a:dk1>
      <a:lt1>
        <a:srgbClr val="FFFFFF"/>
      </a:lt1>
      <a:dk2>
        <a:srgbClr val="CC0000"/>
      </a:dk2>
      <a:lt2>
        <a:srgbClr val="255D71"/>
      </a:lt2>
      <a:accent1>
        <a:srgbClr val="CCCCCC"/>
      </a:accent1>
      <a:accent2>
        <a:srgbClr val="5EC0D4"/>
      </a:accent2>
      <a:accent3>
        <a:srgbClr val="FFFFFF"/>
      </a:accent3>
      <a:accent4>
        <a:srgbClr val="000000"/>
      </a:accent4>
      <a:accent5>
        <a:srgbClr val="E2E2E2"/>
      </a:accent5>
      <a:accent6>
        <a:srgbClr val="54AEC0"/>
      </a:accent6>
      <a:hlink>
        <a:srgbClr val="666699"/>
      </a:hlink>
      <a:folHlink>
        <a:srgbClr val="AEDDE8"/>
      </a:folHlink>
    </a:clrScheme>
    <a:fontScheme name="ms_fyqtrlyps_tp01019776">
      <a:majorFont>
        <a:latin typeface="Palatino Linotype"/>
        <a:ea typeface=""/>
        <a:cs typeface=""/>
      </a:majorFont>
      <a:minorFont>
        <a:latin typeface="Palatino Linotype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s_fyqtrlyps_tp01019776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s_fyqtrlyps_tp01019776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s_fyqtrlyps_tp01019776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s_fyqtrlyps_tp01019776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s_fyqtrlyps_tp01019776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fyqtrlyps_tp01019776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fyqtrlyps_tp01019776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fyqtrlyps_tp01019776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fyqtrlyps_tp01019776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fyqtrlyps_tp01019776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fyqtrlyps_tp01019776 11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5EC0D4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54AEC0"/>
        </a:accent6>
        <a:hlink>
          <a:srgbClr val="666699"/>
        </a:hlink>
        <a:folHlink>
          <a:srgbClr val="AEDDE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fyqtrlyps_tp01019776 12">
        <a:dk1>
          <a:srgbClr val="000000"/>
        </a:dk1>
        <a:lt1>
          <a:srgbClr val="FFFFFF"/>
        </a:lt1>
        <a:dk2>
          <a:srgbClr val="CC0000"/>
        </a:dk2>
        <a:lt2>
          <a:srgbClr val="255D71"/>
        </a:lt2>
        <a:accent1>
          <a:srgbClr val="CCCCCC"/>
        </a:accent1>
        <a:accent2>
          <a:srgbClr val="5EC0D4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54AEC0"/>
        </a:accent6>
        <a:hlink>
          <a:srgbClr val="666699"/>
        </a:hlink>
        <a:folHlink>
          <a:srgbClr val="AEDD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Quarterly earnings presentation</Template>
  <TotalTime>0</TotalTime>
  <Words>593</Words>
  <Application>Microsoft Office PowerPoint</Application>
  <PresentationFormat>Bildschirmpräsentation (16:9)</PresentationFormat>
  <Paragraphs>77</Paragraphs>
  <Slides>10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1" baseType="lpstr">
      <vt:lpstr>Quarterly earnings presentation</vt:lpstr>
      <vt:lpstr>1st Sustainable Development Mechanisms Joint Coordination Workshop  Significant Deficiencies in Validation, Verification and Certification Reports Risk and Liability associated with the Procedure, and Measures to address it</vt:lpstr>
      <vt:lpstr>What are the objectives behind this procedure?</vt:lpstr>
      <vt:lpstr>What are the objectives behind this procedure? (2)</vt:lpstr>
      <vt:lpstr>What are the objectives behind this procedure? (3)</vt:lpstr>
      <vt:lpstr>Risks and Liability without the procedure</vt:lpstr>
      <vt:lpstr>Risks and Liability with the procedure</vt:lpstr>
      <vt:lpstr>Risks Mitigation Measures</vt:lpstr>
      <vt:lpstr>Insurance Products</vt:lpstr>
      <vt:lpstr>Proposed Next Steps</vt:lpstr>
      <vt:lpstr>Werner Betzenbichler Chair of the DOE/AIE Forum  Werner.Betzenbichler@bece-experts.com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EB-59: Relations with Designated Operational and Applicant Entities</dc:title>
  <dc:creator>Werner</dc:creator>
  <cp:lastModifiedBy>Werner</cp:lastModifiedBy>
  <cp:revision>198</cp:revision>
  <dcterms:created xsi:type="dcterms:W3CDTF">2011-02-10T12:07:17Z</dcterms:created>
  <dcterms:modified xsi:type="dcterms:W3CDTF">2012-03-21T15:44:43Z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TC010197761031</vt:lpwstr>
  </property>
</Properties>
</file>