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60" r:id="rId3"/>
    <p:sldId id="263" r:id="rId4"/>
    <p:sldId id="261" r:id="rId5"/>
    <p:sldId id="264" r:id="rId6"/>
    <p:sldId id="262" r:id="rId7"/>
    <p:sldId id="265" r:id="rId8"/>
    <p:sldId id="266" r:id="rId9"/>
    <p:sldId id="259" r:id="rId10"/>
  </p:sldIdLst>
  <p:sldSz cx="9906000" cy="7239000"/>
  <p:notesSz cx="6797675" cy="987425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4FC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64" autoAdjust="0"/>
    <p:restoredTop sz="86501" autoAdjust="0"/>
  </p:normalViewPr>
  <p:slideViewPr>
    <p:cSldViewPr>
      <p:cViewPr varScale="1">
        <p:scale>
          <a:sx n="86" d="100"/>
          <a:sy n="86" d="100"/>
        </p:scale>
        <p:origin x="-282" y="-84"/>
      </p:cViewPr>
      <p:guideLst>
        <p:guide orient="horz" pos="2280"/>
        <p:guide orient="horz" pos="991"/>
        <p:guide orient="horz" pos="4094"/>
        <p:guide pos="3120"/>
        <p:guide pos="239"/>
        <p:guide pos="389"/>
        <p:guide pos="60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338" y="-96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80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80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3165EC9F-06F0-4738-93B7-56013F70F6FD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6775" y="741363"/>
            <a:ext cx="5065713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82A4D136-17B3-4772-8CAF-058E10A80B84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Grp="1" noChangeArrowheads="1"/>
          </p:cNvSpPr>
          <p:nvPr>
            <p:ph type="ctrTitle"/>
          </p:nvPr>
        </p:nvSpPr>
        <p:spPr>
          <a:xfrm>
            <a:off x="381000" y="2895600"/>
            <a:ext cx="9144000" cy="609600"/>
          </a:xfrm>
        </p:spPr>
        <p:txBody>
          <a:bodyPr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733800"/>
            <a:ext cx="8686800" cy="1219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118" name="Rectangle 22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7E6AD429-C549-4EFF-BF40-93202EFB1D2E}" type="datetime1">
              <a:rPr lang="de-DE"/>
              <a:pPr/>
              <a:t>19.03.2012</a:t>
            </a:fld>
            <a:endParaRPr lang="de-DE"/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A74107E-5A06-4EA6-824E-06C4A9AAA32B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290513" y="6818313"/>
            <a:ext cx="1930400" cy="26035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434" tIns="45717" rIns="91434" bIns="45717">
            <a:spAutoFit/>
          </a:bodyPr>
          <a:lstStyle/>
          <a:p>
            <a:pPr defTabSz="762000" eaLnBrk="0" hangingPunct="0"/>
            <a:r>
              <a:rPr lang="de-DE" sz="1100">
                <a:latin typeface="Arial Narrow" pitchFamily="34" charset="0"/>
              </a:rPr>
              <a:t>TÜV SÜD Industrie Service GmbH</a:t>
            </a:r>
            <a:endParaRPr lang="en-US" sz="1100">
              <a:latin typeface="Arial Narrow" pitchFamily="34" charset="0"/>
            </a:endParaRPr>
          </a:p>
        </p:txBody>
      </p:sp>
      <p:graphicFrame>
        <p:nvGraphicFramePr>
          <p:cNvPr id="187392" name="Object 0"/>
          <p:cNvGraphicFramePr>
            <a:graphicFrameLocks/>
          </p:cNvGraphicFramePr>
          <p:nvPr/>
        </p:nvGraphicFramePr>
        <p:xfrm>
          <a:off x="377825" y="379413"/>
          <a:ext cx="8035925" cy="433387"/>
        </p:xfrm>
        <a:graphic>
          <a:graphicData uri="http://schemas.openxmlformats.org/presentationml/2006/ole">
            <p:oleObj spid="_x0000_s187392" name="Image" r:id="rId3" imgW="9143475" imgH="583626" progId="">
              <p:embed/>
            </p:oleObj>
          </a:graphicData>
        </a:graphic>
      </p:graphicFrame>
      <p:grpSp>
        <p:nvGrpSpPr>
          <p:cNvPr id="4160" name="Group 64"/>
          <p:cNvGrpSpPr>
            <a:grpSpLocks/>
          </p:cNvGrpSpPr>
          <p:nvPr userDrawn="1"/>
        </p:nvGrpSpPr>
        <p:grpSpPr bwMode="auto">
          <a:xfrm>
            <a:off x="379413" y="384175"/>
            <a:ext cx="7923212" cy="431800"/>
            <a:chOff x="239" y="692"/>
            <a:chExt cx="4991" cy="299"/>
          </a:xfrm>
        </p:grpSpPr>
        <p:sp>
          <p:nvSpPr>
            <p:cNvPr id="4161" name="Rectangle 65"/>
            <p:cNvSpPr>
              <a:spLocks noChangeArrowheads="1"/>
            </p:cNvSpPr>
            <p:nvPr userDrawn="1"/>
          </p:nvSpPr>
          <p:spPr bwMode="auto">
            <a:xfrm>
              <a:off x="239" y="692"/>
              <a:ext cx="3788" cy="299"/>
            </a:xfrm>
            <a:prstGeom prst="rect">
              <a:avLst/>
            </a:prstGeom>
            <a:solidFill>
              <a:srgbClr val="0060A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  <p:sp>
          <p:nvSpPr>
            <p:cNvPr id="4162" name="Rectangle 66"/>
            <p:cNvSpPr>
              <a:spLocks noChangeArrowheads="1"/>
            </p:cNvSpPr>
            <p:nvPr userDrawn="1"/>
          </p:nvSpPr>
          <p:spPr bwMode="auto">
            <a:xfrm>
              <a:off x="3982" y="692"/>
              <a:ext cx="1248" cy="299"/>
            </a:xfrm>
            <a:prstGeom prst="rect">
              <a:avLst/>
            </a:prstGeom>
            <a:gradFill rotWithShape="1">
              <a:gsLst>
                <a:gs pos="0">
                  <a:srgbClr val="0060A9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</p:grpSp>
      <p:pic>
        <p:nvPicPr>
          <p:cNvPr id="4166" name="Picture 70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77250" y="80963"/>
            <a:ext cx="1130300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67" name="Picture 71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5575" y="6846888"/>
            <a:ext cx="35560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3212E8-9C8E-40C5-BCCB-714210414CBC}" type="datetime1">
              <a:rPr lang="de-DE"/>
              <a:pPr/>
              <a:t>19.03.2012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0BCF5-E861-4DDF-AF46-D139D87FFAD2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242175" y="381000"/>
            <a:ext cx="2282825" cy="61087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0525" y="381000"/>
            <a:ext cx="6699250" cy="61087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80C15E-3D1E-4D67-A875-05A28B186D24}" type="datetime1">
              <a:rPr lang="de-DE"/>
              <a:pPr/>
              <a:t>19.03.2012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6C4D7-D75C-4B03-B778-2BBD62CE9A97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15484C-9065-47B7-A757-5A77C4500DF4}" type="datetime1">
              <a:rPr lang="de-DE"/>
              <a:pPr/>
              <a:t>19.03.2012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DDA6A-418C-47C9-860D-E9F904C35A1A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651375"/>
            <a:ext cx="8420100" cy="14382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3068638"/>
            <a:ext cx="8420100" cy="15827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A672D6-7896-47BC-89F1-C9600E28C8E9}" type="datetime1">
              <a:rPr lang="de-DE"/>
              <a:pPr/>
              <a:t>19.03.2012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7613A3-EEE0-4E79-A966-F3CAC5734924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563688"/>
            <a:ext cx="4381500" cy="4926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43500" y="1563688"/>
            <a:ext cx="4381500" cy="4926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19AE6D-9109-4E74-AC34-5C9152CFA05A}" type="datetime1">
              <a:rPr lang="de-DE"/>
              <a:pPr/>
              <a:t>19.03.2012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AEEB6-A0CC-4BF4-AD26-A1F0883EF051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90513"/>
            <a:ext cx="8915400" cy="12065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620838"/>
            <a:ext cx="4376738" cy="6746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295525"/>
            <a:ext cx="4376738" cy="4170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375" y="1620838"/>
            <a:ext cx="4378325" cy="6746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375" y="2295525"/>
            <a:ext cx="4378325" cy="4170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1FE9C2-2623-4644-9830-46EB2C6C440B}" type="datetime1">
              <a:rPr lang="de-DE"/>
              <a:pPr/>
              <a:t>19.03.2012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7B4D40-FB19-4D7A-AA98-5A6DAE960E1C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88DBE2-9102-40CB-9B56-A59D88E5288C}" type="datetime1">
              <a:rPr lang="de-DE"/>
              <a:pPr/>
              <a:t>19.03.2012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31893-588F-4F05-A8D2-B7F4912367B2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75D4EC-28F3-4A07-832B-E8C2C2ACE439}" type="datetime1">
              <a:rPr lang="de-DE"/>
              <a:pPr/>
              <a:t>19.03.2012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72CAD-B39C-417E-8241-609347E97290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88925"/>
            <a:ext cx="3259138" cy="12255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3500" y="288925"/>
            <a:ext cx="5537200" cy="6176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514475"/>
            <a:ext cx="3259138" cy="4951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554BCF-1F5C-4869-8930-25A11E0BB433}" type="datetime1">
              <a:rPr lang="de-DE"/>
              <a:pPr/>
              <a:t>19.03.2012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7B13A-D003-4B1B-8E76-70F99346DD0F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513" y="5067300"/>
            <a:ext cx="5943600" cy="5984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513" y="646113"/>
            <a:ext cx="5943600" cy="4343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513" y="5665788"/>
            <a:ext cx="5943600" cy="8493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6B39F1-E66F-421A-AB70-BF1534ED3EB6}" type="datetime1">
              <a:rPr lang="de-DE"/>
              <a:pPr/>
              <a:t>19.03.2012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7A311F-BAFD-44F4-949E-060F8685B6C7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381000"/>
            <a:ext cx="67945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969" tIns="48984" rIns="97969" bIns="4898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63688"/>
            <a:ext cx="8915400" cy="492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969" tIns="48984" rIns="97969" bIns="489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674100" y="6858000"/>
            <a:ext cx="76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969" tIns="48984" rIns="97969" bIns="48984" numCol="1" anchor="t" anchorCtr="0" compatLnSpc="1">
            <a:prstTxWarp prst="textNoShape">
              <a:avLst/>
            </a:prstTxWarp>
          </a:bodyPr>
          <a:lstStyle>
            <a:lvl1pPr algn="ctr" defTabSz="979488">
              <a:defRPr sz="700">
                <a:latin typeface="Arial Narrow" pitchFamily="34" charset="0"/>
              </a:defRPr>
            </a:lvl1pPr>
          </a:lstStyle>
          <a:p>
            <a:fld id="{9C762CBD-D0B1-4F5C-A82E-C2D6A8E42412}" type="datetime1">
              <a:rPr lang="de-DE"/>
              <a:pPr/>
              <a:t>19.03.2012</a:t>
            </a:fld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68700" y="6858000"/>
            <a:ext cx="52578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969" tIns="48984" rIns="97969" bIns="48984" numCol="1" anchor="t" anchorCtr="0" compatLnSpc="1">
            <a:prstTxWarp prst="textNoShape">
              <a:avLst/>
            </a:prstTxWarp>
          </a:bodyPr>
          <a:lstStyle>
            <a:lvl1pPr algn="r" defTabSz="979488">
              <a:defRPr sz="700">
                <a:latin typeface="Arial Narrow" pitchFamily="34" charset="0"/>
              </a:defRPr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32900" y="6858000"/>
            <a:ext cx="368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969" tIns="48984" rIns="97969" bIns="48984" numCol="1" anchor="t" anchorCtr="0" compatLnSpc="1">
            <a:prstTxWarp prst="textNoShape">
              <a:avLst/>
            </a:prstTxWarp>
          </a:bodyPr>
          <a:lstStyle>
            <a:lvl1pPr algn="r" defTabSz="979488">
              <a:defRPr sz="700">
                <a:latin typeface="Arial Narrow" pitchFamily="34" charset="0"/>
              </a:defRPr>
            </a:lvl1pPr>
          </a:lstStyle>
          <a:p>
            <a:fld id="{16045F37-3AFA-4F08-9546-90F17EDD2FBE}" type="slidenum">
              <a:rPr lang="de-DE"/>
              <a:pPr/>
              <a:t>‹Nr.›</a:t>
            </a:fld>
            <a:endParaRPr lang="de-DE"/>
          </a:p>
        </p:txBody>
      </p:sp>
      <p:graphicFrame>
        <p:nvGraphicFramePr>
          <p:cNvPr id="1073" name="Object 49"/>
          <p:cNvGraphicFramePr>
            <a:graphicFrameLocks/>
          </p:cNvGraphicFramePr>
          <p:nvPr/>
        </p:nvGraphicFramePr>
        <p:xfrm>
          <a:off x="377825" y="379413"/>
          <a:ext cx="8035925" cy="433387"/>
        </p:xfrm>
        <a:graphic>
          <a:graphicData uri="http://schemas.openxmlformats.org/presentationml/2006/ole">
            <p:oleObj spid="_x0000_s1073" name="Image" r:id="rId14" imgW="9143475" imgH="583626" progId="">
              <p:embed/>
            </p:oleObj>
          </a:graphicData>
        </a:graphic>
      </p:graphicFrame>
      <p:grpSp>
        <p:nvGrpSpPr>
          <p:cNvPr id="1076" name="Group 52"/>
          <p:cNvGrpSpPr>
            <a:grpSpLocks/>
          </p:cNvGrpSpPr>
          <p:nvPr/>
        </p:nvGrpSpPr>
        <p:grpSpPr bwMode="auto">
          <a:xfrm>
            <a:off x="379413" y="384175"/>
            <a:ext cx="7923212" cy="431800"/>
            <a:chOff x="239" y="692"/>
            <a:chExt cx="4991" cy="299"/>
          </a:xfrm>
        </p:grpSpPr>
        <p:sp>
          <p:nvSpPr>
            <p:cNvPr id="1077" name="Rectangle 53"/>
            <p:cNvSpPr>
              <a:spLocks noChangeArrowheads="1"/>
            </p:cNvSpPr>
            <p:nvPr userDrawn="1"/>
          </p:nvSpPr>
          <p:spPr bwMode="auto">
            <a:xfrm>
              <a:off x="239" y="692"/>
              <a:ext cx="3788" cy="299"/>
            </a:xfrm>
            <a:prstGeom prst="rect">
              <a:avLst/>
            </a:prstGeom>
            <a:solidFill>
              <a:srgbClr val="0060A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  <p:sp>
          <p:nvSpPr>
            <p:cNvPr id="1078" name="Rectangle 54"/>
            <p:cNvSpPr>
              <a:spLocks noChangeArrowheads="1"/>
            </p:cNvSpPr>
            <p:nvPr userDrawn="1"/>
          </p:nvSpPr>
          <p:spPr bwMode="auto">
            <a:xfrm>
              <a:off x="3982" y="692"/>
              <a:ext cx="1248" cy="299"/>
            </a:xfrm>
            <a:prstGeom prst="rect">
              <a:avLst/>
            </a:prstGeom>
            <a:gradFill rotWithShape="1">
              <a:gsLst>
                <a:gs pos="0">
                  <a:srgbClr val="0060A9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</p:grpSp>
      <p:sp>
        <p:nvSpPr>
          <p:cNvPr id="1081" name="Text Box 57"/>
          <p:cNvSpPr txBox="1">
            <a:spLocks noChangeArrowheads="1"/>
          </p:cNvSpPr>
          <p:nvPr/>
        </p:nvSpPr>
        <p:spPr bwMode="auto">
          <a:xfrm>
            <a:off x="290513" y="6818313"/>
            <a:ext cx="1930400" cy="26035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434" tIns="45717" rIns="91434" bIns="45717">
            <a:spAutoFit/>
          </a:bodyPr>
          <a:lstStyle/>
          <a:p>
            <a:pPr defTabSz="762000" eaLnBrk="0" hangingPunct="0"/>
            <a:r>
              <a:rPr lang="de-DE" sz="1100">
                <a:latin typeface="Arial Narrow" pitchFamily="34" charset="0"/>
              </a:rPr>
              <a:t>TÜV SÜD Industrie Service GmbH</a:t>
            </a:r>
            <a:endParaRPr lang="en-US" sz="1100">
              <a:latin typeface="Arial Narrow" pitchFamily="34" charset="0"/>
            </a:endParaRPr>
          </a:p>
        </p:txBody>
      </p:sp>
      <p:pic>
        <p:nvPicPr>
          <p:cNvPr id="1084" name="Picture 6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77250" y="80963"/>
            <a:ext cx="1130300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85" name="Picture 6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695575" y="6846888"/>
            <a:ext cx="35560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2pPr>
      <a:lvl3pPr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3pPr>
      <a:lvl4pPr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4pPr>
      <a:lvl5pPr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5pPr>
      <a:lvl6pPr marL="457200"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6pPr>
      <a:lvl7pPr marL="914400"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7pPr>
      <a:lvl8pPr marL="1371600"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8pPr>
      <a:lvl9pPr marL="1828800"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9pPr>
    </p:titleStyle>
    <p:bodyStyle>
      <a:lvl1pPr marL="366713" indent="-366713" algn="l" defTabSz="979488" rtl="0" eaLnBrk="1" fontAlgn="base" hangingPunct="1">
        <a:spcBef>
          <a:spcPct val="20000"/>
        </a:spcBef>
        <a:spcAft>
          <a:spcPct val="0"/>
        </a:spcAft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795338" indent="-304800" algn="l" defTabSz="9794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2pPr>
      <a:lvl3pPr marL="1223963" indent="-244475" algn="l" defTabSz="979488" rtl="0" eaLnBrk="1" fontAlgn="base" hangingPunct="1">
        <a:spcBef>
          <a:spcPct val="20000"/>
        </a:spcBef>
        <a:spcAft>
          <a:spcPct val="0"/>
        </a:spcAft>
        <a:buChar char="•"/>
        <a:defRPr sz="2300">
          <a:solidFill>
            <a:schemeClr val="tx1"/>
          </a:solidFill>
          <a:latin typeface="+mn-lt"/>
        </a:defRPr>
      </a:lvl3pPr>
      <a:lvl4pPr marL="1714500" indent="-244475" algn="l" defTabSz="9794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205038" indent="-246063" algn="l" defTabSz="9794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662238" indent="-246063" algn="l" defTabSz="9794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6pPr>
      <a:lvl7pPr marL="3119438" indent="-246063" algn="l" defTabSz="9794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7pPr>
      <a:lvl8pPr marL="3576638" indent="-246063" algn="l" defTabSz="9794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8pPr>
      <a:lvl9pPr marL="4033838" indent="-246063" algn="l" defTabSz="9794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81000" y="2539380"/>
            <a:ext cx="9144000" cy="1296144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b="1" dirty="0" smtClean="0"/>
              <a:t>FIRST SDM JOINT COORDINATION WORKSHOP 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09600" y="4699620"/>
            <a:ext cx="8686800" cy="1723256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/>
          <a:p>
            <a:r>
              <a:rPr lang="de-DE" dirty="0" smtClean="0"/>
              <a:t>24/03/2012 – 25/03/2012</a:t>
            </a:r>
          </a:p>
          <a:p>
            <a:r>
              <a:rPr lang="de-DE" dirty="0" smtClean="0"/>
              <a:t>Module </a:t>
            </a:r>
            <a:r>
              <a:rPr lang="de-DE" dirty="0" smtClean="0"/>
              <a:t>3.4 </a:t>
            </a:r>
            <a:r>
              <a:rPr lang="de-DE" dirty="0" smtClean="0"/>
              <a:t>- </a:t>
            </a:r>
            <a:r>
              <a:rPr lang="en-US" dirty="0" smtClean="0"/>
              <a:t>Validation and Verification Report Templates 	</a:t>
            </a:r>
          </a:p>
          <a:p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2899420"/>
            <a:ext cx="8915400" cy="1407740"/>
          </a:xfrm>
        </p:spPr>
        <p:txBody>
          <a:bodyPr/>
          <a:lstStyle/>
          <a:p>
            <a:r>
              <a:rPr lang="en-US" dirty="0" smtClean="0"/>
              <a:t>Validation / Verification Report templates</a:t>
            </a:r>
          </a:p>
          <a:p>
            <a:r>
              <a:rPr lang="en-US" dirty="0" smtClean="0"/>
              <a:t>Digitization</a:t>
            </a:r>
          </a:p>
          <a:p>
            <a:r>
              <a:rPr lang="en-US" dirty="0" smtClean="0"/>
              <a:t>Process suggestions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84C-9065-47B7-A757-5A77C4500DF4}" type="datetime1">
              <a:rPr lang="de-DE" smtClean="0"/>
              <a:pPr/>
              <a:t>19.03.2012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Abteilung: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 / V Report templates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35696"/>
            <a:ext cx="8915400" cy="4000028"/>
          </a:xfrm>
        </p:spPr>
        <p:txBody>
          <a:bodyPr/>
          <a:lstStyle/>
          <a:p>
            <a:r>
              <a:rPr lang="en-US" dirty="0" smtClean="0"/>
              <a:t>Main content</a:t>
            </a:r>
          </a:p>
          <a:p>
            <a:pPr lvl="1"/>
            <a:r>
              <a:rPr lang="en-US" dirty="0" smtClean="0"/>
              <a:t>Following the VVS chapters</a:t>
            </a:r>
          </a:p>
          <a:p>
            <a:pPr lvl="1"/>
            <a:r>
              <a:rPr lang="en-US" dirty="0" smtClean="0"/>
              <a:t>Special chapters for SSC, </a:t>
            </a:r>
            <a:r>
              <a:rPr lang="en-US" dirty="0" err="1" smtClean="0"/>
              <a:t>PoA</a:t>
            </a:r>
            <a:r>
              <a:rPr lang="en-US" dirty="0" smtClean="0"/>
              <a:t>, A/R</a:t>
            </a:r>
          </a:p>
          <a:p>
            <a:r>
              <a:rPr lang="en-US" dirty="0" smtClean="0"/>
              <a:t>Define statements</a:t>
            </a:r>
          </a:p>
          <a:p>
            <a:pPr lvl="1"/>
            <a:r>
              <a:rPr lang="en-US" dirty="0" smtClean="0"/>
              <a:t>When </a:t>
            </a:r>
            <a:r>
              <a:rPr lang="en-US" dirty="0" smtClean="0"/>
              <a:t>only </a:t>
            </a:r>
            <a:r>
              <a:rPr lang="en-US" dirty="0" smtClean="0"/>
              <a:t>an statement is request by VVS</a:t>
            </a:r>
          </a:p>
          <a:p>
            <a:r>
              <a:rPr lang="en-US" dirty="0" smtClean="0"/>
              <a:t>Basic information in cover page</a:t>
            </a:r>
          </a:p>
          <a:p>
            <a:pPr lvl="1"/>
            <a:r>
              <a:rPr lang="en-US" dirty="0" smtClean="0"/>
              <a:t>No double information </a:t>
            </a:r>
          </a:p>
          <a:p>
            <a:pPr lvl="2"/>
            <a:r>
              <a:rPr lang="en-US" dirty="0" smtClean="0"/>
              <a:t>e.g. this report, the PDD, the methodology/</a:t>
            </a:r>
            <a:r>
              <a:rPr lang="en-US" dirty="0" err="1" smtClean="0"/>
              <a:t>ies</a:t>
            </a:r>
            <a:endParaRPr lang="en-US" dirty="0" smtClean="0"/>
          </a:p>
          <a:p>
            <a:r>
              <a:rPr lang="en-US" dirty="0" smtClean="0"/>
              <a:t>No inclusion of means of validation / verification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84C-9065-47B7-A757-5A77C4500DF4}" type="datetime1">
              <a:rPr lang="de-DE" smtClean="0"/>
              <a:pPr/>
              <a:t>19.03.2012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Abteilung: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2899420"/>
            <a:ext cx="8915400" cy="1407740"/>
          </a:xfrm>
        </p:spPr>
        <p:txBody>
          <a:bodyPr/>
          <a:lstStyle/>
          <a:p>
            <a:r>
              <a:rPr lang="en-US" dirty="0" smtClean="0"/>
              <a:t>Validation / Verification Report templates</a:t>
            </a:r>
          </a:p>
          <a:p>
            <a:r>
              <a:rPr lang="en-US" dirty="0" smtClean="0"/>
              <a:t>Digitization</a:t>
            </a:r>
          </a:p>
          <a:p>
            <a:r>
              <a:rPr lang="en-US" dirty="0" smtClean="0"/>
              <a:t>Process suggestions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84C-9065-47B7-A757-5A77C4500DF4}" type="datetime1">
              <a:rPr lang="de-DE" smtClean="0"/>
              <a:pPr/>
              <a:t>19.03.2012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Abteilung: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Digitization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851720"/>
            <a:ext cx="8915400" cy="3495972"/>
          </a:xfrm>
        </p:spPr>
        <p:txBody>
          <a:bodyPr/>
          <a:lstStyle/>
          <a:p>
            <a:r>
              <a:rPr lang="en-US" dirty="0" smtClean="0"/>
              <a:t>PDD divided in chapters</a:t>
            </a:r>
          </a:p>
          <a:p>
            <a:r>
              <a:rPr lang="en-US" dirty="0" smtClean="0"/>
              <a:t>GSC before contract with DOEs?</a:t>
            </a:r>
          </a:p>
          <a:p>
            <a:pPr lvl="1"/>
            <a:r>
              <a:rPr lang="en-US" dirty="0" smtClean="0"/>
              <a:t>Time efficient</a:t>
            </a:r>
          </a:p>
          <a:p>
            <a:pPr lvl="1"/>
            <a:r>
              <a:rPr lang="en-US" dirty="0" smtClean="0"/>
              <a:t>Tender character</a:t>
            </a:r>
          </a:p>
          <a:p>
            <a:r>
              <a:rPr lang="en-US" dirty="0" smtClean="0"/>
              <a:t>Changes of posted PDD</a:t>
            </a:r>
          </a:p>
          <a:p>
            <a:pPr lvl="1"/>
            <a:r>
              <a:rPr lang="en-US" dirty="0" smtClean="0"/>
              <a:t>Only possible if DOE request (CAR, CL)</a:t>
            </a:r>
          </a:p>
          <a:p>
            <a:pPr lvl="2"/>
            <a:r>
              <a:rPr lang="en-US" dirty="0" smtClean="0"/>
              <a:t>Chapter specific</a:t>
            </a:r>
          </a:p>
          <a:p>
            <a:r>
              <a:rPr lang="en-US" dirty="0" smtClean="0"/>
              <a:t>Automatic versioning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84C-9065-47B7-A757-5A77C4500DF4}" type="datetime1">
              <a:rPr lang="de-DE" smtClean="0"/>
              <a:pPr/>
              <a:t>19.03.2012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Abteilung: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2899420"/>
            <a:ext cx="8915400" cy="1407740"/>
          </a:xfrm>
        </p:spPr>
        <p:txBody>
          <a:bodyPr/>
          <a:lstStyle/>
          <a:p>
            <a:r>
              <a:rPr lang="en-US" dirty="0" smtClean="0"/>
              <a:t>Validation / Verification Report templates</a:t>
            </a:r>
          </a:p>
          <a:p>
            <a:r>
              <a:rPr lang="en-US" dirty="0" smtClean="0"/>
              <a:t>Digitization</a:t>
            </a:r>
          </a:p>
          <a:p>
            <a:r>
              <a:rPr lang="en-US" dirty="0" smtClean="0"/>
              <a:t>Process possible improvements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84C-9065-47B7-A757-5A77C4500DF4}" type="datetime1">
              <a:rPr lang="de-DE" smtClean="0"/>
              <a:pPr/>
              <a:t>19.03.2012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Abteilung: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491680"/>
            <a:ext cx="8915400" cy="4720108"/>
          </a:xfrm>
        </p:spPr>
        <p:txBody>
          <a:bodyPr/>
          <a:lstStyle/>
          <a:p>
            <a:r>
              <a:rPr lang="en-US" dirty="0" smtClean="0"/>
              <a:t>PPs could direct upload the PDD</a:t>
            </a:r>
          </a:p>
          <a:p>
            <a:r>
              <a:rPr lang="en-US" dirty="0" err="1" smtClean="0"/>
              <a:t>MoC</a:t>
            </a:r>
            <a:r>
              <a:rPr lang="en-US" dirty="0" smtClean="0"/>
              <a:t> might be use since the beginning </a:t>
            </a:r>
          </a:p>
          <a:p>
            <a:pPr lvl="1"/>
            <a:r>
              <a:rPr lang="en-US" dirty="0" smtClean="0"/>
              <a:t>Upload process</a:t>
            </a:r>
          </a:p>
          <a:p>
            <a:r>
              <a:rPr lang="en-US" dirty="0" smtClean="0"/>
              <a:t>Inclusion of CPA might be done directly by PPs </a:t>
            </a:r>
          </a:p>
          <a:p>
            <a:pPr lvl="1"/>
            <a:r>
              <a:rPr lang="en-US" dirty="0" smtClean="0"/>
              <a:t>Digital upload</a:t>
            </a:r>
          </a:p>
          <a:p>
            <a:pPr lvl="1"/>
            <a:r>
              <a:rPr lang="en-US" dirty="0" smtClean="0"/>
              <a:t>To be verified (according to monitoring plan)</a:t>
            </a:r>
          </a:p>
          <a:p>
            <a:r>
              <a:rPr lang="en-US" dirty="0" smtClean="0"/>
              <a:t>Changes on PDD after registration</a:t>
            </a:r>
          </a:p>
          <a:p>
            <a:pPr lvl="1"/>
            <a:r>
              <a:rPr lang="en-US" dirty="0" smtClean="0"/>
              <a:t>Might be requested by PPs at any time</a:t>
            </a:r>
          </a:p>
          <a:p>
            <a:pPr lvl="1"/>
            <a:r>
              <a:rPr lang="en-US" dirty="0" smtClean="0"/>
              <a:t>PPs upload new documentation</a:t>
            </a:r>
          </a:p>
          <a:p>
            <a:pPr lvl="1"/>
            <a:r>
              <a:rPr lang="en-US" dirty="0" smtClean="0"/>
              <a:t>If required DOE validate this, else will be included in the verification report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84C-9065-47B7-A757-5A77C4500DF4}" type="datetime1">
              <a:rPr lang="de-DE" smtClean="0"/>
              <a:pPr/>
              <a:t>19.03.2012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Abteilung: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issues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2499792"/>
            <a:ext cx="8915400" cy="2271836"/>
          </a:xfrm>
        </p:spPr>
        <p:txBody>
          <a:bodyPr/>
          <a:lstStyle/>
          <a:p>
            <a:r>
              <a:rPr lang="en-US" dirty="0" smtClean="0"/>
              <a:t>Test face of the system with involvement of PPs and DOEs</a:t>
            </a:r>
          </a:p>
          <a:p>
            <a:pPr lvl="1"/>
            <a:r>
              <a:rPr lang="en-US" dirty="0" smtClean="0"/>
              <a:t>Workshop</a:t>
            </a:r>
          </a:p>
          <a:p>
            <a:pPr lvl="1"/>
            <a:r>
              <a:rPr lang="en-US" dirty="0" err="1" smtClean="0"/>
              <a:t>Webex</a:t>
            </a:r>
            <a:r>
              <a:rPr lang="en-US" dirty="0" smtClean="0"/>
              <a:t> or similar</a:t>
            </a:r>
          </a:p>
          <a:p>
            <a:r>
              <a:rPr lang="en-US" dirty="0" smtClean="0"/>
              <a:t>Use available experience in digitization</a:t>
            </a:r>
          </a:p>
          <a:p>
            <a:pPr lvl="1"/>
            <a:r>
              <a:rPr lang="en-US" dirty="0" smtClean="0"/>
              <a:t>German EU-ETS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84C-9065-47B7-A757-5A77C4500DF4}" type="datetime1">
              <a:rPr lang="de-DE" smtClean="0"/>
              <a:pPr/>
              <a:t>19.03.2012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Abteilung: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84C-9065-47B7-A757-5A77C4500DF4}" type="datetime1">
              <a:rPr lang="de-DE" smtClean="0"/>
              <a:pPr/>
              <a:t>19.03.2012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Abteilung: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065213" y="2179638"/>
            <a:ext cx="7693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en-GB" sz="4000" dirty="0"/>
              <a:t>Thank you for your attention!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7488" y="4827588"/>
            <a:ext cx="438943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432050" y="3403600"/>
            <a:ext cx="4953000" cy="163121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de-DE" sz="2800" dirty="0" smtClean="0"/>
              <a:t>Javier Castro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Javier.Castro@tuev-sued.de</a:t>
            </a:r>
            <a:endParaRPr lang="de-DE" dirty="0"/>
          </a:p>
          <a:p>
            <a:pPr algn="ctr"/>
            <a:r>
              <a:rPr lang="de-DE" dirty="0"/>
              <a:t/>
            </a:r>
            <a:br>
              <a:rPr lang="de-DE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Holding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ld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Holding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lding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ing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ing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i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i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i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39</TotalTime>
  <Words>259</Words>
  <Application>Microsoft Office PowerPoint</Application>
  <PresentationFormat>Benutzerdefiniert</PresentationFormat>
  <Paragraphs>80</Paragraphs>
  <Slides>9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1" baseType="lpstr">
      <vt:lpstr>Blank</vt:lpstr>
      <vt:lpstr>Image</vt:lpstr>
      <vt:lpstr>  FIRST SDM JOINT COORDINATION WORKSHOP </vt:lpstr>
      <vt:lpstr>Agenda</vt:lpstr>
      <vt:lpstr>V / V Report templates</vt:lpstr>
      <vt:lpstr>Agenda</vt:lpstr>
      <vt:lpstr>Digitization</vt:lpstr>
      <vt:lpstr>Agenda</vt:lpstr>
      <vt:lpstr>Process</vt:lpstr>
      <vt:lpstr>General issues</vt:lpstr>
      <vt:lpstr>Folie 9</vt:lpstr>
    </vt:vector>
  </TitlesOfParts>
  <Company>TÜV SÜD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GHG Auditor Training following NCs</dc:title>
  <dc:creator>tolca-er</dc:creator>
  <cp:lastModifiedBy>Castr-ja</cp:lastModifiedBy>
  <cp:revision>75</cp:revision>
  <dcterms:created xsi:type="dcterms:W3CDTF">2011-09-19T11:50:13Z</dcterms:created>
  <dcterms:modified xsi:type="dcterms:W3CDTF">2012-03-19T13:49:30Z</dcterms:modified>
</cp:coreProperties>
</file>