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7"/>
  </p:notesMasterIdLst>
  <p:handoutMasterIdLst>
    <p:handoutMasterId r:id="rId18"/>
  </p:handoutMasterIdLst>
  <p:sldIdLst>
    <p:sldId id="258" r:id="rId2"/>
    <p:sldId id="260" r:id="rId3"/>
    <p:sldId id="272" r:id="rId4"/>
    <p:sldId id="267" r:id="rId5"/>
    <p:sldId id="278" r:id="rId6"/>
    <p:sldId id="277" r:id="rId7"/>
    <p:sldId id="271" r:id="rId8"/>
    <p:sldId id="269" r:id="rId9"/>
    <p:sldId id="265" r:id="rId10"/>
    <p:sldId id="266" r:id="rId11"/>
    <p:sldId id="273" r:id="rId12"/>
    <p:sldId id="274" r:id="rId13"/>
    <p:sldId id="279" r:id="rId14"/>
    <p:sldId id="280" r:id="rId15"/>
    <p:sldId id="259" r:id="rId16"/>
  </p:sldIdLst>
  <p:sldSz cx="9906000" cy="7239000"/>
  <p:notesSz cx="6797675" cy="987425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D4FC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664" autoAdjust="0"/>
    <p:restoredTop sz="86501" autoAdjust="0"/>
  </p:normalViewPr>
  <p:slideViewPr>
    <p:cSldViewPr>
      <p:cViewPr varScale="1">
        <p:scale>
          <a:sx n="57" d="100"/>
          <a:sy n="57" d="100"/>
        </p:scale>
        <p:origin x="-984" y="-82"/>
      </p:cViewPr>
      <p:guideLst>
        <p:guide orient="horz" pos="2280"/>
        <p:guide orient="horz" pos="991"/>
        <p:guide orient="horz" pos="4094"/>
        <p:guide pos="3120"/>
        <p:guide pos="239"/>
        <p:guide pos="389"/>
        <p:guide pos="600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2" d="100"/>
          <a:sy n="52" d="100"/>
        </p:scale>
        <p:origin x="-1338" y="-96"/>
      </p:cViewPr>
      <p:guideLst>
        <p:guide orient="horz" pos="3110"/>
        <p:guide pos="2141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2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18022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18022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7895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18022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37895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fld id="{3165EC9F-06F0-4738-93B7-56013F70F6FD}" type="slidenum">
              <a:rPr lang="de-DE"/>
              <a:pPr/>
              <a:t>‹#›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275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866775" y="741363"/>
            <a:ext cx="5065713" cy="3702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6463" y="4691063"/>
            <a:ext cx="4984750" cy="4441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Klicken Sie, um die Formate des Vorlagentextes zu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275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fld id="{82A4D136-17B3-4772-8CAF-058E10A80B84}" type="slidenum">
              <a:rPr lang="de-DE"/>
              <a:pPr/>
              <a:t>‹#›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Master" Target="../slideMasters/slideMaster1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3.emf"/><Relationship Id="rId4" Type="http://schemas.openxmlformats.org/officeDocument/2006/relationships/image" Target="../media/image2.emf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5" name="Rectangle 9"/>
          <p:cNvSpPr>
            <a:spLocks noGrp="1" noChangeArrowheads="1"/>
          </p:cNvSpPr>
          <p:nvPr>
            <p:ph type="ctrTitle"/>
          </p:nvPr>
        </p:nvSpPr>
        <p:spPr>
          <a:xfrm>
            <a:off x="381000" y="2895600"/>
            <a:ext cx="9144000" cy="609600"/>
          </a:xfrm>
        </p:spPr>
        <p:txBody>
          <a:bodyPr/>
          <a:lstStyle>
            <a:lvl1pPr algn="ctr">
              <a:defRPr sz="3200">
                <a:solidFill>
                  <a:schemeClr val="tx1"/>
                </a:solidFill>
              </a:defRPr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subTitle" idx="1"/>
          </p:nvPr>
        </p:nvSpPr>
        <p:spPr>
          <a:xfrm>
            <a:off x="609600" y="3733800"/>
            <a:ext cx="8686800" cy="1219200"/>
          </a:xfrm>
        </p:spPr>
        <p:txBody>
          <a:bodyPr/>
          <a:lstStyle>
            <a:lvl1pPr marL="0" indent="0" algn="ctr">
              <a:buFontTx/>
              <a:buNone/>
              <a:defRPr sz="2400"/>
            </a:lvl1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118" name="Rectangle 22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fld id="{7E6AD429-C549-4EFF-BF40-93202EFB1D2E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4119" name="Rectangle 23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4120" name="Rectangle 24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BA74107E-5A06-4EA6-824E-06C4A9AAA32B}" type="slidenum">
              <a:rPr lang="de-DE"/>
              <a:pPr/>
              <a:t>‹#›</a:t>
            </a:fld>
            <a:endParaRPr lang="de-DE"/>
          </a:p>
        </p:txBody>
      </p:sp>
      <p:sp>
        <p:nvSpPr>
          <p:cNvPr id="4122" name="Text Box 26"/>
          <p:cNvSpPr txBox="1">
            <a:spLocks noChangeArrowheads="1"/>
          </p:cNvSpPr>
          <p:nvPr/>
        </p:nvSpPr>
        <p:spPr bwMode="auto">
          <a:xfrm>
            <a:off x="290513" y="6818313"/>
            <a:ext cx="1930400" cy="260350"/>
          </a:xfrm>
          <a:prstGeom prst="rect">
            <a:avLst/>
          </a:prstGeom>
          <a:noFill/>
          <a:ln w="9525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lIns="91434" tIns="45717" rIns="91434" bIns="45717">
            <a:spAutoFit/>
          </a:bodyPr>
          <a:lstStyle/>
          <a:p>
            <a:pPr defTabSz="762000" eaLnBrk="0" hangingPunct="0"/>
            <a:r>
              <a:rPr lang="de-DE" sz="1100">
                <a:latin typeface="Arial Narrow" pitchFamily="34" charset="0"/>
              </a:rPr>
              <a:t>TÜV SÜD Industrie Service GmbH</a:t>
            </a:r>
            <a:endParaRPr lang="en-US" sz="1100">
              <a:latin typeface="Arial Narrow" pitchFamily="34" charset="0"/>
            </a:endParaRPr>
          </a:p>
        </p:txBody>
      </p:sp>
      <p:graphicFrame>
        <p:nvGraphicFramePr>
          <p:cNvPr id="187392" name="Object 0"/>
          <p:cNvGraphicFramePr>
            <a:graphicFrameLocks/>
          </p:cNvGraphicFramePr>
          <p:nvPr/>
        </p:nvGraphicFramePr>
        <p:xfrm>
          <a:off x="377825" y="379413"/>
          <a:ext cx="8035925" cy="433387"/>
        </p:xfrm>
        <a:graphic>
          <a:graphicData uri="http://schemas.openxmlformats.org/presentationml/2006/ole">
            <p:oleObj spid="_x0000_s187392" name="Image" r:id="rId3" imgW="9143475" imgH="583626" progId="">
              <p:embed/>
            </p:oleObj>
          </a:graphicData>
        </a:graphic>
      </p:graphicFrame>
      <p:grpSp>
        <p:nvGrpSpPr>
          <p:cNvPr id="4160" name="Group 64"/>
          <p:cNvGrpSpPr>
            <a:grpSpLocks/>
          </p:cNvGrpSpPr>
          <p:nvPr userDrawn="1"/>
        </p:nvGrpSpPr>
        <p:grpSpPr bwMode="auto">
          <a:xfrm>
            <a:off x="379413" y="384175"/>
            <a:ext cx="7923212" cy="431800"/>
            <a:chOff x="239" y="692"/>
            <a:chExt cx="4991" cy="299"/>
          </a:xfrm>
        </p:grpSpPr>
        <p:sp>
          <p:nvSpPr>
            <p:cNvPr id="4161" name="Rectangle 65"/>
            <p:cNvSpPr>
              <a:spLocks noChangeArrowheads="1"/>
            </p:cNvSpPr>
            <p:nvPr userDrawn="1"/>
          </p:nvSpPr>
          <p:spPr bwMode="auto">
            <a:xfrm>
              <a:off x="239" y="692"/>
              <a:ext cx="3788" cy="299"/>
            </a:xfrm>
            <a:prstGeom prst="rect">
              <a:avLst/>
            </a:prstGeom>
            <a:solidFill>
              <a:srgbClr val="0060A9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endParaRPr lang="de-DE"/>
            </a:p>
          </p:txBody>
        </p:sp>
        <p:sp>
          <p:nvSpPr>
            <p:cNvPr id="4162" name="Rectangle 66"/>
            <p:cNvSpPr>
              <a:spLocks noChangeArrowheads="1"/>
            </p:cNvSpPr>
            <p:nvPr userDrawn="1"/>
          </p:nvSpPr>
          <p:spPr bwMode="auto">
            <a:xfrm>
              <a:off x="3982" y="692"/>
              <a:ext cx="1248" cy="299"/>
            </a:xfrm>
            <a:prstGeom prst="rect">
              <a:avLst/>
            </a:prstGeom>
            <a:gradFill rotWithShape="1">
              <a:gsLst>
                <a:gs pos="0">
                  <a:srgbClr val="0060A9"/>
                </a:gs>
                <a:gs pos="100000">
                  <a:srgbClr val="FFFFFF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endParaRPr lang="de-DE"/>
            </a:p>
          </p:txBody>
        </p:sp>
      </p:grpSp>
      <p:pic>
        <p:nvPicPr>
          <p:cNvPr id="4166" name="Picture 70"/>
          <p:cNvPicPr>
            <a:picLocks noChangeAspect="1" noChangeArrowheads="1"/>
          </p:cNvPicPr>
          <p:nvPr userDrawn="1"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8477250" y="80963"/>
            <a:ext cx="1130300" cy="13192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4167" name="Picture 71"/>
          <p:cNvPicPr>
            <a:picLocks noChangeAspect="1" noChangeArrowheads="1"/>
          </p:cNvPicPr>
          <p:nvPr userDrawn="1"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2695575" y="6846888"/>
            <a:ext cx="355600" cy="158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63212E8-9C8E-40C5-BCCB-714210414CBC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F0BCF5-E861-4DDF-AF46-D139D87FFAD2}" type="slidenum">
              <a:rPr lang="de-DE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242175" y="381000"/>
            <a:ext cx="2282825" cy="610870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90525" y="381000"/>
            <a:ext cx="6699250" cy="6108700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780C15E-3D1E-4D67-A875-05A28B186D24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7E6C4D7-D75C-4B03-B778-2BBD62CE9A97}" type="slidenum">
              <a:rPr lang="de-DE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515484C-9065-47B7-A757-5A77C4500DF4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3EDDA6A-418C-47C9-860D-E9F904C35A1A}" type="slidenum">
              <a:rPr lang="de-DE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2638" y="4651375"/>
            <a:ext cx="8420100" cy="14382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2638" y="3068638"/>
            <a:ext cx="8420100" cy="15827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4A672D6-7896-47BC-89F1-C9600E28C8E9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7613A3-EEE0-4E79-A966-F3CAC5734924}" type="slidenum">
              <a:rPr lang="de-DE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609600" y="1563688"/>
            <a:ext cx="4381500" cy="49260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143500" y="1563688"/>
            <a:ext cx="4381500" cy="49260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F19AE6D-9109-4E74-AC34-5C9152CFA05A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8AEEB6-A0CC-4BF4-AD26-A1F0883EF051}" type="slidenum">
              <a:rPr lang="de-DE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90513"/>
            <a:ext cx="8915400" cy="12065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0" y="1620838"/>
            <a:ext cx="4376738" cy="67468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95300" y="2295525"/>
            <a:ext cx="4376738" cy="41703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032375" y="1620838"/>
            <a:ext cx="4378325" cy="67468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032375" y="2295525"/>
            <a:ext cx="4378325" cy="41703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21FE9C2-2623-4644-9830-46EB2C6C440B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17B4D40-FB19-4D7A-AA98-5A6DAE960E1C}" type="slidenum">
              <a:rPr lang="de-DE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C88DBE2-9102-40CB-9B56-A59D88E5288C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CA31893-588F-4F05-A8D2-B7F4912367B2}" type="slidenum">
              <a:rPr lang="de-DE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475D4EC-28F3-4A07-832B-E8C2C2ACE439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6972CAD-B39C-417E-8241-609347E97290}" type="slidenum">
              <a:rPr lang="de-DE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88925"/>
            <a:ext cx="3259138" cy="12255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73500" y="288925"/>
            <a:ext cx="5537200" cy="61769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0" y="1514475"/>
            <a:ext cx="3259138" cy="49514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2554BCF-1F5C-4869-8930-25A11E0BB433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647B13A-D003-4B1B-8E76-70F99346DD0F}" type="slidenum">
              <a:rPr lang="de-DE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41513" y="5067300"/>
            <a:ext cx="5943600" cy="59848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941513" y="646113"/>
            <a:ext cx="5943600" cy="4343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941513" y="5665788"/>
            <a:ext cx="5943600" cy="84931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96B39F1-E66F-421A-AB70-BF1534ED3EB6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7A311F-BAFD-44F4-949E-060F8685B6C7}" type="slidenum">
              <a:rPr lang="de-DE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vmlDrawing" Target="../drawings/vmlDrawing1.v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3.emf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2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0525" y="381000"/>
            <a:ext cx="6794500" cy="431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7969" tIns="48984" rIns="97969" bIns="48984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Klicken Sie, um das Titelformat zu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563688"/>
            <a:ext cx="8915400" cy="49260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7969" tIns="48984" rIns="97969" bIns="4898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Klicken Sie, um die Formate des Vorlagentextes zu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674100" y="6858000"/>
            <a:ext cx="762000" cy="215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7969" tIns="48984" rIns="97969" bIns="48984" numCol="1" anchor="t" anchorCtr="0" compatLnSpc="1">
            <a:prstTxWarp prst="textNoShape">
              <a:avLst/>
            </a:prstTxWarp>
          </a:bodyPr>
          <a:lstStyle>
            <a:lvl1pPr algn="ctr" defTabSz="979488">
              <a:defRPr sz="700">
                <a:latin typeface="Arial Narrow" pitchFamily="34" charset="0"/>
              </a:defRPr>
            </a:lvl1pPr>
          </a:lstStyle>
          <a:p>
            <a:fld id="{9C762CBD-D0B1-4F5C-A82E-C2D6A8E42412}" type="datetime1">
              <a:rPr lang="de-DE"/>
              <a:pPr/>
              <a:t>18.03.2012</a:t>
            </a:fld>
            <a:endParaRPr lang="de-DE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68700" y="6858000"/>
            <a:ext cx="5257800" cy="215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7969" tIns="48984" rIns="97969" bIns="48984" numCol="1" anchor="t" anchorCtr="0" compatLnSpc="1">
            <a:prstTxWarp prst="textNoShape">
              <a:avLst/>
            </a:prstTxWarp>
          </a:bodyPr>
          <a:lstStyle>
            <a:lvl1pPr algn="r" defTabSz="979488">
              <a:defRPr sz="700">
                <a:latin typeface="Arial Narrow" pitchFamily="34" charset="0"/>
              </a:defRPr>
            </a:lvl1pPr>
          </a:lstStyle>
          <a:p>
            <a:r>
              <a:rPr lang="de-DE"/>
              <a:t>Abteilung: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232900" y="6858000"/>
            <a:ext cx="368300" cy="215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7969" tIns="48984" rIns="97969" bIns="48984" numCol="1" anchor="t" anchorCtr="0" compatLnSpc="1">
            <a:prstTxWarp prst="textNoShape">
              <a:avLst/>
            </a:prstTxWarp>
          </a:bodyPr>
          <a:lstStyle>
            <a:lvl1pPr algn="r" defTabSz="979488">
              <a:defRPr sz="700">
                <a:latin typeface="Arial Narrow" pitchFamily="34" charset="0"/>
              </a:defRPr>
            </a:lvl1pPr>
          </a:lstStyle>
          <a:p>
            <a:fld id="{16045F37-3AFA-4F08-9546-90F17EDD2FBE}" type="slidenum">
              <a:rPr lang="de-DE"/>
              <a:pPr/>
              <a:t>‹#›</a:t>
            </a:fld>
            <a:endParaRPr lang="de-DE"/>
          </a:p>
        </p:txBody>
      </p:sp>
      <p:graphicFrame>
        <p:nvGraphicFramePr>
          <p:cNvPr id="1073" name="Object 49"/>
          <p:cNvGraphicFramePr>
            <a:graphicFrameLocks/>
          </p:cNvGraphicFramePr>
          <p:nvPr/>
        </p:nvGraphicFramePr>
        <p:xfrm>
          <a:off x="377825" y="379413"/>
          <a:ext cx="8035925" cy="433387"/>
        </p:xfrm>
        <a:graphic>
          <a:graphicData uri="http://schemas.openxmlformats.org/presentationml/2006/ole">
            <p:oleObj spid="_x0000_s1073" name="Image" r:id="rId14" imgW="9143475" imgH="583626" progId="">
              <p:embed/>
            </p:oleObj>
          </a:graphicData>
        </a:graphic>
      </p:graphicFrame>
      <p:grpSp>
        <p:nvGrpSpPr>
          <p:cNvPr id="1076" name="Group 52"/>
          <p:cNvGrpSpPr>
            <a:grpSpLocks/>
          </p:cNvGrpSpPr>
          <p:nvPr/>
        </p:nvGrpSpPr>
        <p:grpSpPr bwMode="auto">
          <a:xfrm>
            <a:off x="379413" y="384175"/>
            <a:ext cx="7923212" cy="431800"/>
            <a:chOff x="239" y="692"/>
            <a:chExt cx="4991" cy="299"/>
          </a:xfrm>
        </p:grpSpPr>
        <p:sp>
          <p:nvSpPr>
            <p:cNvPr id="1077" name="Rectangle 53"/>
            <p:cNvSpPr>
              <a:spLocks noChangeArrowheads="1"/>
            </p:cNvSpPr>
            <p:nvPr userDrawn="1"/>
          </p:nvSpPr>
          <p:spPr bwMode="auto">
            <a:xfrm>
              <a:off x="239" y="692"/>
              <a:ext cx="3788" cy="299"/>
            </a:xfrm>
            <a:prstGeom prst="rect">
              <a:avLst/>
            </a:prstGeom>
            <a:solidFill>
              <a:srgbClr val="0060A9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endParaRPr lang="de-DE"/>
            </a:p>
          </p:txBody>
        </p:sp>
        <p:sp>
          <p:nvSpPr>
            <p:cNvPr id="1078" name="Rectangle 54"/>
            <p:cNvSpPr>
              <a:spLocks noChangeArrowheads="1"/>
            </p:cNvSpPr>
            <p:nvPr userDrawn="1"/>
          </p:nvSpPr>
          <p:spPr bwMode="auto">
            <a:xfrm>
              <a:off x="3982" y="692"/>
              <a:ext cx="1248" cy="299"/>
            </a:xfrm>
            <a:prstGeom prst="rect">
              <a:avLst/>
            </a:prstGeom>
            <a:gradFill rotWithShape="1">
              <a:gsLst>
                <a:gs pos="0">
                  <a:srgbClr val="0060A9"/>
                </a:gs>
                <a:gs pos="100000">
                  <a:srgbClr val="FFFFFF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endParaRPr lang="de-DE"/>
            </a:p>
          </p:txBody>
        </p:sp>
      </p:grpSp>
      <p:sp>
        <p:nvSpPr>
          <p:cNvPr id="1081" name="Text Box 57"/>
          <p:cNvSpPr txBox="1">
            <a:spLocks noChangeArrowheads="1"/>
          </p:cNvSpPr>
          <p:nvPr/>
        </p:nvSpPr>
        <p:spPr bwMode="auto">
          <a:xfrm>
            <a:off x="290513" y="6818313"/>
            <a:ext cx="1930400" cy="260350"/>
          </a:xfrm>
          <a:prstGeom prst="rect">
            <a:avLst/>
          </a:prstGeom>
          <a:noFill/>
          <a:ln w="9525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lIns="91434" tIns="45717" rIns="91434" bIns="45717">
            <a:spAutoFit/>
          </a:bodyPr>
          <a:lstStyle/>
          <a:p>
            <a:pPr defTabSz="762000" eaLnBrk="0" hangingPunct="0"/>
            <a:r>
              <a:rPr lang="de-DE" sz="1100">
                <a:latin typeface="Arial Narrow" pitchFamily="34" charset="0"/>
              </a:rPr>
              <a:t>TÜV SÜD Industrie Service GmbH</a:t>
            </a:r>
            <a:endParaRPr lang="en-US" sz="1100">
              <a:latin typeface="Arial Narrow" pitchFamily="34" charset="0"/>
            </a:endParaRPr>
          </a:p>
        </p:txBody>
      </p:sp>
      <p:pic>
        <p:nvPicPr>
          <p:cNvPr id="1084" name="Picture 60"/>
          <p:cNvPicPr>
            <a:picLocks noChangeAspect="1" noChangeArrowheads="1"/>
          </p:cNvPicPr>
          <p:nvPr/>
        </p:nvPicPr>
        <p:blipFill>
          <a:blip r:embed="rId15" cstate="print"/>
          <a:srcRect/>
          <a:stretch>
            <a:fillRect/>
          </a:stretch>
        </p:blipFill>
        <p:spPr bwMode="auto">
          <a:xfrm>
            <a:off x="8477250" y="80963"/>
            <a:ext cx="1130300" cy="13192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1085" name="Picture 61"/>
          <p:cNvPicPr>
            <a:picLocks noChangeAspect="1" noChangeArrowheads="1"/>
          </p:cNvPicPr>
          <p:nvPr/>
        </p:nvPicPr>
        <p:blipFill>
          <a:blip r:embed="rId16" cstate="print"/>
          <a:srcRect/>
          <a:stretch>
            <a:fillRect/>
          </a:stretch>
        </p:blipFill>
        <p:spPr bwMode="auto">
          <a:xfrm>
            <a:off x="2695575" y="6846888"/>
            <a:ext cx="355600" cy="158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+mj-lt"/>
          <a:ea typeface="+mj-ea"/>
          <a:cs typeface="+mj-cs"/>
        </a:defRPr>
      </a:lvl1pPr>
      <a:lvl2pPr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2pPr>
      <a:lvl3pPr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3pPr>
      <a:lvl4pPr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4pPr>
      <a:lvl5pPr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5pPr>
      <a:lvl6pPr marL="457200"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6pPr>
      <a:lvl7pPr marL="914400"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7pPr>
      <a:lvl8pPr marL="1371600"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8pPr>
      <a:lvl9pPr marL="1828800"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9pPr>
    </p:titleStyle>
    <p:bodyStyle>
      <a:lvl1pPr marL="366713" indent="-366713" algn="l" defTabSz="979488" rtl="0" eaLnBrk="1" fontAlgn="base" hangingPunct="1">
        <a:spcBef>
          <a:spcPct val="20000"/>
        </a:spcBef>
        <a:spcAft>
          <a:spcPct val="0"/>
        </a:spcAft>
        <a:buChar char="•"/>
        <a:defRPr sz="2300">
          <a:solidFill>
            <a:schemeClr val="tx1"/>
          </a:solidFill>
          <a:latin typeface="+mn-lt"/>
          <a:ea typeface="+mn-ea"/>
          <a:cs typeface="+mn-cs"/>
        </a:defRPr>
      </a:lvl1pPr>
      <a:lvl2pPr marL="795338" indent="-304800" algn="l" defTabSz="979488" rtl="0" eaLnBrk="1" fontAlgn="base" hangingPunct="1">
        <a:spcBef>
          <a:spcPct val="20000"/>
        </a:spcBef>
        <a:spcAft>
          <a:spcPct val="0"/>
        </a:spcAft>
        <a:buChar char="–"/>
        <a:defRPr sz="2300">
          <a:solidFill>
            <a:schemeClr val="tx1"/>
          </a:solidFill>
          <a:latin typeface="+mn-lt"/>
        </a:defRPr>
      </a:lvl2pPr>
      <a:lvl3pPr marL="1223963" indent="-244475" algn="l" defTabSz="979488" rtl="0" eaLnBrk="1" fontAlgn="base" hangingPunct="1">
        <a:spcBef>
          <a:spcPct val="20000"/>
        </a:spcBef>
        <a:spcAft>
          <a:spcPct val="0"/>
        </a:spcAft>
        <a:buChar char="•"/>
        <a:defRPr sz="2300">
          <a:solidFill>
            <a:schemeClr val="tx1"/>
          </a:solidFill>
          <a:latin typeface="+mn-lt"/>
        </a:defRPr>
      </a:lvl3pPr>
      <a:lvl4pPr marL="1714500" indent="-244475" algn="l" defTabSz="979488" rtl="0" eaLnBrk="1" fontAlgn="base" hangingPunct="1">
        <a:spcBef>
          <a:spcPct val="20000"/>
        </a:spcBef>
        <a:spcAft>
          <a:spcPct val="0"/>
        </a:spcAft>
        <a:buChar char="–"/>
        <a:defRPr sz="2300">
          <a:solidFill>
            <a:schemeClr val="tx1"/>
          </a:solidFill>
          <a:latin typeface="+mn-lt"/>
        </a:defRPr>
      </a:lvl4pPr>
      <a:lvl5pPr marL="2205038" indent="-246063" algn="l" defTabSz="979488" rtl="0" eaLnBrk="1" fontAlgn="base" hangingPunct="1">
        <a:spcBef>
          <a:spcPct val="20000"/>
        </a:spcBef>
        <a:spcAft>
          <a:spcPct val="0"/>
        </a:spcAft>
        <a:buChar char="»"/>
        <a:defRPr sz="2300">
          <a:solidFill>
            <a:schemeClr val="tx1"/>
          </a:solidFill>
          <a:latin typeface="+mn-lt"/>
        </a:defRPr>
      </a:lvl5pPr>
      <a:lvl6pPr marL="2662238" indent="-246063" algn="l" defTabSz="979488" rtl="0" eaLnBrk="1" fontAlgn="base" hangingPunct="1">
        <a:spcBef>
          <a:spcPct val="20000"/>
        </a:spcBef>
        <a:spcAft>
          <a:spcPct val="0"/>
        </a:spcAft>
        <a:buChar char="»"/>
        <a:defRPr sz="2300">
          <a:solidFill>
            <a:schemeClr val="tx1"/>
          </a:solidFill>
          <a:latin typeface="+mn-lt"/>
        </a:defRPr>
      </a:lvl6pPr>
      <a:lvl7pPr marL="3119438" indent="-246063" algn="l" defTabSz="979488" rtl="0" eaLnBrk="1" fontAlgn="base" hangingPunct="1">
        <a:spcBef>
          <a:spcPct val="20000"/>
        </a:spcBef>
        <a:spcAft>
          <a:spcPct val="0"/>
        </a:spcAft>
        <a:buChar char="»"/>
        <a:defRPr sz="2300">
          <a:solidFill>
            <a:schemeClr val="tx1"/>
          </a:solidFill>
          <a:latin typeface="+mn-lt"/>
        </a:defRPr>
      </a:lvl7pPr>
      <a:lvl8pPr marL="3576638" indent="-246063" algn="l" defTabSz="979488" rtl="0" eaLnBrk="1" fontAlgn="base" hangingPunct="1">
        <a:spcBef>
          <a:spcPct val="20000"/>
        </a:spcBef>
        <a:spcAft>
          <a:spcPct val="0"/>
        </a:spcAft>
        <a:buChar char="»"/>
        <a:defRPr sz="2300">
          <a:solidFill>
            <a:schemeClr val="tx1"/>
          </a:solidFill>
          <a:latin typeface="+mn-lt"/>
        </a:defRPr>
      </a:lvl8pPr>
      <a:lvl9pPr marL="4033838" indent="-246063" algn="l" defTabSz="979488" rtl="0" eaLnBrk="1" fontAlgn="base" hangingPunct="1">
        <a:spcBef>
          <a:spcPct val="20000"/>
        </a:spcBef>
        <a:spcAft>
          <a:spcPct val="0"/>
        </a:spcAft>
        <a:buChar char="»"/>
        <a:defRPr sz="23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81000" y="2539380"/>
            <a:ext cx="9144000" cy="1296144"/>
          </a:xfrm>
        </p:spPr>
        <p:txBody>
          <a:bodyPr/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 </a:t>
            </a:r>
            <a:r>
              <a:rPr lang="en-US" b="1" dirty="0" smtClean="0"/>
              <a:t>FIRST SDM JOINT COORDINATION WORKSHOP 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609600" y="4704556"/>
            <a:ext cx="8686800" cy="1723256"/>
          </a:xfrm>
          <a:noFill/>
          <a:effectLst>
            <a:outerShdw blurRad="50800" dist="50800" dir="5400000" algn="ctr" rotWithShape="0">
              <a:schemeClr val="bg1"/>
            </a:outerShdw>
          </a:effectLst>
        </p:spPr>
        <p:txBody>
          <a:bodyPr/>
          <a:lstStyle/>
          <a:p>
            <a:r>
              <a:rPr lang="de-DE" dirty="0" smtClean="0"/>
              <a:t>24/03/2012 – 25/03/2012</a:t>
            </a:r>
          </a:p>
          <a:p>
            <a:r>
              <a:rPr lang="de-DE" dirty="0" smtClean="0"/>
              <a:t>Module 2.1 - </a:t>
            </a:r>
            <a:r>
              <a:rPr lang="de-DE" dirty="0" err="1" smtClean="0"/>
              <a:t>Additionality</a:t>
            </a:r>
            <a:endParaRPr lang="de-DE" dirty="0" smtClean="0"/>
          </a:p>
          <a:p>
            <a:endParaRPr lang="de-DE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Different Technologies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(d) Investment climate in the date of the investment decision, inter alia:</a:t>
            </a:r>
          </a:p>
          <a:p>
            <a:pPr>
              <a:buNone/>
            </a:pPr>
            <a:r>
              <a:rPr lang="en-US" dirty="0" smtClean="0"/>
              <a:t>	(</a:t>
            </a:r>
            <a:r>
              <a:rPr lang="en-US" dirty="0" err="1" smtClean="0"/>
              <a:t>i</a:t>
            </a:r>
            <a:r>
              <a:rPr lang="en-US" dirty="0" smtClean="0"/>
              <a:t>) Access to technology;</a:t>
            </a:r>
          </a:p>
          <a:p>
            <a:pPr>
              <a:buNone/>
            </a:pPr>
            <a:r>
              <a:rPr lang="en-US" dirty="0" smtClean="0"/>
              <a:t>	(ii) Subsidies or other financial flows;</a:t>
            </a:r>
          </a:p>
          <a:p>
            <a:pPr>
              <a:buNone/>
            </a:pPr>
            <a:r>
              <a:rPr lang="en-US" dirty="0" smtClean="0"/>
              <a:t>	(iii) Promotional policies;</a:t>
            </a:r>
          </a:p>
          <a:p>
            <a:pPr>
              <a:buNone/>
            </a:pPr>
            <a:r>
              <a:rPr lang="en-US" dirty="0" smtClean="0"/>
              <a:t>	(iv) Legal regulations;</a:t>
            </a:r>
          </a:p>
          <a:p>
            <a:pPr>
              <a:buNone/>
            </a:pPr>
            <a:r>
              <a:rPr lang="en-US" dirty="0" smtClean="0"/>
              <a:t>(e) Other features, inter alia:</a:t>
            </a:r>
          </a:p>
          <a:p>
            <a:pPr>
              <a:buNone/>
            </a:pPr>
            <a:r>
              <a:rPr lang="en-US" dirty="0" smtClean="0"/>
              <a:t>	(</a:t>
            </a:r>
            <a:r>
              <a:rPr lang="en-US" dirty="0" err="1" smtClean="0"/>
              <a:t>i</a:t>
            </a:r>
            <a:r>
              <a:rPr lang="en-US" dirty="0" smtClean="0"/>
              <a:t>) Unit cost of output (unit costs are considered different if they differ by at least 20 %);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10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de-DE" sz="2400" dirty="0" smtClean="0"/>
          </a:p>
          <a:p>
            <a:endParaRPr lang="de-DE" sz="2400" dirty="0" smtClean="0"/>
          </a:p>
          <a:p>
            <a:endParaRPr lang="de-DE" sz="2400" dirty="0" smtClean="0"/>
          </a:p>
          <a:p>
            <a:endParaRPr lang="de-DE" sz="2400" dirty="0" smtClean="0"/>
          </a:p>
          <a:p>
            <a:endParaRPr lang="de-DE" sz="2400" dirty="0" smtClean="0"/>
          </a:p>
          <a:p>
            <a:pPr algn="ctr">
              <a:buNone/>
            </a:pPr>
            <a:r>
              <a:rPr lang="de-DE" sz="2800" b="1" dirty="0" err="1" smtClean="0"/>
              <a:t>Challenges</a:t>
            </a:r>
            <a:r>
              <a:rPr lang="de-DE" sz="2800" b="1" dirty="0" smtClean="0"/>
              <a:t> </a:t>
            </a:r>
            <a:r>
              <a:rPr lang="de-DE" sz="2800" b="1" dirty="0" err="1" smtClean="0"/>
              <a:t>against</a:t>
            </a:r>
            <a:r>
              <a:rPr lang="de-DE" sz="2800" b="1" dirty="0" smtClean="0"/>
              <a:t> </a:t>
            </a:r>
            <a:r>
              <a:rPr lang="de-DE" sz="2800" b="1" dirty="0" err="1" smtClean="0"/>
              <a:t>the</a:t>
            </a:r>
            <a:r>
              <a:rPr lang="de-DE" sz="2800" b="1" dirty="0" smtClean="0"/>
              <a:t> </a:t>
            </a:r>
            <a:r>
              <a:rPr lang="de-DE" sz="2800" b="1" dirty="0" err="1" smtClean="0"/>
              <a:t>addiotionality</a:t>
            </a:r>
            <a:r>
              <a:rPr lang="de-DE" sz="2800" b="1" dirty="0" smtClean="0"/>
              <a:t> </a:t>
            </a:r>
            <a:r>
              <a:rPr lang="de-DE" sz="2800" b="1" dirty="0" err="1" smtClean="0"/>
              <a:t>demonstration</a:t>
            </a:r>
            <a:endParaRPr lang="en-US" sz="2800" b="1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11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Relevant national and </a:t>
            </a:r>
            <a:r>
              <a:rPr lang="en-US" dirty="0" err="1" smtClean="0"/>
              <a:t>sectoral</a:t>
            </a:r>
            <a:r>
              <a:rPr lang="en-US" dirty="0" smtClean="0"/>
              <a:t> policies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en-US" dirty="0" smtClean="0"/>
              <a:t>The Board agreed (EB 22 </a:t>
            </a:r>
            <a:r>
              <a:rPr lang="en-US" dirty="0" err="1" smtClean="0"/>
              <a:t>para</a:t>
            </a:r>
            <a:r>
              <a:rPr lang="en-US" dirty="0" smtClean="0"/>
              <a:t> 6) to differentiate the following two (2) types of national and/or </a:t>
            </a:r>
            <a:r>
              <a:rPr lang="en-US" dirty="0" err="1" smtClean="0"/>
              <a:t>sectoral</a:t>
            </a:r>
            <a:r>
              <a:rPr lang="en-US" dirty="0" smtClean="0"/>
              <a:t> policies that are to be taken into account when establishing baseline scenarios:</a:t>
            </a:r>
          </a:p>
          <a:p>
            <a:pPr algn="just">
              <a:buNone/>
            </a:pPr>
            <a:r>
              <a:rPr lang="en-US" dirty="0" smtClean="0"/>
              <a:t>(a) National and/or </a:t>
            </a:r>
            <a:r>
              <a:rPr lang="en-US" dirty="0" err="1" smtClean="0"/>
              <a:t>sectoral</a:t>
            </a:r>
            <a:r>
              <a:rPr lang="en-US" dirty="0" smtClean="0"/>
              <a:t> policies or regulations that give comparative advantages to more emissions-intensive technologies or fuels over less emissions-intensive technologies or fuels; (E+)</a:t>
            </a:r>
          </a:p>
          <a:p>
            <a:pPr algn="just">
              <a:buNone/>
            </a:pPr>
            <a:r>
              <a:rPr lang="en-US" dirty="0" smtClean="0"/>
              <a:t>(b) National and/or </a:t>
            </a:r>
            <a:r>
              <a:rPr lang="en-US" dirty="0" err="1" smtClean="0"/>
              <a:t>sectoral</a:t>
            </a:r>
            <a:r>
              <a:rPr lang="en-US" dirty="0" smtClean="0"/>
              <a:t> policies or regulations that give comparative advantages to less emissions-intensive technologies over more emissions-intensive technologies (e.g. public subsidies to promote the diffusion of renewable energy or to finance energy efficiency programs). (E-)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12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de-DE" sz="2400" dirty="0" smtClean="0"/>
          </a:p>
          <a:p>
            <a:pPr>
              <a:buNone/>
            </a:pPr>
            <a:endParaRPr lang="de-DE" sz="2400" dirty="0" smtClean="0"/>
          </a:p>
          <a:p>
            <a:pPr>
              <a:buNone/>
            </a:pPr>
            <a:endParaRPr lang="de-DE" sz="2400" dirty="0" smtClean="0"/>
          </a:p>
          <a:p>
            <a:pPr>
              <a:buNone/>
            </a:pPr>
            <a:endParaRPr lang="de-DE" sz="2400" dirty="0" smtClean="0"/>
          </a:p>
          <a:p>
            <a:pPr>
              <a:buNone/>
            </a:pPr>
            <a:endParaRPr lang="de-DE" sz="2400" dirty="0" smtClean="0"/>
          </a:p>
          <a:p>
            <a:pPr algn="ctr">
              <a:buNone/>
            </a:pPr>
            <a:r>
              <a:rPr lang="de-DE" sz="2400" b="1" dirty="0" smtClean="0"/>
              <a:t>Input </a:t>
            </a:r>
            <a:r>
              <a:rPr lang="de-DE" sz="2400" b="1" dirty="0" err="1" smtClean="0"/>
              <a:t>to</a:t>
            </a:r>
            <a:r>
              <a:rPr lang="de-DE" sz="2400" b="1" dirty="0" smtClean="0"/>
              <a:t> </a:t>
            </a:r>
            <a:r>
              <a:rPr lang="de-DE" sz="2400" b="1" dirty="0" err="1" smtClean="0"/>
              <a:t>improve</a:t>
            </a:r>
            <a:r>
              <a:rPr lang="de-DE" sz="2400" b="1" dirty="0" smtClean="0"/>
              <a:t> </a:t>
            </a:r>
            <a:r>
              <a:rPr lang="de-DE" sz="2400" b="1" dirty="0" err="1" smtClean="0"/>
              <a:t>the</a:t>
            </a:r>
            <a:r>
              <a:rPr lang="de-DE" sz="2400" b="1" dirty="0" smtClean="0"/>
              <a:t> </a:t>
            </a:r>
            <a:r>
              <a:rPr lang="de-DE" sz="2400" b="1" dirty="0" err="1" smtClean="0"/>
              <a:t>current</a:t>
            </a:r>
            <a:r>
              <a:rPr lang="de-DE" sz="2400" b="1" dirty="0" smtClean="0"/>
              <a:t> Approach </a:t>
            </a:r>
            <a:r>
              <a:rPr lang="de-DE" sz="2400" b="1" dirty="0" err="1" smtClean="0"/>
              <a:t>of</a:t>
            </a:r>
            <a:r>
              <a:rPr lang="de-DE" sz="2400" b="1" dirty="0" smtClean="0"/>
              <a:t> </a:t>
            </a:r>
            <a:r>
              <a:rPr lang="de-DE" sz="2400" b="1" dirty="0" err="1" smtClean="0"/>
              <a:t>Additonality</a:t>
            </a:r>
            <a:endParaRPr lang="de-DE" sz="2400" b="1" dirty="0" smtClean="0"/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13</a:t>
            </a:fld>
            <a:endParaRPr lang="de-DE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Input for Improvement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There should be some defined technology based on which project is Additional (</a:t>
            </a:r>
            <a:r>
              <a:rPr lang="en-US" dirty="0" err="1" smtClean="0"/>
              <a:t>eg</a:t>
            </a:r>
            <a:r>
              <a:rPr lang="en-US" dirty="0" smtClean="0"/>
              <a:t>. Landfill project with flaring of gas).</a:t>
            </a:r>
          </a:p>
          <a:p>
            <a:endParaRPr lang="en-US" dirty="0" smtClean="0"/>
          </a:p>
          <a:p>
            <a:r>
              <a:rPr lang="en-US" dirty="0" smtClean="0"/>
              <a:t>Reduce the efforts to demonstrate the </a:t>
            </a:r>
            <a:r>
              <a:rPr lang="en-US" dirty="0" err="1" smtClean="0"/>
              <a:t>additionality</a:t>
            </a:r>
            <a:r>
              <a:rPr lang="en-US" dirty="0" smtClean="0"/>
              <a:t>.</a:t>
            </a:r>
          </a:p>
          <a:p>
            <a:endParaRPr lang="en-US" dirty="0" smtClean="0"/>
          </a:p>
          <a:p>
            <a:r>
              <a:rPr lang="en-US" dirty="0" smtClean="0"/>
              <a:t>There can be the some predefine –</a:t>
            </a:r>
            <a:r>
              <a:rPr lang="en-US" dirty="0" err="1" smtClean="0"/>
              <a:t>ve</a:t>
            </a:r>
            <a:r>
              <a:rPr lang="en-US" dirty="0" smtClean="0"/>
              <a:t> &amp; +</a:t>
            </a:r>
            <a:r>
              <a:rPr lang="en-US" dirty="0" err="1" smtClean="0"/>
              <a:t>ve</a:t>
            </a:r>
            <a:r>
              <a:rPr lang="en-US" dirty="0" smtClean="0"/>
              <a:t> list of technologies.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14</a:t>
            </a:fld>
            <a:endParaRPr lang="de-DE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dirty="0" smtClean="0"/>
              <a:t>Abteilung: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15</a:t>
            </a:fld>
            <a:endParaRPr lang="de-DE"/>
          </a:p>
        </p:txBody>
      </p:sp>
      <p:sp>
        <p:nvSpPr>
          <p:cNvPr id="7" name="Text Box 2"/>
          <p:cNvSpPr txBox="1">
            <a:spLocks noChangeArrowheads="1"/>
          </p:cNvSpPr>
          <p:nvPr/>
        </p:nvSpPr>
        <p:spPr bwMode="auto">
          <a:xfrm>
            <a:off x="1065213" y="2179638"/>
            <a:ext cx="7693025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0000" tIns="46800" rIns="90000" bIns="46800">
            <a:spAutoFit/>
          </a:bodyPr>
          <a:lstStyle/>
          <a:p>
            <a:pPr algn="ctr" eaLnBrk="0" hangingPunct="0"/>
            <a:r>
              <a:rPr lang="en-GB" sz="4000" dirty="0"/>
              <a:t>Thank you for your attention!</a:t>
            </a:r>
          </a:p>
        </p:txBody>
      </p:sp>
      <p:pic>
        <p:nvPicPr>
          <p:cNvPr id="8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757488" y="4827588"/>
            <a:ext cx="4389437" cy="1785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Rectangle 4"/>
          <p:cNvSpPr>
            <a:spLocks noChangeArrowheads="1"/>
          </p:cNvSpPr>
          <p:nvPr/>
        </p:nvSpPr>
        <p:spPr bwMode="auto">
          <a:xfrm>
            <a:off x="2432050" y="3403600"/>
            <a:ext cx="4953000" cy="92333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/>
          <a:p>
            <a:pPr algn="ctr"/>
            <a:r>
              <a:rPr lang="de-DE" dirty="0" smtClean="0"/>
              <a:t>Nikunj Agarwal</a:t>
            </a:r>
            <a:endParaRPr lang="de-DE" dirty="0"/>
          </a:p>
          <a:p>
            <a:pPr algn="ctr"/>
            <a:r>
              <a:rPr lang="de-DE" dirty="0"/>
              <a:t/>
            </a:r>
            <a:br>
              <a:rPr lang="de-DE" dirty="0"/>
            </a:b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ln>
            <a:solidFill>
              <a:schemeClr val="accent1"/>
            </a:solidFill>
          </a:ln>
        </p:spPr>
        <p:txBody>
          <a:bodyPr/>
          <a:lstStyle/>
          <a:p>
            <a:pPr algn="just">
              <a:buNone/>
            </a:pPr>
            <a:endParaRPr lang="de-DE" sz="2600" dirty="0" smtClean="0"/>
          </a:p>
          <a:p>
            <a:pPr algn="just"/>
            <a:r>
              <a:rPr lang="de-DE" sz="2600" dirty="0" smtClean="0"/>
              <a:t>First </a:t>
            </a:r>
            <a:r>
              <a:rPr lang="de-DE" sz="2600" dirty="0" err="1" smtClean="0"/>
              <a:t>of</a:t>
            </a:r>
            <a:r>
              <a:rPr lang="de-DE" sz="2600" dirty="0" smtClean="0"/>
              <a:t> </a:t>
            </a:r>
            <a:r>
              <a:rPr lang="de-DE" sz="2600" dirty="0" err="1" smtClean="0"/>
              <a:t>its</a:t>
            </a:r>
            <a:r>
              <a:rPr lang="de-DE" sz="2600" dirty="0" smtClean="0"/>
              <a:t> Kind (</a:t>
            </a:r>
            <a:r>
              <a:rPr lang="de-DE" sz="2600" dirty="0" err="1" smtClean="0"/>
              <a:t>foik</a:t>
            </a:r>
            <a:r>
              <a:rPr lang="de-DE" sz="2600" dirty="0" smtClean="0"/>
              <a:t>)</a:t>
            </a:r>
          </a:p>
          <a:p>
            <a:pPr algn="just"/>
            <a:endParaRPr lang="de-DE" sz="2600" dirty="0" smtClean="0"/>
          </a:p>
          <a:p>
            <a:pPr algn="just"/>
            <a:r>
              <a:rPr lang="de-DE" sz="2600" dirty="0" smtClean="0"/>
              <a:t>Common </a:t>
            </a:r>
            <a:r>
              <a:rPr lang="de-DE" sz="2600" dirty="0" err="1" smtClean="0"/>
              <a:t>Practise</a:t>
            </a:r>
            <a:r>
              <a:rPr lang="de-DE" sz="2600" dirty="0" smtClean="0"/>
              <a:t> (CP)</a:t>
            </a:r>
          </a:p>
          <a:p>
            <a:pPr algn="just"/>
            <a:endParaRPr lang="de-DE" sz="2600" dirty="0" smtClean="0"/>
          </a:p>
          <a:p>
            <a:pPr algn="just"/>
            <a:r>
              <a:rPr lang="de-DE" sz="2600" dirty="0" err="1" smtClean="0"/>
              <a:t>Challenges</a:t>
            </a:r>
            <a:r>
              <a:rPr lang="de-DE" sz="2600" dirty="0" smtClean="0"/>
              <a:t> </a:t>
            </a:r>
            <a:r>
              <a:rPr lang="de-DE" sz="2600" dirty="0" err="1" smtClean="0"/>
              <a:t>against</a:t>
            </a:r>
            <a:r>
              <a:rPr lang="de-DE" sz="2600" dirty="0" smtClean="0"/>
              <a:t> </a:t>
            </a:r>
            <a:r>
              <a:rPr lang="de-DE" sz="2600" dirty="0" err="1" smtClean="0"/>
              <a:t>the</a:t>
            </a:r>
            <a:r>
              <a:rPr lang="de-DE" sz="2600" dirty="0" smtClean="0"/>
              <a:t> </a:t>
            </a:r>
            <a:r>
              <a:rPr lang="de-DE" sz="2600" dirty="0" err="1" smtClean="0"/>
              <a:t>addiotionality</a:t>
            </a:r>
            <a:r>
              <a:rPr lang="de-DE" sz="2600" dirty="0" smtClean="0"/>
              <a:t> </a:t>
            </a:r>
            <a:r>
              <a:rPr lang="de-DE" sz="2600" dirty="0" err="1" smtClean="0"/>
              <a:t>demonstration</a:t>
            </a:r>
            <a:r>
              <a:rPr lang="de-DE" sz="2600" dirty="0" smtClean="0"/>
              <a:t>.</a:t>
            </a:r>
          </a:p>
          <a:p>
            <a:pPr algn="just"/>
            <a:endParaRPr lang="de-DE" sz="2600" dirty="0" smtClean="0"/>
          </a:p>
          <a:p>
            <a:pPr algn="just"/>
            <a:r>
              <a:rPr lang="de-DE" sz="2600" dirty="0" smtClean="0"/>
              <a:t>Input </a:t>
            </a:r>
            <a:r>
              <a:rPr lang="de-DE" sz="2600" dirty="0" err="1" smtClean="0"/>
              <a:t>to</a:t>
            </a:r>
            <a:r>
              <a:rPr lang="de-DE" sz="2600" dirty="0" smtClean="0"/>
              <a:t> </a:t>
            </a:r>
            <a:r>
              <a:rPr lang="de-DE" sz="2600" dirty="0" err="1" smtClean="0"/>
              <a:t>improve</a:t>
            </a:r>
            <a:r>
              <a:rPr lang="de-DE" sz="2600" dirty="0" smtClean="0"/>
              <a:t> </a:t>
            </a:r>
            <a:r>
              <a:rPr lang="de-DE" sz="2600" dirty="0" err="1" smtClean="0"/>
              <a:t>the</a:t>
            </a:r>
            <a:r>
              <a:rPr lang="de-DE" sz="2600" dirty="0" smtClean="0"/>
              <a:t> </a:t>
            </a:r>
            <a:r>
              <a:rPr lang="de-DE" sz="2600" dirty="0" err="1" smtClean="0"/>
              <a:t>current</a:t>
            </a:r>
            <a:r>
              <a:rPr lang="de-DE" sz="2600" dirty="0" smtClean="0"/>
              <a:t> Approach </a:t>
            </a:r>
            <a:r>
              <a:rPr lang="de-DE" sz="2600" dirty="0" err="1" smtClean="0"/>
              <a:t>of</a:t>
            </a:r>
            <a:r>
              <a:rPr lang="de-DE" sz="2600" dirty="0" smtClean="0"/>
              <a:t> </a:t>
            </a:r>
            <a:r>
              <a:rPr lang="de-DE" sz="2600" dirty="0" err="1" smtClean="0"/>
              <a:t>Additonality</a:t>
            </a:r>
            <a:r>
              <a:rPr lang="de-DE" sz="2600" dirty="0" smtClean="0"/>
              <a:t>.</a:t>
            </a:r>
            <a:endParaRPr lang="de-DE" sz="2600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2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 algn="ctr">
              <a:buNone/>
            </a:pPr>
            <a:r>
              <a:rPr lang="en-US" sz="2800" b="1" dirty="0" smtClean="0"/>
              <a:t>First of Its Kind</a:t>
            </a:r>
            <a:endParaRPr lang="en-US" sz="2800" b="1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3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First of Its Kind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en-US" dirty="0" smtClean="0"/>
              <a:t>	</a:t>
            </a:r>
            <a:r>
              <a:rPr lang="en-US" b="1" dirty="0" smtClean="0"/>
              <a:t>The project activity is the “first of its kind” if:</a:t>
            </a:r>
          </a:p>
          <a:p>
            <a:pPr algn="just">
              <a:buNone/>
            </a:pPr>
            <a:r>
              <a:rPr lang="en-US" dirty="0" smtClean="0"/>
              <a:t>(a) For the </a:t>
            </a:r>
            <a:r>
              <a:rPr lang="en-US" b="1" dirty="0" smtClean="0"/>
              <a:t>measures</a:t>
            </a:r>
            <a:r>
              <a:rPr lang="en-US" dirty="0" smtClean="0"/>
              <a:t> identified under paragraph 6, a proposed project activity is the First-of-its-kind in the applicable geographical area if :</a:t>
            </a:r>
          </a:p>
          <a:p>
            <a:pPr algn="just">
              <a:buNone/>
            </a:pPr>
            <a:r>
              <a:rPr lang="en-US" dirty="0" smtClean="0"/>
              <a:t>	(</a:t>
            </a:r>
            <a:r>
              <a:rPr lang="en-US" dirty="0" err="1" smtClean="0"/>
              <a:t>i</a:t>
            </a:r>
            <a:r>
              <a:rPr lang="en-US" dirty="0" smtClean="0"/>
              <a:t>) The project is the first in the applicable geographical area that applies a technology that is different from any other technologies able to deliver the same output and that have started commercial operation before the start date of the project; and</a:t>
            </a:r>
          </a:p>
          <a:p>
            <a:pPr algn="just">
              <a:buNone/>
            </a:pPr>
            <a:r>
              <a:rPr lang="en-US" dirty="0" smtClean="0"/>
              <a:t>	(ii) A crediting period for the project activity that is “a maximum of 10 years with no option of renewal”;</a:t>
            </a:r>
          </a:p>
          <a:p>
            <a:pPr algn="just">
              <a:buNone/>
            </a:pPr>
            <a:r>
              <a:rPr lang="en-US" dirty="0" smtClean="0"/>
              <a:t>(b) that was identified as the First-of-its-kind project activity is additional and Sub-step 3 b does not apply.</a:t>
            </a:r>
          </a:p>
          <a:p>
            <a:pPr algn="just">
              <a:buNone/>
            </a:pPr>
            <a:r>
              <a:rPr lang="en-US" dirty="0" smtClean="0"/>
              <a:t>(c) For other measures Sub-step 3 b applies.</a:t>
            </a:r>
          </a:p>
          <a:p>
            <a:pPr algn="just">
              <a:buNone/>
            </a:pPr>
            <a:endParaRPr lang="en-US" dirty="0" smtClean="0"/>
          </a:p>
          <a:p>
            <a:pPr algn="just">
              <a:buNone/>
            </a:pP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4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Measures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Measure (for emission reduction activities) is a broad class of greenhouse gas emission </a:t>
            </a:r>
            <a:r>
              <a:rPr lang="en-US" dirty="0" smtClean="0"/>
              <a:t>reduction activities possessing common features. Four types of measures are currently covered in the framework:</a:t>
            </a:r>
          </a:p>
          <a:p>
            <a:pPr>
              <a:buNone/>
            </a:pPr>
            <a:r>
              <a:rPr lang="en-US" dirty="0" smtClean="0"/>
              <a:t>(a) Fuel and feedstock switch;</a:t>
            </a:r>
          </a:p>
          <a:p>
            <a:pPr>
              <a:buNone/>
            </a:pPr>
            <a:r>
              <a:rPr lang="en-US" dirty="0" smtClean="0"/>
              <a:t>(b) Switch of technology with or without change of energy source (including energy efficiency improvement as well as use of renewable energies);</a:t>
            </a:r>
          </a:p>
          <a:p>
            <a:pPr>
              <a:buNone/>
            </a:pPr>
            <a:r>
              <a:rPr lang="en-US" dirty="0" smtClean="0"/>
              <a:t>(c) Methane destruction;</a:t>
            </a:r>
          </a:p>
          <a:p>
            <a:pPr>
              <a:buNone/>
            </a:pPr>
            <a:r>
              <a:rPr lang="en-US" dirty="0" smtClean="0"/>
              <a:t>(d) Methane formation avoidance.3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5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Different Technologies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Different technologies in the context of “first of its kind” are technologies that deliver the same </a:t>
            </a:r>
            <a:r>
              <a:rPr lang="en-US" dirty="0" smtClean="0"/>
              <a:t>output and differ by at least one of the following</a:t>
            </a:r>
          </a:p>
          <a:p>
            <a:pPr>
              <a:buNone/>
            </a:pPr>
            <a:r>
              <a:rPr lang="en-US" dirty="0" smtClean="0"/>
              <a:t>(a) Energy source/fuel;</a:t>
            </a:r>
          </a:p>
          <a:p>
            <a:pPr>
              <a:buNone/>
            </a:pPr>
            <a:r>
              <a:rPr lang="en-US" dirty="0" smtClean="0"/>
              <a:t>(b) Feed stock;</a:t>
            </a:r>
          </a:p>
          <a:p>
            <a:pPr>
              <a:buNone/>
            </a:pPr>
            <a:r>
              <a:rPr lang="en-US" dirty="0" smtClean="0"/>
              <a:t>(c) Size of installation (power capacity):</a:t>
            </a:r>
          </a:p>
          <a:p>
            <a:pPr>
              <a:buNone/>
            </a:pPr>
            <a:r>
              <a:rPr lang="en-US" dirty="0" smtClean="0"/>
              <a:t> 	(</a:t>
            </a:r>
            <a:r>
              <a:rPr lang="en-US" dirty="0" err="1" smtClean="0"/>
              <a:t>i</a:t>
            </a:r>
            <a:r>
              <a:rPr lang="en-US" dirty="0" smtClean="0"/>
              <a:t>) Micro</a:t>
            </a:r>
          </a:p>
          <a:p>
            <a:pPr>
              <a:buNone/>
            </a:pPr>
            <a:r>
              <a:rPr lang="en-US" dirty="0" smtClean="0"/>
              <a:t>	(ii) Small</a:t>
            </a:r>
          </a:p>
          <a:p>
            <a:pPr>
              <a:buNone/>
            </a:pPr>
            <a:r>
              <a:rPr lang="en-US" dirty="0" smtClean="0"/>
              <a:t>	(iii) Large.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6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3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folHlink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3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folHlink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3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folHlink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3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folHlink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5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3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4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folHlink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 algn="ctr">
              <a:buNone/>
            </a:pPr>
            <a:r>
              <a:rPr lang="en-US" sz="2800" b="1" dirty="0" smtClean="0"/>
              <a:t>Common </a:t>
            </a:r>
            <a:r>
              <a:rPr lang="en-US" sz="2800" b="1" dirty="0" err="1" smtClean="0"/>
              <a:t>Practise</a:t>
            </a:r>
            <a:endParaRPr lang="en-US" sz="2800" b="1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7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Common </a:t>
            </a:r>
            <a:r>
              <a:rPr lang="en-US" dirty="0" err="1" smtClean="0"/>
              <a:t>Practise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563688"/>
            <a:ext cx="8915400" cy="5152156"/>
          </a:xfrm>
        </p:spPr>
        <p:txBody>
          <a:bodyPr/>
          <a:lstStyle/>
          <a:p>
            <a:pPr algn="just">
              <a:buNone/>
            </a:pPr>
            <a:r>
              <a:rPr lang="en-US" dirty="0" smtClean="0"/>
              <a:t>Step 1: Calculate applicable output range as +/-50% of the design output or capacity of the proposed project activity.</a:t>
            </a:r>
          </a:p>
          <a:p>
            <a:pPr algn="just">
              <a:buNone/>
            </a:pPr>
            <a:r>
              <a:rPr lang="en-US" dirty="0" smtClean="0"/>
              <a:t>Step 2: The proposed project activity and have started commercial operation before the start date of the project. </a:t>
            </a:r>
            <a:r>
              <a:rPr lang="en-US" b="1" dirty="0" err="1" smtClean="0"/>
              <a:t>Nall</a:t>
            </a:r>
            <a:r>
              <a:rPr lang="en-US" dirty="0" smtClean="0"/>
              <a:t>.</a:t>
            </a:r>
          </a:p>
          <a:p>
            <a:pPr algn="just"/>
            <a:r>
              <a:rPr lang="en-US" dirty="0" smtClean="0"/>
              <a:t>Registered and undergoing validation shall not be included in this step;</a:t>
            </a:r>
          </a:p>
          <a:p>
            <a:pPr algn="just">
              <a:buNone/>
            </a:pPr>
            <a:r>
              <a:rPr lang="en-US" dirty="0" smtClean="0"/>
              <a:t>Step 3: Identify those that apply technologies different that the technology applied in the proposed project activity. </a:t>
            </a:r>
            <a:r>
              <a:rPr lang="en-US" b="1" dirty="0" err="1" smtClean="0"/>
              <a:t>Ndiff</a:t>
            </a:r>
            <a:r>
              <a:rPr lang="en-US" dirty="0" smtClean="0"/>
              <a:t>.</a:t>
            </a:r>
          </a:p>
          <a:p>
            <a:pPr algn="just">
              <a:buNone/>
            </a:pPr>
            <a:r>
              <a:rPr lang="en-US" dirty="0" smtClean="0"/>
              <a:t>Step 4: Calculate factor F=1-Ndiff/</a:t>
            </a:r>
            <a:r>
              <a:rPr lang="en-US" dirty="0" err="1" smtClean="0"/>
              <a:t>Nall</a:t>
            </a:r>
            <a:endParaRPr lang="en-US" dirty="0" smtClean="0"/>
          </a:p>
          <a:p>
            <a:pPr algn="just">
              <a:buNone/>
            </a:pPr>
            <a:r>
              <a:rPr lang="en-US" b="1" dirty="0" smtClean="0"/>
              <a:t>Conclusion: PA </a:t>
            </a:r>
            <a:r>
              <a:rPr lang="en-US" dirty="0" smtClean="0"/>
              <a:t>is a ‘common practice’ if both the conditions are fulfilled:</a:t>
            </a:r>
          </a:p>
          <a:p>
            <a:pPr algn="just">
              <a:buNone/>
            </a:pPr>
            <a:r>
              <a:rPr lang="en-US" dirty="0" smtClean="0"/>
              <a:t>	(a) the factor F is greater than 0.2, and</a:t>
            </a:r>
          </a:p>
          <a:p>
            <a:pPr algn="just">
              <a:buNone/>
            </a:pPr>
            <a:r>
              <a:rPr lang="en-US" dirty="0" smtClean="0"/>
              <a:t>	(b) </a:t>
            </a:r>
            <a:r>
              <a:rPr lang="en-US" dirty="0" err="1" smtClean="0"/>
              <a:t>Nall-Ndiff</a:t>
            </a:r>
            <a:r>
              <a:rPr lang="en-US" dirty="0" smtClean="0"/>
              <a:t> is greater than 3.</a:t>
            </a:r>
          </a:p>
          <a:p>
            <a:pPr algn="just">
              <a:buNone/>
            </a:pP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8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Different Technologies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Different technologies in the context of common practice are technologies that deliver the </a:t>
            </a:r>
            <a:r>
              <a:rPr lang="en-US" dirty="0" smtClean="0"/>
              <a:t>same output and differ by at least one of the following</a:t>
            </a:r>
          </a:p>
          <a:p>
            <a:pPr>
              <a:buNone/>
            </a:pPr>
            <a:r>
              <a:rPr lang="en-US" dirty="0" smtClean="0"/>
              <a:t>(a) Energy source/fuel;</a:t>
            </a:r>
          </a:p>
          <a:p>
            <a:pPr>
              <a:buNone/>
            </a:pPr>
            <a:r>
              <a:rPr lang="en-US" dirty="0" smtClean="0"/>
              <a:t>(b) Feed stock;</a:t>
            </a:r>
          </a:p>
          <a:p>
            <a:pPr>
              <a:buNone/>
            </a:pPr>
            <a:r>
              <a:rPr lang="en-US" dirty="0" smtClean="0"/>
              <a:t>(c) Size of installation (power capacity):</a:t>
            </a:r>
          </a:p>
          <a:p>
            <a:pPr>
              <a:buNone/>
            </a:pPr>
            <a:r>
              <a:rPr lang="en-US" dirty="0" smtClean="0"/>
              <a:t>	(</a:t>
            </a:r>
            <a:r>
              <a:rPr lang="en-US" dirty="0" err="1" smtClean="0"/>
              <a:t>i</a:t>
            </a:r>
            <a:r>
              <a:rPr lang="en-US" dirty="0" smtClean="0"/>
              <a:t>) Micro</a:t>
            </a:r>
          </a:p>
          <a:p>
            <a:pPr>
              <a:buNone/>
            </a:pPr>
            <a:r>
              <a:rPr lang="en-US" dirty="0" smtClean="0"/>
              <a:t>	(ii) Small</a:t>
            </a:r>
          </a:p>
          <a:p>
            <a:pPr>
              <a:buNone/>
            </a:pPr>
            <a:r>
              <a:rPr lang="en-US" dirty="0" smtClean="0"/>
              <a:t>	(iii) Large;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15484C-9065-47B7-A757-5A77C4500DF4}" type="datetime1">
              <a:rPr lang="de-DE" smtClean="0"/>
              <a:pPr/>
              <a:t>18.03.2012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smtClean="0"/>
              <a:t>Abteilung:</a:t>
            </a:r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9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ank">
  <a:themeElements>
    <a:clrScheme name="Holding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Holding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99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0000" tIns="46800" rIns="90000" bIns="4680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99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0000" tIns="46800" rIns="90000" bIns="4680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Holding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olding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olding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olding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olding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olding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olding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0</TotalTime>
  <Words>581</Words>
  <Application>Microsoft Office PowerPoint</Application>
  <PresentationFormat>Custom</PresentationFormat>
  <Paragraphs>135</Paragraphs>
  <Slides>15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7" baseType="lpstr">
      <vt:lpstr>Blank</vt:lpstr>
      <vt:lpstr>Image</vt:lpstr>
      <vt:lpstr>  FIRST SDM JOINT COORDINATION WORKSHOP </vt:lpstr>
      <vt:lpstr>Slide 2</vt:lpstr>
      <vt:lpstr>Slide 3</vt:lpstr>
      <vt:lpstr>First of Its Kind</vt:lpstr>
      <vt:lpstr>Measures</vt:lpstr>
      <vt:lpstr>Different Technologies</vt:lpstr>
      <vt:lpstr>Slide 7</vt:lpstr>
      <vt:lpstr>Common Practise </vt:lpstr>
      <vt:lpstr>Different Technologies</vt:lpstr>
      <vt:lpstr>Different Technologies</vt:lpstr>
      <vt:lpstr>Slide 11</vt:lpstr>
      <vt:lpstr>Relevant national and sectoral policies</vt:lpstr>
      <vt:lpstr>Slide 13</vt:lpstr>
      <vt:lpstr>Input for Improvement</vt:lpstr>
      <vt:lpstr>Slide 15</vt:lpstr>
    </vt:vector>
  </TitlesOfParts>
  <Company>TÜV SÜD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GHG Auditor Training following NCs</dc:title>
  <dc:creator>tolca-er</dc:creator>
  <cp:lastModifiedBy>agarw-ni</cp:lastModifiedBy>
  <cp:revision>69</cp:revision>
  <dcterms:created xsi:type="dcterms:W3CDTF">2011-09-19T11:50:13Z</dcterms:created>
  <dcterms:modified xsi:type="dcterms:W3CDTF">2012-03-18T08:51:11Z</dcterms:modified>
</cp:coreProperties>
</file>

<file path=docProps/thumbnail.jpeg>
</file>