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60" r:id="rId3"/>
    <p:sldId id="272" r:id="rId4"/>
    <p:sldId id="267" r:id="rId5"/>
    <p:sldId id="278" r:id="rId6"/>
    <p:sldId id="277" r:id="rId7"/>
    <p:sldId id="271" r:id="rId8"/>
    <p:sldId id="269" r:id="rId9"/>
    <p:sldId id="265" r:id="rId10"/>
    <p:sldId id="266" r:id="rId11"/>
    <p:sldId id="273" r:id="rId12"/>
    <p:sldId id="274" r:id="rId13"/>
    <p:sldId id="279" r:id="rId14"/>
    <p:sldId id="280" r:id="rId15"/>
    <p:sldId id="259" r:id="rId16"/>
  </p:sldIdLst>
  <p:sldSz cx="9906000" cy="7239000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F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4" autoAdjust="0"/>
    <p:restoredTop sz="86501" autoAdjust="0"/>
  </p:normalViewPr>
  <p:slideViewPr>
    <p:cSldViewPr>
      <p:cViewPr varScale="1">
        <p:scale>
          <a:sx n="57" d="100"/>
          <a:sy n="57" d="100"/>
        </p:scale>
        <p:origin x="-984" y="-82"/>
      </p:cViewPr>
      <p:guideLst>
        <p:guide orient="horz" pos="2280"/>
        <p:guide orient="horz" pos="991"/>
        <p:guide orient="horz" pos="4094"/>
        <p:guide pos="3120"/>
        <p:guide pos="239"/>
        <p:guide pos="389"/>
        <p:guide pos="60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338" y="-96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3165EC9F-06F0-4738-93B7-56013F70F6FD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741363"/>
            <a:ext cx="5065713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82A4D136-17B3-4772-8CAF-058E10A80B84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81000" y="2895600"/>
            <a:ext cx="9144000" cy="609600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733800"/>
            <a:ext cx="8686800" cy="1219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7E6AD429-C549-4EFF-BF40-93202EFB1D2E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A74107E-5A06-4EA6-824E-06C4A9AAA32B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290513" y="6818313"/>
            <a:ext cx="1930400" cy="2603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7" rIns="91434" bIns="45717">
            <a:spAutoFit/>
          </a:bodyPr>
          <a:lstStyle/>
          <a:p>
            <a:pPr defTabSz="762000" eaLnBrk="0" hangingPunct="0"/>
            <a:r>
              <a:rPr lang="de-DE" sz="1100">
                <a:latin typeface="Arial Narrow" pitchFamily="34" charset="0"/>
              </a:rPr>
              <a:t>TÜV SÜD Industrie Service GmbH</a:t>
            </a:r>
            <a:endParaRPr lang="en-US" sz="1100">
              <a:latin typeface="Arial Narrow" pitchFamily="34" charset="0"/>
            </a:endParaRPr>
          </a:p>
        </p:txBody>
      </p:sp>
      <p:graphicFrame>
        <p:nvGraphicFramePr>
          <p:cNvPr id="187392" name="Object 0"/>
          <p:cNvGraphicFramePr>
            <a:graphicFrameLocks/>
          </p:cNvGraphicFramePr>
          <p:nvPr/>
        </p:nvGraphicFramePr>
        <p:xfrm>
          <a:off x="377825" y="379413"/>
          <a:ext cx="8035925" cy="433387"/>
        </p:xfrm>
        <a:graphic>
          <a:graphicData uri="http://schemas.openxmlformats.org/presentationml/2006/ole">
            <p:oleObj spid="_x0000_s187392" name="Image" r:id="rId3" imgW="9143475" imgH="583626" progId="">
              <p:embed/>
            </p:oleObj>
          </a:graphicData>
        </a:graphic>
      </p:graphicFrame>
      <p:grpSp>
        <p:nvGrpSpPr>
          <p:cNvPr id="4160" name="Group 64"/>
          <p:cNvGrpSpPr>
            <a:grpSpLocks/>
          </p:cNvGrpSpPr>
          <p:nvPr userDrawn="1"/>
        </p:nvGrpSpPr>
        <p:grpSpPr bwMode="auto">
          <a:xfrm>
            <a:off x="379413" y="384175"/>
            <a:ext cx="7923212" cy="431800"/>
            <a:chOff x="239" y="692"/>
            <a:chExt cx="4991" cy="299"/>
          </a:xfrm>
        </p:grpSpPr>
        <p:sp>
          <p:nvSpPr>
            <p:cNvPr id="4161" name="Rectangle 65"/>
            <p:cNvSpPr>
              <a:spLocks noChangeArrowheads="1"/>
            </p:cNvSpPr>
            <p:nvPr userDrawn="1"/>
          </p:nvSpPr>
          <p:spPr bwMode="auto">
            <a:xfrm>
              <a:off x="239" y="692"/>
              <a:ext cx="3788" cy="299"/>
            </a:xfrm>
            <a:prstGeom prst="rect">
              <a:avLst/>
            </a:prstGeom>
            <a:solidFill>
              <a:srgbClr val="0060A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4162" name="Rectangle 66"/>
            <p:cNvSpPr>
              <a:spLocks noChangeArrowheads="1"/>
            </p:cNvSpPr>
            <p:nvPr userDrawn="1"/>
          </p:nvSpPr>
          <p:spPr bwMode="auto">
            <a:xfrm>
              <a:off x="3982" y="692"/>
              <a:ext cx="1248" cy="299"/>
            </a:xfrm>
            <a:prstGeom prst="rect">
              <a:avLst/>
            </a:prstGeom>
            <a:gradFill rotWithShape="1">
              <a:gsLst>
                <a:gs pos="0">
                  <a:srgbClr val="0060A9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pic>
        <p:nvPicPr>
          <p:cNvPr id="4166" name="Picture 70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77250" y="80963"/>
            <a:ext cx="11303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67" name="Picture 71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5575" y="6846888"/>
            <a:ext cx="355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3212E8-9C8E-40C5-BCCB-714210414CBC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0BCF5-E861-4DDF-AF46-D139D87FFAD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42175" y="381000"/>
            <a:ext cx="2282825" cy="61087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81000"/>
            <a:ext cx="6699250" cy="61087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80C15E-3D1E-4D67-A875-05A28B186D24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6C4D7-D75C-4B03-B778-2BBD62CE9A9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15484C-9065-47B7-A757-5A77C4500DF4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DDA6A-418C-47C9-860D-E9F904C35A1A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651375"/>
            <a:ext cx="8420100" cy="1438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3068638"/>
            <a:ext cx="8420100" cy="15827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A672D6-7896-47BC-89F1-C9600E28C8E9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613A3-EEE0-4E79-A966-F3CAC5734924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563688"/>
            <a:ext cx="4381500" cy="4926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43500" y="1563688"/>
            <a:ext cx="4381500" cy="4926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9AE6D-9109-4E74-AC34-5C9152CFA05A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EEB6-A0CC-4BF4-AD26-A1F0883EF05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90513"/>
            <a:ext cx="8915400" cy="1206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20838"/>
            <a:ext cx="4376738" cy="6746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295525"/>
            <a:ext cx="4376738" cy="4170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620838"/>
            <a:ext cx="4378325" cy="6746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295525"/>
            <a:ext cx="4378325" cy="4170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FE9C2-2623-4644-9830-46EB2C6C440B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B4D40-FB19-4D7A-AA98-5A6DAE960E1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8DBE2-9102-40CB-9B56-A59D88E5288C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31893-588F-4F05-A8D2-B7F4912367B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5D4EC-28F3-4A07-832B-E8C2C2ACE439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72CAD-B39C-417E-8241-609347E97290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88925"/>
            <a:ext cx="3259138" cy="12255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88925"/>
            <a:ext cx="5537200" cy="617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514475"/>
            <a:ext cx="3259138" cy="4951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554BCF-1F5C-4869-8930-25A11E0BB433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7B13A-D003-4B1B-8E76-70F99346DD0F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5067300"/>
            <a:ext cx="5943600" cy="5984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46113"/>
            <a:ext cx="5943600" cy="4343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665788"/>
            <a:ext cx="5943600" cy="8493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6B39F1-E66F-421A-AB70-BF1534ED3EB6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A311F-BAFD-44F4-949E-060F8685B6C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81000"/>
            <a:ext cx="67945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63688"/>
            <a:ext cx="8915400" cy="492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674100" y="6858000"/>
            <a:ext cx="76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>
            <a:lvl1pPr algn="ctr" defTabSz="979488">
              <a:defRPr sz="700">
                <a:latin typeface="Arial Narrow" pitchFamily="34" charset="0"/>
              </a:defRPr>
            </a:lvl1pPr>
          </a:lstStyle>
          <a:p>
            <a:fld id="{9C762CBD-D0B1-4F5C-A82E-C2D6A8E42412}" type="datetime1">
              <a:rPr lang="de-DE"/>
              <a:pPr/>
              <a:t>18.03.2012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8700" y="6858000"/>
            <a:ext cx="5257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>
            <a:lvl1pPr algn="r" defTabSz="979488">
              <a:defRPr sz="700">
                <a:latin typeface="Arial Narrow" pitchFamily="34" charset="0"/>
              </a:defRPr>
            </a:lvl1pPr>
          </a:lstStyle>
          <a:p>
            <a:r>
              <a:rPr lang="de-DE"/>
              <a:t>Abteilung: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32900" y="6858000"/>
            <a:ext cx="368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969" tIns="48984" rIns="97969" bIns="48984" numCol="1" anchor="t" anchorCtr="0" compatLnSpc="1">
            <a:prstTxWarp prst="textNoShape">
              <a:avLst/>
            </a:prstTxWarp>
          </a:bodyPr>
          <a:lstStyle>
            <a:lvl1pPr algn="r" defTabSz="979488">
              <a:defRPr sz="700">
                <a:latin typeface="Arial Narrow" pitchFamily="34" charset="0"/>
              </a:defRPr>
            </a:lvl1pPr>
          </a:lstStyle>
          <a:p>
            <a:fld id="{16045F37-3AFA-4F08-9546-90F17EDD2FBE}" type="slidenum">
              <a:rPr lang="de-DE"/>
              <a:pPr/>
              <a:t>‹#›</a:t>
            </a:fld>
            <a:endParaRPr lang="de-DE"/>
          </a:p>
        </p:txBody>
      </p:sp>
      <p:graphicFrame>
        <p:nvGraphicFramePr>
          <p:cNvPr id="1073" name="Object 49"/>
          <p:cNvGraphicFramePr>
            <a:graphicFrameLocks/>
          </p:cNvGraphicFramePr>
          <p:nvPr/>
        </p:nvGraphicFramePr>
        <p:xfrm>
          <a:off x="377825" y="379413"/>
          <a:ext cx="8035925" cy="433387"/>
        </p:xfrm>
        <a:graphic>
          <a:graphicData uri="http://schemas.openxmlformats.org/presentationml/2006/ole">
            <p:oleObj spid="_x0000_s1073" name="Image" r:id="rId14" imgW="9143475" imgH="583626" progId="">
              <p:embed/>
            </p:oleObj>
          </a:graphicData>
        </a:graphic>
      </p:graphicFrame>
      <p:grpSp>
        <p:nvGrpSpPr>
          <p:cNvPr id="1076" name="Group 52"/>
          <p:cNvGrpSpPr>
            <a:grpSpLocks/>
          </p:cNvGrpSpPr>
          <p:nvPr/>
        </p:nvGrpSpPr>
        <p:grpSpPr bwMode="auto">
          <a:xfrm>
            <a:off x="379413" y="384175"/>
            <a:ext cx="7923212" cy="431800"/>
            <a:chOff x="239" y="692"/>
            <a:chExt cx="4991" cy="299"/>
          </a:xfrm>
        </p:grpSpPr>
        <p:sp>
          <p:nvSpPr>
            <p:cNvPr id="1077" name="Rectangle 53"/>
            <p:cNvSpPr>
              <a:spLocks noChangeArrowheads="1"/>
            </p:cNvSpPr>
            <p:nvPr userDrawn="1"/>
          </p:nvSpPr>
          <p:spPr bwMode="auto">
            <a:xfrm>
              <a:off x="239" y="692"/>
              <a:ext cx="3788" cy="299"/>
            </a:xfrm>
            <a:prstGeom prst="rect">
              <a:avLst/>
            </a:prstGeom>
            <a:solidFill>
              <a:srgbClr val="0060A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1078" name="Rectangle 54"/>
            <p:cNvSpPr>
              <a:spLocks noChangeArrowheads="1"/>
            </p:cNvSpPr>
            <p:nvPr userDrawn="1"/>
          </p:nvSpPr>
          <p:spPr bwMode="auto">
            <a:xfrm>
              <a:off x="3982" y="692"/>
              <a:ext cx="1248" cy="299"/>
            </a:xfrm>
            <a:prstGeom prst="rect">
              <a:avLst/>
            </a:prstGeom>
            <a:gradFill rotWithShape="1">
              <a:gsLst>
                <a:gs pos="0">
                  <a:srgbClr val="0060A9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sp>
        <p:nvSpPr>
          <p:cNvPr id="1081" name="Text Box 57"/>
          <p:cNvSpPr txBox="1">
            <a:spLocks noChangeArrowheads="1"/>
          </p:cNvSpPr>
          <p:nvPr/>
        </p:nvSpPr>
        <p:spPr bwMode="auto">
          <a:xfrm>
            <a:off x="290513" y="6818313"/>
            <a:ext cx="1930400" cy="2603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7" rIns="91434" bIns="45717">
            <a:spAutoFit/>
          </a:bodyPr>
          <a:lstStyle/>
          <a:p>
            <a:pPr defTabSz="762000" eaLnBrk="0" hangingPunct="0"/>
            <a:r>
              <a:rPr lang="de-DE" sz="1100">
                <a:latin typeface="Arial Narrow" pitchFamily="34" charset="0"/>
              </a:rPr>
              <a:t>TÜV SÜD Industrie Service GmbH</a:t>
            </a:r>
            <a:endParaRPr lang="en-US" sz="1100">
              <a:latin typeface="Arial Narrow" pitchFamily="34" charset="0"/>
            </a:endParaRPr>
          </a:p>
        </p:txBody>
      </p:sp>
      <p:pic>
        <p:nvPicPr>
          <p:cNvPr id="1084" name="Picture 6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77250" y="80963"/>
            <a:ext cx="11303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5" name="Picture 6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95575" y="6846888"/>
            <a:ext cx="355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defTabSz="979488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66713" indent="-366713" algn="l" defTabSz="979488" rtl="0" eaLnBrk="1" fontAlgn="base" hangingPunct="1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795338" indent="-304800" algn="l" defTabSz="9794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2pPr>
      <a:lvl3pPr marL="1223963" indent="-244475" algn="l" defTabSz="979488" rtl="0" eaLnBrk="1" fontAlgn="base" hangingPunct="1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714500" indent="-244475" algn="l" defTabSz="9794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2050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6622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1194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5766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033838" indent="-246063" algn="l" defTabSz="9794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1000" y="2539380"/>
            <a:ext cx="9144000" cy="129614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FIRST SDM JOINT COORDINATION WORKSHOP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09600" y="4704556"/>
            <a:ext cx="8686800" cy="1723256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r>
              <a:rPr lang="de-DE" dirty="0" smtClean="0"/>
              <a:t>24/03/2012 – 25/03/2012</a:t>
            </a:r>
          </a:p>
          <a:p>
            <a:r>
              <a:rPr lang="de-DE" dirty="0" smtClean="0"/>
              <a:t>Module 2.1 - </a:t>
            </a:r>
            <a:r>
              <a:rPr lang="de-DE" dirty="0" err="1" smtClean="0"/>
              <a:t>Additionality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Different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(d) Investment climate in the date of the investment decision, inter alia:</a:t>
            </a:r>
          </a:p>
          <a:p>
            <a:pPr>
              <a:buNone/>
            </a:pPr>
            <a:r>
              <a:rPr lang="en-US" dirty="0" smtClean="0"/>
              <a:t>	(</a:t>
            </a:r>
            <a:r>
              <a:rPr lang="en-US" dirty="0" err="1" smtClean="0"/>
              <a:t>i</a:t>
            </a:r>
            <a:r>
              <a:rPr lang="en-US" dirty="0" smtClean="0"/>
              <a:t>) Access to technology;</a:t>
            </a:r>
          </a:p>
          <a:p>
            <a:pPr>
              <a:buNone/>
            </a:pPr>
            <a:r>
              <a:rPr lang="en-US" dirty="0" smtClean="0"/>
              <a:t>	(ii) Subsidies or other financial flows;</a:t>
            </a:r>
          </a:p>
          <a:p>
            <a:pPr>
              <a:buNone/>
            </a:pPr>
            <a:r>
              <a:rPr lang="en-US" dirty="0" smtClean="0"/>
              <a:t>	(iii) Promotional policies;</a:t>
            </a:r>
          </a:p>
          <a:p>
            <a:pPr>
              <a:buNone/>
            </a:pPr>
            <a:r>
              <a:rPr lang="en-US" dirty="0" smtClean="0"/>
              <a:t>	(iv) Legal regulations;</a:t>
            </a:r>
          </a:p>
          <a:p>
            <a:pPr>
              <a:buNone/>
            </a:pPr>
            <a:r>
              <a:rPr lang="en-US" dirty="0" smtClean="0"/>
              <a:t>(e) Other features, inter alia:</a:t>
            </a:r>
          </a:p>
          <a:p>
            <a:pPr>
              <a:buNone/>
            </a:pPr>
            <a:r>
              <a:rPr lang="en-US" dirty="0" smtClean="0"/>
              <a:t>	(</a:t>
            </a:r>
            <a:r>
              <a:rPr lang="en-US" dirty="0" err="1" smtClean="0"/>
              <a:t>i</a:t>
            </a:r>
            <a:r>
              <a:rPr lang="en-US" dirty="0" smtClean="0"/>
              <a:t>) Unit cost of output (unit costs are considered different if they differ by at least 20 %);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pPr algn="ctr">
              <a:buNone/>
            </a:pPr>
            <a:r>
              <a:rPr lang="de-DE" sz="2800" b="1" dirty="0" err="1" smtClean="0"/>
              <a:t>Challenges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against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the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addiotionality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demonstration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national and </a:t>
            </a:r>
            <a:r>
              <a:rPr lang="en-US" dirty="0" err="1" smtClean="0"/>
              <a:t>sectoral</a:t>
            </a:r>
            <a:r>
              <a:rPr lang="en-US" dirty="0" smtClean="0"/>
              <a:t>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The Board agreed (EB 22 </a:t>
            </a:r>
            <a:r>
              <a:rPr lang="en-US" dirty="0" err="1" smtClean="0"/>
              <a:t>para</a:t>
            </a:r>
            <a:r>
              <a:rPr lang="en-US" dirty="0" smtClean="0"/>
              <a:t> 6) to differentiate the following two (2) types of national and/or </a:t>
            </a:r>
            <a:r>
              <a:rPr lang="en-US" dirty="0" err="1" smtClean="0"/>
              <a:t>sectoral</a:t>
            </a:r>
            <a:r>
              <a:rPr lang="en-US" dirty="0" smtClean="0"/>
              <a:t> policies that are to be taken into account when establishing baseline scenarios:</a:t>
            </a:r>
          </a:p>
          <a:p>
            <a:pPr algn="just">
              <a:buNone/>
            </a:pPr>
            <a:r>
              <a:rPr lang="en-US" dirty="0" smtClean="0"/>
              <a:t>(a) National and/or </a:t>
            </a:r>
            <a:r>
              <a:rPr lang="en-US" dirty="0" err="1" smtClean="0"/>
              <a:t>sectoral</a:t>
            </a:r>
            <a:r>
              <a:rPr lang="en-US" dirty="0" smtClean="0"/>
              <a:t> policies or regulations that give comparative advantages to more emissions-intensive technologies or fuels over less emissions-intensive technologies or fuels; (E+)</a:t>
            </a:r>
          </a:p>
          <a:p>
            <a:pPr algn="just">
              <a:buNone/>
            </a:pPr>
            <a:r>
              <a:rPr lang="en-US" dirty="0" smtClean="0"/>
              <a:t>(b) National and/or </a:t>
            </a:r>
            <a:r>
              <a:rPr lang="en-US" dirty="0" err="1" smtClean="0"/>
              <a:t>sectoral</a:t>
            </a:r>
            <a:r>
              <a:rPr lang="en-US" dirty="0" smtClean="0"/>
              <a:t> policies or regulations that give comparative advantages to less emissions-intensive technologies over more emissions-intensive technologies (e.g. public subsidies to promote the diffusion of renewable energy or to finance energy efficiency programs). (E-)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sz="2400" dirty="0" smtClean="0"/>
          </a:p>
          <a:p>
            <a:pPr>
              <a:buNone/>
            </a:pPr>
            <a:endParaRPr lang="de-DE" sz="2400" dirty="0" smtClean="0"/>
          </a:p>
          <a:p>
            <a:pPr>
              <a:buNone/>
            </a:pPr>
            <a:endParaRPr lang="de-DE" sz="2400" dirty="0" smtClean="0"/>
          </a:p>
          <a:p>
            <a:pPr>
              <a:buNone/>
            </a:pPr>
            <a:endParaRPr lang="de-DE" sz="2400" dirty="0" smtClean="0"/>
          </a:p>
          <a:p>
            <a:pPr>
              <a:buNone/>
            </a:pPr>
            <a:endParaRPr lang="de-DE" sz="2400" dirty="0" smtClean="0"/>
          </a:p>
          <a:p>
            <a:pPr algn="ctr">
              <a:buNone/>
            </a:pPr>
            <a:r>
              <a:rPr lang="de-DE" sz="2400" b="1" dirty="0" smtClean="0"/>
              <a:t>Input </a:t>
            </a:r>
            <a:r>
              <a:rPr lang="de-DE" sz="2400" b="1" dirty="0" err="1" smtClean="0"/>
              <a:t>to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improve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current</a:t>
            </a:r>
            <a:r>
              <a:rPr lang="de-DE" sz="2400" b="1" dirty="0" smtClean="0"/>
              <a:t> Approach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Additonality</a:t>
            </a:r>
            <a:endParaRPr lang="de-DE" sz="2400" b="1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for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should be some defined technology based on which project is Additional (</a:t>
            </a:r>
            <a:r>
              <a:rPr lang="en-US" dirty="0" err="1" smtClean="0"/>
              <a:t>eg</a:t>
            </a:r>
            <a:r>
              <a:rPr lang="en-US" dirty="0" smtClean="0"/>
              <a:t>. Landfill project with flaring of gas).</a:t>
            </a:r>
          </a:p>
          <a:p>
            <a:endParaRPr lang="en-US" dirty="0" smtClean="0"/>
          </a:p>
          <a:p>
            <a:r>
              <a:rPr lang="en-US" dirty="0" smtClean="0"/>
              <a:t>Reduce the efforts to demonstrate the </a:t>
            </a:r>
            <a:r>
              <a:rPr lang="en-US" dirty="0" err="1" smtClean="0"/>
              <a:t>additionality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There can be the some predefine –</a:t>
            </a:r>
            <a:r>
              <a:rPr lang="en-US" dirty="0" err="1" smtClean="0"/>
              <a:t>ve</a:t>
            </a:r>
            <a:r>
              <a:rPr lang="en-US" dirty="0" smtClean="0"/>
              <a:t> &amp; +</a:t>
            </a:r>
            <a:r>
              <a:rPr lang="en-US" dirty="0" err="1" smtClean="0"/>
              <a:t>ve</a:t>
            </a:r>
            <a:r>
              <a:rPr lang="en-US" dirty="0" smtClean="0"/>
              <a:t> list of technologies.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Abteilung: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65213" y="2179638"/>
            <a:ext cx="7693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4000" dirty="0"/>
              <a:t>Thank you for your attention!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7488" y="4827588"/>
            <a:ext cx="43894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432050" y="3403600"/>
            <a:ext cx="4953000" cy="9233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de-DE" dirty="0" smtClean="0"/>
              <a:t>Nikunj Agarwal</a:t>
            </a:r>
            <a:endParaRPr lang="de-DE" dirty="0"/>
          </a:p>
          <a:p>
            <a:pPr algn="ctr"/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just">
              <a:buNone/>
            </a:pPr>
            <a:endParaRPr lang="de-DE" sz="2600" dirty="0" smtClean="0"/>
          </a:p>
          <a:p>
            <a:pPr algn="just"/>
            <a:r>
              <a:rPr lang="de-DE" sz="2600" dirty="0" smtClean="0"/>
              <a:t>First </a:t>
            </a:r>
            <a:r>
              <a:rPr lang="de-DE" sz="2600" dirty="0" err="1" smtClean="0"/>
              <a:t>of</a:t>
            </a:r>
            <a:r>
              <a:rPr lang="de-DE" sz="2600" dirty="0" smtClean="0"/>
              <a:t> </a:t>
            </a:r>
            <a:r>
              <a:rPr lang="de-DE" sz="2600" dirty="0" err="1" smtClean="0"/>
              <a:t>its</a:t>
            </a:r>
            <a:r>
              <a:rPr lang="de-DE" sz="2600" dirty="0" smtClean="0"/>
              <a:t> Kind (</a:t>
            </a:r>
            <a:r>
              <a:rPr lang="de-DE" sz="2600" dirty="0" err="1" smtClean="0"/>
              <a:t>foik</a:t>
            </a:r>
            <a:r>
              <a:rPr lang="de-DE" sz="2600" dirty="0" smtClean="0"/>
              <a:t>)</a:t>
            </a:r>
          </a:p>
          <a:p>
            <a:pPr algn="just"/>
            <a:endParaRPr lang="de-DE" sz="2600" dirty="0" smtClean="0"/>
          </a:p>
          <a:p>
            <a:pPr algn="just"/>
            <a:r>
              <a:rPr lang="de-DE" sz="2600" dirty="0" smtClean="0"/>
              <a:t>Common </a:t>
            </a:r>
            <a:r>
              <a:rPr lang="de-DE" sz="2600" dirty="0" err="1" smtClean="0"/>
              <a:t>Practise</a:t>
            </a:r>
            <a:r>
              <a:rPr lang="de-DE" sz="2600" dirty="0" smtClean="0"/>
              <a:t> (CP)</a:t>
            </a:r>
          </a:p>
          <a:p>
            <a:pPr algn="just"/>
            <a:endParaRPr lang="de-DE" sz="2600" dirty="0" smtClean="0"/>
          </a:p>
          <a:p>
            <a:pPr algn="just"/>
            <a:r>
              <a:rPr lang="de-DE" sz="2600" dirty="0" err="1" smtClean="0"/>
              <a:t>Challenges</a:t>
            </a:r>
            <a:r>
              <a:rPr lang="de-DE" sz="2600" dirty="0" smtClean="0"/>
              <a:t> </a:t>
            </a:r>
            <a:r>
              <a:rPr lang="de-DE" sz="2600" dirty="0" err="1" smtClean="0"/>
              <a:t>against</a:t>
            </a:r>
            <a:r>
              <a:rPr lang="de-DE" sz="2600" dirty="0" smtClean="0"/>
              <a:t> </a:t>
            </a:r>
            <a:r>
              <a:rPr lang="de-DE" sz="2600" dirty="0" err="1" smtClean="0"/>
              <a:t>the</a:t>
            </a:r>
            <a:r>
              <a:rPr lang="de-DE" sz="2600" dirty="0" smtClean="0"/>
              <a:t> </a:t>
            </a:r>
            <a:r>
              <a:rPr lang="de-DE" sz="2600" dirty="0" err="1" smtClean="0"/>
              <a:t>addiotionality</a:t>
            </a:r>
            <a:r>
              <a:rPr lang="de-DE" sz="2600" dirty="0" smtClean="0"/>
              <a:t> </a:t>
            </a:r>
            <a:r>
              <a:rPr lang="de-DE" sz="2600" dirty="0" err="1" smtClean="0"/>
              <a:t>demonstration</a:t>
            </a:r>
            <a:r>
              <a:rPr lang="de-DE" sz="2600" dirty="0" smtClean="0"/>
              <a:t>.</a:t>
            </a:r>
          </a:p>
          <a:p>
            <a:pPr algn="just"/>
            <a:endParaRPr lang="de-DE" sz="2600" dirty="0" smtClean="0"/>
          </a:p>
          <a:p>
            <a:pPr algn="just"/>
            <a:r>
              <a:rPr lang="de-DE" sz="2600" dirty="0" smtClean="0"/>
              <a:t>Input </a:t>
            </a:r>
            <a:r>
              <a:rPr lang="de-DE" sz="2600" dirty="0" err="1" smtClean="0"/>
              <a:t>to</a:t>
            </a:r>
            <a:r>
              <a:rPr lang="de-DE" sz="2600" dirty="0" smtClean="0"/>
              <a:t> </a:t>
            </a:r>
            <a:r>
              <a:rPr lang="de-DE" sz="2600" dirty="0" err="1" smtClean="0"/>
              <a:t>improve</a:t>
            </a:r>
            <a:r>
              <a:rPr lang="de-DE" sz="2600" dirty="0" smtClean="0"/>
              <a:t> </a:t>
            </a:r>
            <a:r>
              <a:rPr lang="de-DE" sz="2600" dirty="0" err="1" smtClean="0"/>
              <a:t>the</a:t>
            </a:r>
            <a:r>
              <a:rPr lang="de-DE" sz="2600" dirty="0" smtClean="0"/>
              <a:t> </a:t>
            </a:r>
            <a:r>
              <a:rPr lang="de-DE" sz="2600" dirty="0" err="1" smtClean="0"/>
              <a:t>current</a:t>
            </a:r>
            <a:r>
              <a:rPr lang="de-DE" sz="2600" dirty="0" smtClean="0"/>
              <a:t> Approach </a:t>
            </a:r>
            <a:r>
              <a:rPr lang="de-DE" sz="2600" dirty="0" err="1" smtClean="0"/>
              <a:t>of</a:t>
            </a:r>
            <a:r>
              <a:rPr lang="de-DE" sz="2600" dirty="0" smtClean="0"/>
              <a:t> </a:t>
            </a:r>
            <a:r>
              <a:rPr lang="de-DE" sz="2600" dirty="0" err="1" smtClean="0"/>
              <a:t>Additonality</a:t>
            </a:r>
            <a:r>
              <a:rPr lang="de-DE" sz="2600" dirty="0" smtClean="0"/>
              <a:t>.</a:t>
            </a:r>
            <a:endParaRPr lang="de-DE" sz="2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b="1" dirty="0" smtClean="0"/>
              <a:t>First of Its Kind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of Its Kind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b="1" dirty="0" smtClean="0"/>
              <a:t>The project activity is the “first of its kind” if:</a:t>
            </a:r>
          </a:p>
          <a:p>
            <a:pPr algn="just">
              <a:buNone/>
            </a:pPr>
            <a:r>
              <a:rPr lang="en-US" dirty="0" smtClean="0"/>
              <a:t>(a) For the </a:t>
            </a:r>
            <a:r>
              <a:rPr lang="en-US" b="1" dirty="0" smtClean="0"/>
              <a:t>measures</a:t>
            </a:r>
            <a:r>
              <a:rPr lang="en-US" dirty="0" smtClean="0"/>
              <a:t> identified under paragraph 6, a proposed project activity is the First-of-its-kind in the applicable geographical area if :</a:t>
            </a:r>
          </a:p>
          <a:p>
            <a:pPr algn="just">
              <a:buNone/>
            </a:pPr>
            <a:r>
              <a:rPr lang="en-US" dirty="0" smtClean="0"/>
              <a:t>	(</a:t>
            </a:r>
            <a:r>
              <a:rPr lang="en-US" dirty="0" err="1" smtClean="0"/>
              <a:t>i</a:t>
            </a:r>
            <a:r>
              <a:rPr lang="en-US" dirty="0" smtClean="0"/>
              <a:t>) The project is the first in the applicable geographical area that applies a technology that is different from any other technologies able to deliver the same output and that have started commercial operation before the start date of the project; and</a:t>
            </a:r>
          </a:p>
          <a:p>
            <a:pPr algn="just">
              <a:buNone/>
            </a:pPr>
            <a:r>
              <a:rPr lang="en-US" dirty="0" smtClean="0"/>
              <a:t>	(ii) A crediting period for the project activity that is “a maximum of 10 years with no option of renewal”;</a:t>
            </a:r>
          </a:p>
          <a:p>
            <a:pPr algn="just">
              <a:buNone/>
            </a:pPr>
            <a:r>
              <a:rPr lang="en-US" dirty="0" smtClean="0"/>
              <a:t>(b) that was identified as the First-of-its-kind project activity is additional and Sub-step 3 b does not apply.</a:t>
            </a:r>
          </a:p>
          <a:p>
            <a:pPr algn="just">
              <a:buNone/>
            </a:pPr>
            <a:r>
              <a:rPr lang="en-US" dirty="0" smtClean="0"/>
              <a:t>(c) For other measures Sub-step 3 b applies.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Measures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Measure (for emission reduction activities) is a broad class of greenhouse gas emission </a:t>
            </a:r>
            <a:r>
              <a:rPr lang="en-US" dirty="0" smtClean="0"/>
              <a:t>reduction activities possessing common features. Four types of measures are currently covered in the framework:</a:t>
            </a:r>
          </a:p>
          <a:p>
            <a:pPr>
              <a:buNone/>
            </a:pPr>
            <a:r>
              <a:rPr lang="en-US" dirty="0" smtClean="0"/>
              <a:t>(a) Fuel and feedstock switch;</a:t>
            </a:r>
          </a:p>
          <a:p>
            <a:pPr>
              <a:buNone/>
            </a:pPr>
            <a:r>
              <a:rPr lang="en-US" dirty="0" smtClean="0"/>
              <a:t>(b) Switch of technology with or without change of energy source (including energy efficiency improvement as well as use of renewable energies);</a:t>
            </a:r>
          </a:p>
          <a:p>
            <a:pPr>
              <a:buNone/>
            </a:pPr>
            <a:r>
              <a:rPr lang="en-US" dirty="0" smtClean="0"/>
              <a:t>(c) Methane destruction;</a:t>
            </a:r>
          </a:p>
          <a:p>
            <a:pPr>
              <a:buNone/>
            </a:pPr>
            <a:r>
              <a:rPr lang="en-US" dirty="0" smtClean="0"/>
              <a:t>(d) Methane formation avoidance.3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Different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Different technologies in the context of “first of its kind” are technologies that deliver the same </a:t>
            </a:r>
            <a:r>
              <a:rPr lang="en-US" dirty="0" smtClean="0"/>
              <a:t>output and differ by at least one of the following</a:t>
            </a:r>
          </a:p>
          <a:p>
            <a:pPr>
              <a:buNone/>
            </a:pPr>
            <a:r>
              <a:rPr lang="en-US" dirty="0" smtClean="0"/>
              <a:t>(a) Energy source/fuel;</a:t>
            </a:r>
          </a:p>
          <a:p>
            <a:pPr>
              <a:buNone/>
            </a:pPr>
            <a:r>
              <a:rPr lang="en-US" dirty="0" smtClean="0"/>
              <a:t>(b) Feed stock;</a:t>
            </a:r>
          </a:p>
          <a:p>
            <a:pPr>
              <a:buNone/>
            </a:pPr>
            <a:r>
              <a:rPr lang="en-US" dirty="0" smtClean="0"/>
              <a:t>(c) Size of installation (power capacity):</a:t>
            </a:r>
          </a:p>
          <a:p>
            <a:pPr>
              <a:buNone/>
            </a:pPr>
            <a:r>
              <a:rPr lang="en-US" dirty="0" smtClean="0"/>
              <a:t> 	(</a:t>
            </a:r>
            <a:r>
              <a:rPr lang="en-US" dirty="0" err="1" smtClean="0"/>
              <a:t>i</a:t>
            </a:r>
            <a:r>
              <a:rPr lang="en-US" dirty="0" smtClean="0"/>
              <a:t>) Micro</a:t>
            </a:r>
          </a:p>
          <a:p>
            <a:pPr>
              <a:buNone/>
            </a:pPr>
            <a:r>
              <a:rPr lang="en-US" dirty="0" smtClean="0"/>
              <a:t>	(ii) Small</a:t>
            </a:r>
          </a:p>
          <a:p>
            <a:pPr>
              <a:buNone/>
            </a:pPr>
            <a:r>
              <a:rPr lang="en-US" dirty="0" smtClean="0"/>
              <a:t>	(iii) Large.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b="1" dirty="0" smtClean="0"/>
              <a:t>Common </a:t>
            </a:r>
            <a:r>
              <a:rPr lang="en-US" sz="2800" b="1" dirty="0" err="1" smtClean="0"/>
              <a:t>Practise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</a:t>
            </a:r>
            <a:r>
              <a:rPr lang="en-US" dirty="0" err="1" smtClean="0"/>
              <a:t>Practise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63688"/>
            <a:ext cx="8915400" cy="5152156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Step 1: Calculate applicable output range as +/-50% of the design output or capacity of the proposed project activity.</a:t>
            </a:r>
          </a:p>
          <a:p>
            <a:pPr algn="just">
              <a:buNone/>
            </a:pPr>
            <a:r>
              <a:rPr lang="en-US" dirty="0" smtClean="0"/>
              <a:t>Step 2: The proposed project activity and have started commercial operation before the start date of the project. </a:t>
            </a:r>
            <a:r>
              <a:rPr lang="en-US" b="1" dirty="0" err="1" smtClean="0"/>
              <a:t>Nall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Registered and undergoing validation shall not be included in this step;</a:t>
            </a:r>
          </a:p>
          <a:p>
            <a:pPr algn="just">
              <a:buNone/>
            </a:pPr>
            <a:r>
              <a:rPr lang="en-US" dirty="0" smtClean="0"/>
              <a:t>Step 3: Identify those that apply technologies different that the technology applied in the proposed project activity. </a:t>
            </a:r>
            <a:r>
              <a:rPr lang="en-US" b="1" dirty="0" err="1" smtClean="0"/>
              <a:t>Ndiff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Step 4: Calculate factor F=1-Ndiff/</a:t>
            </a:r>
            <a:r>
              <a:rPr lang="en-US" dirty="0" err="1" smtClean="0"/>
              <a:t>Nall</a:t>
            </a:r>
            <a:endParaRPr lang="en-US" dirty="0" smtClean="0"/>
          </a:p>
          <a:p>
            <a:pPr algn="just">
              <a:buNone/>
            </a:pPr>
            <a:r>
              <a:rPr lang="en-US" b="1" dirty="0" smtClean="0"/>
              <a:t>Conclusion: PA </a:t>
            </a:r>
            <a:r>
              <a:rPr lang="en-US" dirty="0" smtClean="0"/>
              <a:t>is a ‘common practice’ if both the conditions are fulfilled:</a:t>
            </a:r>
          </a:p>
          <a:p>
            <a:pPr algn="just">
              <a:buNone/>
            </a:pPr>
            <a:r>
              <a:rPr lang="en-US" dirty="0" smtClean="0"/>
              <a:t>	(a) the factor F is greater than 0.2, and</a:t>
            </a:r>
          </a:p>
          <a:p>
            <a:pPr algn="just">
              <a:buNone/>
            </a:pPr>
            <a:r>
              <a:rPr lang="en-US" dirty="0" smtClean="0"/>
              <a:t>	(b) </a:t>
            </a:r>
            <a:r>
              <a:rPr lang="en-US" dirty="0" err="1" smtClean="0"/>
              <a:t>Nall-Ndiff</a:t>
            </a:r>
            <a:r>
              <a:rPr lang="en-US" dirty="0" smtClean="0"/>
              <a:t> is greater than 3.</a:t>
            </a:r>
          </a:p>
          <a:p>
            <a:pPr algn="just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Different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Different technologies in the context of common practice are technologies that deliver the </a:t>
            </a:r>
            <a:r>
              <a:rPr lang="en-US" dirty="0" smtClean="0"/>
              <a:t>same output and differ by at least one of the following</a:t>
            </a:r>
          </a:p>
          <a:p>
            <a:pPr>
              <a:buNone/>
            </a:pPr>
            <a:r>
              <a:rPr lang="en-US" dirty="0" smtClean="0"/>
              <a:t>(a) Energy source/fuel;</a:t>
            </a:r>
          </a:p>
          <a:p>
            <a:pPr>
              <a:buNone/>
            </a:pPr>
            <a:r>
              <a:rPr lang="en-US" dirty="0" smtClean="0"/>
              <a:t>(b) Feed stock;</a:t>
            </a:r>
          </a:p>
          <a:p>
            <a:pPr>
              <a:buNone/>
            </a:pPr>
            <a:r>
              <a:rPr lang="en-US" dirty="0" smtClean="0"/>
              <a:t>(c) Size of installation (power capacity):</a:t>
            </a:r>
          </a:p>
          <a:p>
            <a:pPr>
              <a:buNone/>
            </a:pPr>
            <a:r>
              <a:rPr lang="en-US" dirty="0" smtClean="0"/>
              <a:t>	(</a:t>
            </a:r>
            <a:r>
              <a:rPr lang="en-US" dirty="0" err="1" smtClean="0"/>
              <a:t>i</a:t>
            </a:r>
            <a:r>
              <a:rPr lang="en-US" dirty="0" smtClean="0"/>
              <a:t>) Micro</a:t>
            </a:r>
          </a:p>
          <a:p>
            <a:pPr>
              <a:buNone/>
            </a:pPr>
            <a:r>
              <a:rPr lang="en-US" dirty="0" smtClean="0"/>
              <a:t>	(ii) Small</a:t>
            </a:r>
          </a:p>
          <a:p>
            <a:pPr>
              <a:buNone/>
            </a:pPr>
            <a:r>
              <a:rPr lang="en-US" dirty="0" smtClean="0"/>
              <a:t>	(iii) Large;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84C-9065-47B7-A757-5A77C4500DF4}" type="datetime1">
              <a:rPr lang="de-DE" smtClean="0"/>
              <a:pPr/>
              <a:t>18.03.2012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Abteilung: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DDA6A-418C-47C9-860D-E9F904C35A1A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Holding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ld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oldin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in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581</Words>
  <Application>Microsoft Office PowerPoint</Application>
  <PresentationFormat>Custom</PresentationFormat>
  <Paragraphs>135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Blank</vt:lpstr>
      <vt:lpstr>Image</vt:lpstr>
      <vt:lpstr>  FIRST SDM JOINT COORDINATION WORKSHOP </vt:lpstr>
      <vt:lpstr>Slide 2</vt:lpstr>
      <vt:lpstr>Slide 3</vt:lpstr>
      <vt:lpstr>First of Its Kind</vt:lpstr>
      <vt:lpstr>Measures</vt:lpstr>
      <vt:lpstr>Different Technologies</vt:lpstr>
      <vt:lpstr>Slide 7</vt:lpstr>
      <vt:lpstr>Common Practise </vt:lpstr>
      <vt:lpstr>Different Technologies</vt:lpstr>
      <vt:lpstr>Different Technologies</vt:lpstr>
      <vt:lpstr>Slide 11</vt:lpstr>
      <vt:lpstr>Relevant national and sectoral policies</vt:lpstr>
      <vt:lpstr>Slide 13</vt:lpstr>
      <vt:lpstr>Input for Improvement</vt:lpstr>
      <vt:lpstr>Slide 15</vt:lpstr>
    </vt:vector>
  </TitlesOfParts>
  <Company>TÜV SÜD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GHG Auditor Training following NCs</dc:title>
  <dc:creator>tolca-er</dc:creator>
  <cp:lastModifiedBy>agarw-ni</cp:lastModifiedBy>
  <cp:revision>69</cp:revision>
  <dcterms:created xsi:type="dcterms:W3CDTF">2011-09-19T11:50:13Z</dcterms:created>
  <dcterms:modified xsi:type="dcterms:W3CDTF">2012-03-18T08:51:11Z</dcterms:modified>
</cp:coreProperties>
</file>