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87" r:id="rId2"/>
    <p:sldId id="59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5F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50" autoAdjust="0"/>
  </p:normalViewPr>
  <p:slideViewPr>
    <p:cSldViewPr snapToGrid="0">
      <p:cViewPr>
        <p:scale>
          <a:sx n="66" d="100"/>
          <a:sy n="66" d="100"/>
        </p:scale>
        <p:origin x="-1206" y="-570"/>
      </p:cViewPr>
      <p:guideLst>
        <p:guide orient="horz" pos="1127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464" y="-10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F334CF3-E4C0-4640-A40B-85235A826403}" type="datetimeFigureOut">
              <a:rPr lang="fi-FI"/>
              <a:pPr>
                <a:defRPr/>
              </a:pPr>
              <a:t>23.3.2012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3965511-AACD-4682-B784-E57B4914218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4F1230B1-34E6-45E7-ACAC-4654302B8887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9160B38-9934-4302-A8EC-DC6F1C518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>
              <a:ea typeface="ＭＳ Ｐゴシック" pitchFamily="34" charset="-128"/>
            </a:endParaRPr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D95357-AD58-44D9-8C3D-945AD17AA8F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57E2F9-68B4-420E-8F85-25A04D0C517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patty.kalmeijer@essent.nl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696263" y="6542518"/>
            <a:ext cx="3086100" cy="3154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</a:rPr>
              <a:t>CLIMATE CHALLENGES, MARKET SOLUTIONS</a:t>
            </a:r>
          </a:p>
        </p:txBody>
      </p:sp>
      <p:pic>
        <p:nvPicPr>
          <p:cNvPr id="3" name="Picture 10" descr="IETA_logo_RGB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409"/>
          <a:stretch>
            <a:fillRect/>
          </a:stretch>
        </p:blipFill>
        <p:spPr bwMode="auto">
          <a:xfrm>
            <a:off x="5588000" y="4722813"/>
            <a:ext cx="33528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800" y="60388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3A964-5146-4318-8956-EC638613BDB0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019800"/>
            <a:ext cx="2082800" cy="406400"/>
          </a:xfrm>
        </p:spPr>
        <p:txBody>
          <a:bodyPr/>
          <a:lstStyle>
            <a:lvl1pPr algn="l">
              <a:defRPr lang="en-US" sz="1000" b="0" i="0" u="sng" strike="noStrike">
                <a:hlinkClick r:id="rId3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7800" y="60388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18C9D-B714-4D42-A9BD-869D8D7E6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F4CA7-4D27-4C41-973B-B9B3E760237D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276DD-54CD-47C1-B7D4-755E9262C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CABDA-2BE3-46EC-8890-CC70C297527C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13EDE-6B76-4CDE-B736-7994E4093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89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9F9E6-13E3-41DE-93FC-4981FCFCC5F4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91034-C68A-44D2-A443-F347C83E0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23917-6C45-40C9-A890-2D418A00E001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D19AB-6F9C-4A98-A896-FDD0E3672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89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9C09-AB20-48D1-B54F-719DF3A6D894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DB0BD-3DB1-4EE4-9D5D-25404EB8D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B07CC-6760-4434-AABD-C485FE48B225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A5092-2C30-4638-BA81-80925AB99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3CC3-F3B3-4D5F-8EE8-D701DEB7DBED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B88-6707-41CC-B65B-8F44BB2CB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A494D-FF36-4A11-8D2C-19B2341E3CB5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FD2E-B42B-4AC9-A3A1-67362F3F0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C7FC0-5D3C-44C6-B28E-9F1C35EC712D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405C8-326E-4BE7-A97E-6D3BBD587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5B57A-47DB-4353-90BD-681B8077F976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4C248-24EE-4450-BF22-4603346C2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rgbClr val="0070C0">
                <a:alpha val="58000"/>
              </a:srgb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4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97A3"/>
                </a:solidFill>
                <a:latin typeface="Lucida Sans" pitchFamily="34" charset="0"/>
                <a:cs typeface="+mn-cs"/>
              </a:defRPr>
            </a:lvl1pPr>
          </a:lstStyle>
          <a:p>
            <a:pPr>
              <a:defRPr/>
            </a:pPr>
            <a:fld id="{28DF30AB-78E8-4397-8E1D-C61688B1B5A2}" type="datetime1">
              <a:rPr lang="en-US"/>
              <a:pPr>
                <a:defRPr/>
              </a:pPr>
              <a:t>23/3/2012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97A3"/>
                </a:solidFill>
                <a:latin typeface="Lucida Sans" pitchFamily="34" charset="0"/>
                <a:cs typeface="+mn-cs"/>
              </a:defRPr>
            </a:lvl1pPr>
          </a:lstStyle>
          <a:p>
            <a:pPr>
              <a:defRPr/>
            </a:pPr>
            <a:fld id="{E83C0541-5DE2-4730-AF07-9B73288C3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4488" y="369888"/>
            <a:ext cx="8429625" cy="614362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6" descr="IETA_globe_RGB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826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474663" y="2441575"/>
            <a:ext cx="8229600" cy="1143000"/>
          </a:xfrm>
        </p:spPr>
        <p:txBody>
          <a:bodyPr/>
          <a:lstStyle/>
          <a:p>
            <a:r>
              <a:rPr lang="fr-FR" sz="3200" b="1" smtClean="0">
                <a:ea typeface="ＭＳ Ｐゴシック" pitchFamily="34" charset="-128"/>
              </a:rPr>
              <a:t>1st Sustainable Development Mechanism</a:t>
            </a:r>
            <a:br>
              <a:rPr lang="fr-FR" sz="3200" b="1" smtClean="0">
                <a:ea typeface="ＭＳ Ｐゴシック" pitchFamily="34" charset="-128"/>
              </a:rPr>
            </a:br>
            <a:r>
              <a:rPr lang="fr-FR" sz="3200" smtClean="0">
                <a:ea typeface="ＭＳ Ｐゴシック" pitchFamily="34" charset="-128"/>
              </a:rPr>
              <a:t/>
            </a:r>
            <a:br>
              <a:rPr lang="fr-FR" sz="3200" smtClean="0">
                <a:ea typeface="ＭＳ Ｐゴシック" pitchFamily="34" charset="-128"/>
              </a:rPr>
            </a:br>
            <a:r>
              <a:rPr lang="fr-FR" sz="2400" smtClean="0">
                <a:ea typeface="ＭＳ Ｐゴシック" pitchFamily="34" charset="-128"/>
              </a:rPr>
              <a:t>Bonn, 24 March 2012</a:t>
            </a:r>
            <a:br>
              <a:rPr lang="fr-FR" sz="2400" smtClean="0">
                <a:ea typeface="ＭＳ Ｐゴシック" pitchFamily="34" charset="-128"/>
              </a:rPr>
            </a:br>
            <a:r>
              <a:rPr lang="fr-FR" sz="3200" smtClean="0">
                <a:ea typeface="ＭＳ Ｐゴシック" pitchFamily="34" charset="-128"/>
              </a:rPr>
              <a:t/>
            </a:r>
            <a:br>
              <a:rPr lang="fr-FR" sz="3200" smtClean="0">
                <a:ea typeface="ＭＳ Ｐゴシック" pitchFamily="34" charset="-128"/>
              </a:rPr>
            </a:br>
            <a:r>
              <a:rPr lang="en-US" sz="3200" b="1" smtClean="0">
                <a:latin typeface="Arial" charset="0"/>
                <a:ea typeface="ＭＳ Ｐゴシック" pitchFamily="34" charset="-128"/>
              </a:rPr>
              <a:t> Future of JI</a:t>
            </a:r>
            <a:br>
              <a:rPr lang="en-US" sz="3200" b="1" smtClean="0">
                <a:latin typeface="Arial" charset="0"/>
                <a:ea typeface="ＭＳ Ｐゴシック" pitchFamily="34" charset="-128"/>
              </a:rPr>
            </a:br>
            <a:r>
              <a:rPr lang="en-US" sz="3200" smtClean="0">
                <a:latin typeface="Arial" charset="0"/>
                <a:ea typeface="ＭＳ Ｐゴシック" pitchFamily="34" charset="-128"/>
              </a:rPr>
              <a:t>– Business Perspectives</a:t>
            </a:r>
            <a:r>
              <a:rPr lang="fr-FR" sz="3200" smtClean="0">
                <a:ea typeface="ＭＳ Ｐゴシック" pitchFamily="34" charset="-128"/>
              </a:rPr>
              <a:t/>
            </a:r>
            <a:br>
              <a:rPr lang="fr-FR" sz="3200" smtClean="0">
                <a:ea typeface="ＭＳ Ｐゴシック" pitchFamily="34" charset="-128"/>
              </a:rPr>
            </a:br>
            <a:r>
              <a:rPr lang="fr-FR" sz="3200" smtClean="0">
                <a:ea typeface="ＭＳ Ｐゴシック" pitchFamily="34" charset="-128"/>
              </a:rPr>
              <a:t/>
            </a:r>
            <a:br>
              <a:rPr lang="fr-FR" sz="3200" smtClean="0">
                <a:ea typeface="ＭＳ Ｐゴシック" pitchFamily="34" charset="-128"/>
              </a:rPr>
            </a:br>
            <a:endParaRPr lang="fr-FR" sz="3200" smtClean="0">
              <a:ea typeface="ＭＳ Ｐゴシック" pitchFamily="34" charset="-128"/>
            </a:endParaRPr>
          </a:p>
        </p:txBody>
      </p:sp>
      <p:pic>
        <p:nvPicPr>
          <p:cNvPr id="15362" name="Imag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9863" y="5630863"/>
            <a:ext cx="226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1287463" y="5570538"/>
            <a:ext cx="26304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Hanna-Mari </a:t>
            </a:r>
            <a:r>
              <a:rPr lang="fr-FR" sz="2000" dirty="0" err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Ahonen</a:t>
            </a:r>
            <a:endParaRPr lang="fr-FR" sz="2000" dirty="0">
              <a:solidFill>
                <a:srgbClr val="000000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fr-FR" sz="2000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IETA</a:t>
            </a:r>
            <a:endParaRPr lang="fr-FR" sz="2000" dirty="0">
              <a:solidFill>
                <a:srgbClr val="00000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88938"/>
            <a:ext cx="8229600" cy="742950"/>
          </a:xfrm>
        </p:spPr>
        <p:txBody>
          <a:bodyPr/>
          <a:lstStyle/>
          <a:p>
            <a:r>
              <a:rPr lang="fi-FI" sz="4000" b="1" smtClean="0">
                <a:ea typeface="ＭＳ Ｐゴシック" pitchFamily="34" charset="-128"/>
              </a:rPr>
              <a:t>Business needs clarity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75" y="1062038"/>
            <a:ext cx="8424863" cy="4916487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JI is important model for new market mechanisms (host country cap, country-driven)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Currently, no carbon market incentive to reduce emissions outside EU ETS!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To </a:t>
            </a:r>
            <a:r>
              <a:rPr lang="en-US" sz="1600" dirty="0" err="1" smtClean="0">
                <a:solidFill>
                  <a:srgbClr val="000000"/>
                </a:solidFill>
              </a:rPr>
              <a:t>incentivise</a:t>
            </a:r>
            <a:r>
              <a:rPr lang="en-US" sz="1600" dirty="0" smtClean="0">
                <a:solidFill>
                  <a:srgbClr val="000000"/>
                </a:solidFill>
              </a:rPr>
              <a:t> emission reductions in non-ETS sector &amp; JI alive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provide clarity on JI, </a:t>
            </a:r>
            <a:r>
              <a:rPr lang="en-US" sz="1600" b="1" dirty="0" err="1" smtClean="0">
                <a:solidFill>
                  <a:srgbClr val="000000"/>
                </a:solidFill>
              </a:rPr>
              <a:t>asap</a:t>
            </a:r>
            <a:r>
              <a:rPr lang="en-US" sz="1600" b="1" dirty="0" smtClean="0">
                <a:solidFill>
                  <a:srgbClr val="000000"/>
                </a:solidFill>
              </a:rPr>
              <a:t>!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Key issues to clarify immediately: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Incentives to early (immediate) action: otherwise, risk losing momentum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Timeline of re-</a:t>
            </a:r>
            <a:r>
              <a:rPr lang="en-US" sz="1600" dirty="0" err="1" smtClean="0">
                <a:solidFill>
                  <a:srgbClr val="000000"/>
                </a:solidFill>
              </a:rPr>
              <a:t>operationalisation</a:t>
            </a:r>
            <a:r>
              <a:rPr lang="en-US" sz="1600" dirty="0" smtClean="0">
                <a:solidFill>
                  <a:srgbClr val="000000"/>
                </a:solidFill>
              </a:rPr>
              <a:t> of JI: years of uncertainty undermine investments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Transitional procedures between now and guideline revision: decisions needed in Qatar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Host country eligibility: Kyoto CP2 </a:t>
            </a:r>
            <a:r>
              <a:rPr lang="en-US" sz="1600" dirty="0" err="1" smtClean="0">
                <a:solidFill>
                  <a:srgbClr val="000000"/>
                </a:solidFill>
              </a:rPr>
              <a:t>ratifiers</a:t>
            </a:r>
            <a:r>
              <a:rPr lang="en-US" sz="1600" dirty="0" smtClean="0">
                <a:solidFill>
                  <a:srgbClr val="000000"/>
                </a:solidFill>
              </a:rPr>
              <a:t> vs. non-</a:t>
            </a:r>
            <a:r>
              <a:rPr lang="en-US" sz="1600" dirty="0" err="1" smtClean="0">
                <a:solidFill>
                  <a:srgbClr val="000000"/>
                </a:solidFill>
              </a:rPr>
              <a:t>ratifiers</a:t>
            </a:r>
            <a:endParaRPr lang="en-US" sz="16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Relationship with alternative offset schemes: Article 24a etc.</a:t>
            </a:r>
          </a:p>
          <a:p>
            <a:pPr marL="0" indent="0">
              <a:buFont typeface="Arial" pitchFamily="34" charset="0"/>
              <a:buNone/>
              <a:defRPr/>
            </a:pPr>
            <a:endParaRPr lang="fi-FI" sz="1600" dirty="0" smtClean="0">
              <a:solidFill>
                <a:srgbClr val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Key characteristics of revised guidelines: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Predictability &amp; stability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Transparency &amp; efficiency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1600" dirty="0" smtClean="0">
                <a:solidFill>
                  <a:srgbClr val="000000"/>
                </a:solidFill>
              </a:rPr>
              <a:t>Continuity &amp; incentives </a:t>
            </a:r>
            <a:r>
              <a:rPr lang="fi-FI" sz="1600" dirty="0">
                <a:solidFill>
                  <a:srgbClr val="000000"/>
                </a:solidFill>
              </a:rPr>
              <a:t>for </a:t>
            </a:r>
            <a:r>
              <a:rPr lang="fi-FI" sz="1600">
                <a:solidFill>
                  <a:srgbClr val="000000"/>
                </a:solidFill>
              </a:rPr>
              <a:t>early </a:t>
            </a:r>
            <a:r>
              <a:rPr lang="fi-FI" sz="1600" smtClean="0">
                <a:solidFill>
                  <a:srgbClr val="000000"/>
                </a:solidFill>
              </a:rPr>
              <a:t>and long-term action</a:t>
            </a:r>
            <a:endParaRPr lang="fi-FI" sz="1600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fi-FI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IETA template">
      <a:dk1>
        <a:srgbClr val="00506D"/>
      </a:dk1>
      <a:lt1>
        <a:srgbClr val="EBFDFF"/>
      </a:lt1>
      <a:dk2>
        <a:srgbClr val="63E600"/>
      </a:dk2>
      <a:lt2>
        <a:srgbClr val="71CDD9"/>
      </a:lt2>
      <a:accent1>
        <a:srgbClr val="00A1DA"/>
      </a:accent1>
      <a:accent2>
        <a:srgbClr val="63E600"/>
      </a:accent2>
      <a:accent3>
        <a:srgbClr val="71CDD9"/>
      </a:accent3>
      <a:accent4>
        <a:srgbClr val="00A1DA"/>
      </a:accent4>
      <a:accent5>
        <a:srgbClr val="4BACC6"/>
      </a:accent5>
      <a:accent6>
        <a:srgbClr val="63E600"/>
      </a:accent6>
      <a:hlink>
        <a:srgbClr val="00A1DA"/>
      </a:hlink>
      <a:folHlink>
        <a:srgbClr val="00A1DA"/>
      </a:folHlink>
    </a:clrScheme>
    <a:fontScheme name="IETA template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23906</TotalTime>
  <Words>125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ＭＳ Ｐゴシック</vt:lpstr>
      <vt:lpstr>Lucida Sans</vt:lpstr>
      <vt:lpstr>Calibri</vt:lpstr>
      <vt:lpstr>Office Theme</vt:lpstr>
      <vt:lpstr>Office Theme</vt:lpstr>
      <vt:lpstr>1st Sustainable Development Mechanism  Bonn, 24 March 2012   Future of JI – Business Perspectives  </vt:lpstr>
      <vt:lpstr>Business needs clarity</vt:lpstr>
    </vt:vector>
  </TitlesOfParts>
  <Company>IETA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Michela Beltracchi</dc:creator>
  <cp:lastModifiedBy>Correia</cp:lastModifiedBy>
  <cp:revision>827</cp:revision>
  <dcterms:created xsi:type="dcterms:W3CDTF">2010-09-20T18:33:39Z</dcterms:created>
  <dcterms:modified xsi:type="dcterms:W3CDTF">2012-03-23T10:02:37Z</dcterms:modified>
</cp:coreProperties>
</file>