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  <p:sldMasterId id="2147483659" r:id="rId2"/>
  </p:sldMasterIdLst>
  <p:notesMasterIdLst>
    <p:notesMasterId r:id="rId10"/>
  </p:notesMasterIdLst>
  <p:handoutMasterIdLst>
    <p:handoutMasterId r:id="rId11"/>
  </p:handoutMasterIdLst>
  <p:sldIdLst>
    <p:sldId id="268" r:id="rId3"/>
    <p:sldId id="270" r:id="rId4"/>
    <p:sldId id="269" r:id="rId5"/>
    <p:sldId id="273" r:id="rId6"/>
    <p:sldId id="272" r:id="rId7"/>
    <p:sldId id="274" r:id="rId8"/>
    <p:sldId id="259" r:id="rId9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tho" initials="" lastIdx="1" clrIdx="0"/>
  <p:cmAuthor id="1" name="SkabelonDesign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915C"/>
    <a:srgbClr val="C4BD9C"/>
    <a:srgbClr val="D7D3BB"/>
    <a:srgbClr val="E6C500"/>
    <a:srgbClr val="F6E067"/>
    <a:srgbClr val="F9EB99"/>
    <a:srgbClr val="666666"/>
    <a:srgbClr val="999999"/>
    <a:srgbClr val="C8C8C8"/>
    <a:srgbClr val="01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94" autoAdjust="0"/>
    <p:restoredTop sz="94660"/>
  </p:normalViewPr>
  <p:slideViewPr>
    <p:cSldViewPr showGuides="1">
      <p:cViewPr varScale="1">
        <p:scale>
          <a:sx n="92" d="100"/>
          <a:sy n="92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CF5AC8E-A025-405B-B79A-7586F8D64490}" type="datetime4">
              <a:rPr lang="en-GB"/>
              <a:pPr/>
              <a:t>19 March 2012</a:t>
            </a:fld>
            <a:endParaRPr lang="en-GB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4569CB7-4873-4F82-8FC8-42383BA0B14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574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9E8E70-1D69-4BC0-AC06-2F09CEB9F783}" type="datetime4">
              <a:rPr lang="en-GB"/>
              <a:pPr/>
              <a:t>19 March 2012</a:t>
            </a:fld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8258BE3-425E-44FE-9E4F-46F3EB7D50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6758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BCB021F-45A6-4CDA-B517-11B9A82737D8}" type="datetime4">
              <a:rPr lang="en-GB"/>
              <a:pPr/>
              <a:t>19 March 2012</a:t>
            </a:fld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7448A9-EEDE-43F4-9D76-883ABFB44B33}" type="slidenum">
              <a:rPr lang="en-US"/>
              <a:pPr/>
              <a:t>4</a:t>
            </a:fld>
            <a:endParaRPr lang="en-US"/>
          </a:p>
        </p:txBody>
      </p:sp>
      <p:sp>
        <p:nvSpPr>
          <p:cNvPr id="423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72DC2407-241E-4738-9CAE-563092A2C841}" type="datetime4">
              <a:rPr lang="en-GB"/>
              <a:pPr/>
              <a:t>19 March 2012</a:t>
            </a:fld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45A5B3-6775-4A39-A95B-2ADB59C2CAAE}" type="slidenum">
              <a:rPr lang="en-US"/>
              <a:pPr/>
              <a:t>7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37" name="bmkFldAuthorName"/>
          <p:cNvSpPr txBox="1">
            <a:spLocks noChangeArrowheads="1"/>
          </p:cNvSpPr>
          <p:nvPr/>
        </p:nvSpPr>
        <p:spPr bwMode="auto">
          <a:xfrm>
            <a:off x="311150" y="5715000"/>
            <a:ext cx="4318000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GB" altLang="ja-JP" sz="1300" smtClean="0">
                <a:solidFill>
                  <a:schemeClr val="bg2">
                    <a:lumMod val="50000"/>
                  </a:schemeClr>
                </a:solidFill>
                <a:ea typeface="ＭＳ Ｐゴシック" charset="-128"/>
                <a:cs typeface="Arial" charset="0"/>
              </a:rPr>
              <a:t>Ole A. Flagstad   ole.andreas.flagstad@dnv.com</a:t>
            </a:r>
            <a:endParaRPr lang="en-GB" altLang="ja-JP" sz="1300" dirty="0">
              <a:solidFill>
                <a:schemeClr val="bg2">
                  <a:lumMod val="50000"/>
                </a:schemeClr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107538" name="bmkFldInsertDate"/>
          <p:cNvSpPr txBox="1">
            <a:spLocks noChangeArrowheads="1"/>
          </p:cNvSpPr>
          <p:nvPr/>
        </p:nvSpPr>
        <p:spPr bwMode="auto">
          <a:xfrm>
            <a:off x="311150" y="5907088"/>
            <a:ext cx="2879725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>
              <a:spcBef>
                <a:spcPct val="50000"/>
              </a:spcBef>
            </a:pPr>
            <a:r>
              <a:rPr lang="en-GB" altLang="ja-JP" sz="1300" smtClean="0">
                <a:solidFill>
                  <a:schemeClr val="bg2">
                    <a:lumMod val="50000"/>
                  </a:schemeClr>
                </a:solidFill>
                <a:ea typeface="ＭＳ Ｐゴシック" charset="-128"/>
                <a:cs typeface="Arial" charset="0"/>
              </a:rPr>
              <a:t>Sunday 25 March 2012</a:t>
            </a:r>
            <a:endParaRPr lang="en-GB" altLang="ja-JP" sz="1300" dirty="0">
              <a:solidFill>
                <a:schemeClr val="bg2">
                  <a:lumMod val="50000"/>
                </a:schemeClr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107539" name="bmkFldDocumentNumber"/>
          <p:cNvSpPr txBox="1">
            <a:spLocks noChangeArrowheads="1"/>
          </p:cNvSpPr>
          <p:nvPr/>
        </p:nvSpPr>
        <p:spPr bwMode="auto">
          <a:xfrm rot="16200000">
            <a:off x="7375525" y="1774825"/>
            <a:ext cx="33655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</a:pPr>
            <a:endParaRPr lang="en-GB" altLang="ja-JP" sz="700">
              <a:solidFill>
                <a:srgbClr val="666666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107540" name="bmkConfidentiality"/>
          <p:cNvSpPr txBox="1">
            <a:spLocks noChangeArrowheads="1"/>
          </p:cNvSpPr>
          <p:nvPr/>
        </p:nvSpPr>
        <p:spPr bwMode="auto">
          <a:xfrm>
            <a:off x="293688" y="6572250"/>
            <a:ext cx="4318000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>
              <a:spcBef>
                <a:spcPct val="50000"/>
              </a:spcBef>
            </a:pPr>
            <a:endParaRPr lang="en-GB" altLang="ja-JP" sz="1400" b="1">
              <a:solidFill>
                <a:schemeClr val="bg2">
                  <a:lumMod val="50000"/>
                </a:schemeClr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107542" name="1"/>
          <p:cNvSpPr>
            <a:spLocks noGrp="1" noChangeArrowheads="1"/>
          </p:cNvSpPr>
          <p:nvPr>
            <p:ph type="ctrTitle"/>
          </p:nvPr>
        </p:nvSpPr>
        <p:spPr>
          <a:xfrm>
            <a:off x="146050" y="3659188"/>
            <a:ext cx="8845550" cy="993948"/>
          </a:xfrm>
        </p:spPr>
        <p:txBody>
          <a:bodyPr lIns="147600" tIns="45720" rIns="720000" bIns="0"/>
          <a:lstStyle>
            <a:lvl1pPr>
              <a:lnSpc>
                <a:spcPct val="80000"/>
              </a:lnSpc>
              <a:defRPr sz="33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ja-JP" noProof="0" smtClean="0"/>
              <a:t>Click to edit Master title style</a:t>
            </a:r>
            <a:endParaRPr lang="en-GB" altLang="ja-JP" noProof="0" dirty="0" smtClean="0"/>
          </a:p>
        </p:txBody>
      </p:sp>
      <p:sp>
        <p:nvSpPr>
          <p:cNvPr id="107543" name="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46050" y="4680891"/>
            <a:ext cx="8845550" cy="377825"/>
          </a:xfrm>
        </p:spPr>
        <p:txBody>
          <a:bodyPr lIns="147600" tIns="46800" rIns="720000" bIns="45720"/>
          <a:lstStyle>
            <a:lvl1pPr marL="0" inden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altLang="ja-JP" noProof="0" dirty="0" smtClean="0"/>
              <a:t> Click to add subtitle</a:t>
            </a:r>
          </a:p>
        </p:txBody>
      </p:sp>
      <p:pic>
        <p:nvPicPr>
          <p:cNvPr id="107544" name="Picture 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26946" y="6049963"/>
            <a:ext cx="1557918" cy="65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545" name="Rectangle 6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20" y="146050"/>
            <a:ext cx="8810209" cy="3365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46" name="bmkDraft"/>
          <p:cNvSpPr txBox="1">
            <a:spLocks noChangeArrowheads="1"/>
          </p:cNvSpPr>
          <p:nvPr/>
        </p:nvSpPr>
        <p:spPr bwMode="auto">
          <a:xfrm>
            <a:off x="3811588" y="6281738"/>
            <a:ext cx="1511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spcBef>
                <a:spcPct val="50000"/>
              </a:spcBef>
            </a:pPr>
            <a:endParaRPr lang="en-GB" altLang="ja-JP" sz="2800">
              <a:solidFill>
                <a:schemeClr val="bg2">
                  <a:lumMod val="50000"/>
                </a:schemeClr>
              </a:solidFill>
              <a:ea typeface="ＭＳ Ｐゴシック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77CF70-889B-4F91-83F4-004078FC6BB8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594843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35063"/>
            <a:ext cx="4343400" cy="49053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35063"/>
            <a:ext cx="4343400" cy="49053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1FC7004-D4D1-41A1-8552-8F6533475018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449267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D4924F-66DD-40F9-8C86-295D259E1448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170605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B42B8C2-0632-4502-ACD0-CAFB86998C13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950369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2875"/>
            <a:ext cx="8839200" cy="7508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135063"/>
            <a:ext cx="4343400" cy="4905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35063"/>
            <a:ext cx="4343400" cy="4905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4391025" y="6616700"/>
            <a:ext cx="360363" cy="107950"/>
          </a:xfrm>
        </p:spPr>
        <p:txBody>
          <a:bodyPr/>
          <a:lstStyle>
            <a:lvl1pPr>
              <a:defRPr/>
            </a:lvl1pPr>
          </a:lstStyle>
          <a:p>
            <a:fld id="{A25F3101-C06D-4A69-A614-8D43716C3417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024336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ECF86E-2866-42FC-9E14-3237027BA288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962108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4" name="bmkFldPresentationTitle"/>
          <p:cNvSpPr txBox="1">
            <a:spLocks noChangeArrowheads="1"/>
          </p:cNvSpPr>
          <p:nvPr/>
        </p:nvSpPr>
        <p:spPr bwMode="auto">
          <a:xfrm>
            <a:off x="152400" y="6316663"/>
            <a:ext cx="32385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GB" altLang="ja-JP" sz="700" smtClean="0">
                <a:solidFill>
                  <a:srgbClr val="666666"/>
                </a:solidFill>
                <a:ea typeface="ＭＳ Ｐゴシック" charset="-128"/>
                <a:cs typeface="Arial" charset="0"/>
              </a:rPr>
              <a:t>Carbon capure and storage</a:t>
            </a:r>
            <a:endParaRPr lang="en-GB" altLang="ja-JP" sz="700">
              <a:solidFill>
                <a:srgbClr val="666666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106505" name="bmkFld2InsertDate"/>
          <p:cNvSpPr txBox="1">
            <a:spLocks noChangeArrowheads="1"/>
          </p:cNvSpPr>
          <p:nvPr/>
        </p:nvSpPr>
        <p:spPr bwMode="auto">
          <a:xfrm>
            <a:off x="152400" y="6465888"/>
            <a:ext cx="32385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GB" altLang="ja-JP" sz="700" smtClean="0">
                <a:solidFill>
                  <a:srgbClr val="666666"/>
                </a:solidFill>
                <a:ea typeface="ＭＳ Ｐゴシック" charset="-128"/>
                <a:cs typeface="Arial" charset="0"/>
              </a:rPr>
              <a:t>Sunday 25 March 2012</a:t>
            </a:r>
            <a:endParaRPr lang="en-GB" altLang="ja-JP" sz="700" dirty="0">
              <a:solidFill>
                <a:srgbClr val="666666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1065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91025" y="6616700"/>
            <a:ext cx="360363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700">
                <a:solidFill>
                  <a:schemeClr val="bg2">
                    <a:lumMod val="50000"/>
                  </a:schemeClr>
                </a:solidFill>
                <a:ea typeface="ＭＳ Ｐゴシック" charset="-128"/>
                <a:cs typeface="Arial" charset="0"/>
              </a:defRPr>
            </a:lvl1pPr>
          </a:lstStyle>
          <a:p>
            <a:fld id="{3CC3CF15-DBC1-49F6-81AD-C4852A04FE39}" type="slidenum">
              <a:rPr lang="en-GB" altLang="ja-JP" smtClean="0"/>
              <a:pPr/>
              <a:t>‹#›</a:t>
            </a:fld>
            <a:endParaRPr lang="en-GB" altLang="ja-JP"/>
          </a:p>
        </p:txBody>
      </p:sp>
      <p:sp>
        <p:nvSpPr>
          <p:cNvPr id="10650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35063"/>
            <a:ext cx="8839200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1200" tIns="0" rIns="612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GB" altLang="ja-JP" smtClean="0"/>
          </a:p>
        </p:txBody>
      </p:sp>
      <p:sp>
        <p:nvSpPr>
          <p:cNvPr id="10650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42875"/>
            <a:ext cx="8839200" cy="75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600" tIns="0" rIns="576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  <a:endParaRPr lang="en-GB" altLang="ja-JP" smtClean="0"/>
          </a:p>
        </p:txBody>
      </p:sp>
      <p:sp>
        <p:nvSpPr>
          <p:cNvPr id="106509" name="Line 13"/>
          <p:cNvSpPr>
            <a:spLocks noChangeShapeType="1"/>
          </p:cNvSpPr>
          <p:nvPr/>
        </p:nvSpPr>
        <p:spPr bwMode="auto">
          <a:xfrm>
            <a:off x="152400" y="987425"/>
            <a:ext cx="8839200" cy="0"/>
          </a:xfrm>
          <a:prstGeom prst="line">
            <a:avLst/>
          </a:prstGeom>
          <a:noFill/>
          <a:ln w="6350">
            <a:solidFill>
              <a:srgbClr val="99999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rIns="72000" anchor="ctr"/>
          <a:lstStyle/>
          <a:p>
            <a:endParaRPr lang="en-GB"/>
          </a:p>
        </p:txBody>
      </p:sp>
      <p:sp>
        <p:nvSpPr>
          <p:cNvPr id="106510" name="Line 14"/>
          <p:cNvSpPr>
            <a:spLocks noChangeShapeType="1"/>
          </p:cNvSpPr>
          <p:nvPr/>
        </p:nvSpPr>
        <p:spPr bwMode="auto">
          <a:xfrm>
            <a:off x="152400" y="6191250"/>
            <a:ext cx="8839200" cy="0"/>
          </a:xfrm>
          <a:prstGeom prst="line">
            <a:avLst/>
          </a:prstGeom>
          <a:noFill/>
          <a:ln w="6350">
            <a:solidFill>
              <a:srgbClr val="99999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46800" rIns="72000" bIns="46800"/>
          <a:lstStyle/>
          <a:p>
            <a:endParaRPr lang="en-GB"/>
          </a:p>
        </p:txBody>
      </p:sp>
      <p:pic>
        <p:nvPicPr>
          <p:cNvPr id="106511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9995" y="6342063"/>
            <a:ext cx="856288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512" name="bmkDraft2"/>
          <p:cNvSpPr txBox="1">
            <a:spLocks noChangeArrowheads="1"/>
          </p:cNvSpPr>
          <p:nvPr/>
        </p:nvSpPr>
        <p:spPr bwMode="auto">
          <a:xfrm>
            <a:off x="3811588" y="6046788"/>
            <a:ext cx="1511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spcBef>
                <a:spcPct val="50000"/>
              </a:spcBef>
            </a:pPr>
            <a:endParaRPr lang="en-GB" altLang="ja-JP" sz="2000">
              <a:ea typeface="ＭＳ Ｐゴシック" charset="-128"/>
              <a:cs typeface="Arial" charset="0"/>
            </a:endParaRPr>
          </a:p>
        </p:txBody>
      </p:sp>
      <p:sp>
        <p:nvSpPr>
          <p:cNvPr id="106513" name="bmkConfidentiality2"/>
          <p:cNvSpPr txBox="1">
            <a:spLocks noChangeArrowheads="1"/>
          </p:cNvSpPr>
          <p:nvPr/>
        </p:nvSpPr>
        <p:spPr bwMode="auto">
          <a:xfrm>
            <a:off x="152400" y="6030913"/>
            <a:ext cx="3022600" cy="14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>
              <a:spcBef>
                <a:spcPct val="50000"/>
              </a:spcBef>
            </a:pPr>
            <a:endParaRPr lang="en-GB" altLang="ja-JP" sz="700" b="1">
              <a:solidFill>
                <a:srgbClr val="666666"/>
              </a:solidFill>
              <a:ea typeface="ＭＳ Ｐゴシック" charset="-128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8" r:id="rId4"/>
    <p:sldLayoutId id="2147483669" r:id="rId5"/>
    <p:sldLayoutId id="2147483676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9pPr>
    </p:titleStyle>
    <p:bodyStyle>
      <a:lvl1pPr marL="184150" indent="-184150" algn="l" rtl="0" eaLnBrk="1" fontAlgn="base" hangingPunct="1">
        <a:spcBef>
          <a:spcPct val="40000"/>
        </a:spcBef>
        <a:spcAft>
          <a:spcPct val="20000"/>
        </a:spcAft>
        <a:buClr>
          <a:schemeClr val="tx1"/>
        </a:buClr>
        <a:buFont typeface="Wingdings" pitchFamily="2" charset="2"/>
        <a:buChar char="§"/>
        <a:defRPr>
          <a:solidFill>
            <a:schemeClr val="tx2"/>
          </a:solidFill>
          <a:latin typeface="+mn-lt"/>
          <a:ea typeface="+mn-ea"/>
          <a:cs typeface="+mn-cs"/>
        </a:defRPr>
      </a:lvl1pPr>
      <a:lvl2pPr marL="354013" indent="-168275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Font typeface="Times New Roman" pitchFamily="18" charset="0"/>
        <a:buChar char="-"/>
        <a:defRPr sz="1600">
          <a:solidFill>
            <a:schemeClr val="tx2"/>
          </a:solidFill>
          <a:latin typeface="+mn-lt"/>
        </a:defRPr>
      </a:lvl2pPr>
      <a:lvl3pPr marL="546100" indent="-190500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Font typeface="Times New Roman" pitchFamily="18" charset="0"/>
        <a:buChar char="-"/>
        <a:defRPr sz="1400">
          <a:solidFill>
            <a:schemeClr val="tx2"/>
          </a:solidFill>
          <a:latin typeface="+mn-lt"/>
        </a:defRPr>
      </a:lvl3pPr>
      <a:lvl4pPr marL="722313" indent="-174625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Font typeface="Times New Roman" pitchFamily="18" charset="0"/>
        <a:buChar char="-"/>
        <a:defRPr sz="1400">
          <a:solidFill>
            <a:schemeClr val="tx2"/>
          </a:solidFill>
          <a:latin typeface="+mn-lt"/>
        </a:defRPr>
      </a:lvl4pPr>
      <a:lvl5pPr marL="906463" indent="-182563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Font typeface="Times New Roman" pitchFamily="18" charset="0"/>
        <a:buChar char="-"/>
        <a:defRPr sz="1400">
          <a:solidFill>
            <a:schemeClr val="tx2"/>
          </a:solidFill>
          <a:latin typeface="+mn-lt"/>
        </a:defRPr>
      </a:lvl5pPr>
      <a:lvl6pPr marL="1363663" indent="-182563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Font typeface="Times New Roman" pitchFamily="18" charset="0"/>
        <a:buChar char="-"/>
        <a:defRPr sz="1400">
          <a:solidFill>
            <a:schemeClr val="tx2"/>
          </a:solidFill>
          <a:latin typeface="+mn-lt"/>
        </a:defRPr>
      </a:lvl6pPr>
      <a:lvl7pPr marL="1820863" indent="-182563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Font typeface="Times New Roman" pitchFamily="18" charset="0"/>
        <a:buChar char="-"/>
        <a:defRPr sz="1400">
          <a:solidFill>
            <a:schemeClr val="tx2"/>
          </a:solidFill>
          <a:latin typeface="+mn-lt"/>
        </a:defRPr>
      </a:lvl7pPr>
      <a:lvl8pPr marL="2278063" indent="-182563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Font typeface="Times New Roman" pitchFamily="18" charset="0"/>
        <a:buChar char="-"/>
        <a:defRPr sz="1400">
          <a:solidFill>
            <a:schemeClr val="tx2"/>
          </a:solidFill>
          <a:latin typeface="+mn-lt"/>
        </a:defRPr>
      </a:lvl8pPr>
      <a:lvl9pPr marL="2735263" indent="-182563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Font typeface="Times New Roman" pitchFamily="18" charset="0"/>
        <a:buChar char="-"/>
        <a:defRPr sz="1400">
          <a:solidFill>
            <a:schemeClr val="tx2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9995" y="6342063"/>
            <a:ext cx="856288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019" name="bmkFld4PresentationTitle"/>
          <p:cNvSpPr txBox="1">
            <a:spLocks noChangeArrowheads="1"/>
          </p:cNvSpPr>
          <p:nvPr/>
        </p:nvSpPr>
        <p:spPr bwMode="auto">
          <a:xfrm>
            <a:off x="152400" y="6316663"/>
            <a:ext cx="32385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GB" altLang="ja-JP" sz="700" smtClean="0">
                <a:solidFill>
                  <a:srgbClr val="666666"/>
                </a:solidFill>
                <a:ea typeface="ＭＳ Ｐゴシック" charset="-128"/>
                <a:cs typeface="Arial" charset="0"/>
              </a:rPr>
              <a:t>Carbon capure and storage</a:t>
            </a:r>
            <a:endParaRPr lang="en-GB" altLang="ja-JP" sz="700">
              <a:solidFill>
                <a:srgbClr val="666666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91025" y="6616700"/>
            <a:ext cx="360363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700">
                <a:solidFill>
                  <a:srgbClr val="666666"/>
                </a:solidFill>
                <a:ea typeface="ＭＳ Ｐゴシック" charset="-128"/>
                <a:cs typeface="Arial" charset="0"/>
              </a:defRPr>
            </a:lvl1pPr>
          </a:lstStyle>
          <a:p>
            <a:fld id="{9AF31D66-7C56-49E1-BF52-F4318F82C2CB}" type="slidenum">
              <a:rPr lang="en-GB" altLang="ja-JP"/>
              <a:pPr/>
              <a:t>‹#›</a:t>
            </a:fld>
            <a:endParaRPr lang="en-GB" altLang="ja-JP"/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35063"/>
            <a:ext cx="88392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1200" tIns="0" rIns="612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Master text styles</a:t>
            </a:r>
          </a:p>
          <a:p>
            <a:pPr lvl="1"/>
            <a:r>
              <a:rPr lang="en-GB" altLang="ja-JP" smtClean="0"/>
              <a:t>Second level</a:t>
            </a:r>
          </a:p>
          <a:p>
            <a:pPr lvl="2"/>
            <a:r>
              <a:rPr lang="en-GB" altLang="ja-JP" smtClean="0"/>
              <a:t>Third level</a:t>
            </a:r>
          </a:p>
          <a:p>
            <a:pPr lvl="3"/>
            <a:r>
              <a:rPr lang="en-GB" altLang="ja-JP" smtClean="0"/>
              <a:t>Fourth level</a:t>
            </a:r>
          </a:p>
          <a:p>
            <a:pPr lvl="4"/>
            <a:r>
              <a:rPr lang="en-GB" altLang="ja-JP" smtClean="0"/>
              <a:t>Fifth level</a:t>
            </a:r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42875"/>
            <a:ext cx="8839200" cy="75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600" tIns="0" rIns="576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Master title style</a:t>
            </a:r>
          </a:p>
        </p:txBody>
      </p:sp>
      <p:sp>
        <p:nvSpPr>
          <p:cNvPr id="86024" name="Line 8"/>
          <p:cNvSpPr>
            <a:spLocks noChangeShapeType="1"/>
          </p:cNvSpPr>
          <p:nvPr/>
        </p:nvSpPr>
        <p:spPr bwMode="auto">
          <a:xfrm>
            <a:off x="152400" y="987425"/>
            <a:ext cx="8839200" cy="0"/>
          </a:xfrm>
          <a:prstGeom prst="line">
            <a:avLst/>
          </a:prstGeom>
          <a:noFill/>
          <a:ln w="6350">
            <a:solidFill>
              <a:srgbClr val="99999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rIns="72000" anchor="ctr"/>
          <a:lstStyle/>
          <a:p>
            <a:endParaRPr lang="en-GB"/>
          </a:p>
        </p:txBody>
      </p:sp>
      <p:sp>
        <p:nvSpPr>
          <p:cNvPr id="86025" name="Line 9"/>
          <p:cNvSpPr>
            <a:spLocks noChangeShapeType="1"/>
          </p:cNvSpPr>
          <p:nvPr/>
        </p:nvSpPr>
        <p:spPr bwMode="auto">
          <a:xfrm>
            <a:off x="152400" y="6191250"/>
            <a:ext cx="8839200" cy="0"/>
          </a:xfrm>
          <a:prstGeom prst="line">
            <a:avLst/>
          </a:prstGeom>
          <a:noFill/>
          <a:ln w="6350">
            <a:solidFill>
              <a:srgbClr val="99999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46800" rIns="72000" bIns="46800"/>
          <a:lstStyle/>
          <a:p>
            <a:endParaRPr lang="en-GB"/>
          </a:p>
        </p:txBody>
      </p:sp>
      <p:sp>
        <p:nvSpPr>
          <p:cNvPr id="86027" name="bmkDraft3"/>
          <p:cNvSpPr txBox="1">
            <a:spLocks noChangeArrowheads="1"/>
          </p:cNvSpPr>
          <p:nvPr/>
        </p:nvSpPr>
        <p:spPr bwMode="auto">
          <a:xfrm>
            <a:off x="3811588" y="6046788"/>
            <a:ext cx="1511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spcBef>
                <a:spcPct val="50000"/>
              </a:spcBef>
            </a:pPr>
            <a:endParaRPr lang="en-GB" altLang="ja-JP" sz="2000">
              <a:ea typeface="ＭＳ Ｐゴシック" charset="-128"/>
              <a:cs typeface="Arial" charset="0"/>
            </a:endParaRPr>
          </a:p>
        </p:txBody>
      </p:sp>
      <p:sp>
        <p:nvSpPr>
          <p:cNvPr id="86028" name="bmkConfidentiality3"/>
          <p:cNvSpPr txBox="1">
            <a:spLocks noChangeArrowheads="1"/>
          </p:cNvSpPr>
          <p:nvPr/>
        </p:nvSpPr>
        <p:spPr bwMode="auto">
          <a:xfrm>
            <a:off x="152400" y="6030913"/>
            <a:ext cx="3022600" cy="14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>
              <a:spcBef>
                <a:spcPct val="50000"/>
              </a:spcBef>
            </a:pPr>
            <a:endParaRPr lang="en-GB" altLang="ja-JP" sz="700" b="1">
              <a:solidFill>
                <a:srgbClr val="666666"/>
              </a:solidFill>
              <a:ea typeface="ＭＳ Ｐゴシック" charset="-128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Times New Roman" pitchFamily="18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Times New Roman" pitchFamily="18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Times New Roman" pitchFamily="18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Times New Roman" pitchFamily="18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Times New Roman" pitchFamily="18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Times New Roman" pitchFamily="18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Times New Roman" pitchFamily="18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Times New Roman" pitchFamily="18" charset="0"/>
        </a:defRPr>
      </a:lvl9pPr>
    </p:titleStyle>
    <p:bodyStyle>
      <a:lvl1pPr marL="185738" indent="-185738" algn="l" rtl="0" fontAlgn="base">
        <a:lnSpc>
          <a:spcPct val="90000"/>
        </a:lnSpc>
        <a:spcBef>
          <a:spcPct val="4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355600" indent="-168275" algn="l" rtl="0" fontAlgn="base">
        <a:spcBef>
          <a:spcPct val="0"/>
        </a:spcBef>
        <a:spcAft>
          <a:spcPct val="20000"/>
        </a:spcAft>
        <a:buClr>
          <a:schemeClr val="hlink"/>
        </a:buClr>
        <a:buFont typeface="Times New Roman" pitchFamily="18" charset="0"/>
        <a:buChar char="-"/>
        <a:defRPr sz="1600">
          <a:solidFill>
            <a:srgbClr val="000000"/>
          </a:solidFill>
          <a:latin typeface="+mn-lt"/>
        </a:defRPr>
      </a:lvl2pPr>
      <a:lvl3pPr marL="550863" indent="-193675" algn="l" rtl="0" fontAlgn="base">
        <a:spcBef>
          <a:spcPct val="0"/>
        </a:spcBef>
        <a:spcAft>
          <a:spcPct val="20000"/>
        </a:spcAft>
        <a:buClr>
          <a:schemeClr val="hlink"/>
        </a:buClr>
        <a:buFont typeface="Times New Roman" pitchFamily="18" charset="0"/>
        <a:buChar char="-"/>
        <a:defRPr sz="1400">
          <a:solidFill>
            <a:srgbClr val="000000"/>
          </a:solidFill>
          <a:latin typeface="+mn-lt"/>
        </a:defRPr>
      </a:lvl3pPr>
      <a:lvl4pPr marL="711200" indent="-158750" algn="l" rtl="0" fontAlgn="base">
        <a:spcBef>
          <a:spcPct val="0"/>
        </a:spcBef>
        <a:spcAft>
          <a:spcPct val="20000"/>
        </a:spcAft>
        <a:buClr>
          <a:schemeClr val="hlink"/>
        </a:buClr>
        <a:buFont typeface="Times New Roman" pitchFamily="18" charset="0"/>
        <a:buChar char="-"/>
        <a:defRPr sz="1400">
          <a:solidFill>
            <a:srgbClr val="000000"/>
          </a:solidFill>
          <a:latin typeface="+mn-lt"/>
        </a:defRPr>
      </a:lvl4pPr>
      <a:lvl5pPr marL="906463" indent="-193675" algn="l" rtl="0" fontAlgn="base">
        <a:spcBef>
          <a:spcPct val="0"/>
        </a:spcBef>
        <a:spcAft>
          <a:spcPct val="20000"/>
        </a:spcAft>
        <a:buClr>
          <a:schemeClr val="hlink"/>
        </a:buClr>
        <a:buFont typeface="Times New Roman" pitchFamily="18" charset="0"/>
        <a:buChar char="-"/>
        <a:defRPr sz="1400">
          <a:solidFill>
            <a:srgbClr val="000000"/>
          </a:solidFill>
          <a:latin typeface="+mn-lt"/>
        </a:defRPr>
      </a:lvl5pPr>
      <a:lvl6pPr marL="1363663" indent="-193675" algn="l" rtl="0" fontAlgn="base">
        <a:spcBef>
          <a:spcPct val="0"/>
        </a:spcBef>
        <a:spcAft>
          <a:spcPct val="20000"/>
        </a:spcAft>
        <a:buClr>
          <a:schemeClr val="hlink"/>
        </a:buClr>
        <a:buFont typeface="Times New Roman" pitchFamily="18" charset="0"/>
        <a:buChar char="-"/>
        <a:defRPr sz="1400">
          <a:solidFill>
            <a:srgbClr val="000000"/>
          </a:solidFill>
          <a:latin typeface="+mn-lt"/>
        </a:defRPr>
      </a:lvl6pPr>
      <a:lvl7pPr marL="1820863" indent="-193675" algn="l" rtl="0" fontAlgn="base">
        <a:spcBef>
          <a:spcPct val="0"/>
        </a:spcBef>
        <a:spcAft>
          <a:spcPct val="20000"/>
        </a:spcAft>
        <a:buClr>
          <a:schemeClr val="hlink"/>
        </a:buClr>
        <a:buFont typeface="Times New Roman" pitchFamily="18" charset="0"/>
        <a:buChar char="-"/>
        <a:defRPr sz="1400">
          <a:solidFill>
            <a:srgbClr val="000000"/>
          </a:solidFill>
          <a:latin typeface="+mn-lt"/>
        </a:defRPr>
      </a:lvl7pPr>
      <a:lvl8pPr marL="2278063" indent="-193675" algn="l" rtl="0" fontAlgn="base">
        <a:spcBef>
          <a:spcPct val="0"/>
        </a:spcBef>
        <a:spcAft>
          <a:spcPct val="20000"/>
        </a:spcAft>
        <a:buClr>
          <a:schemeClr val="hlink"/>
        </a:buClr>
        <a:buFont typeface="Times New Roman" pitchFamily="18" charset="0"/>
        <a:buChar char="-"/>
        <a:defRPr sz="1400">
          <a:solidFill>
            <a:srgbClr val="000000"/>
          </a:solidFill>
          <a:latin typeface="+mn-lt"/>
        </a:defRPr>
      </a:lvl8pPr>
      <a:lvl9pPr marL="2735263" indent="-193675" algn="l" rtl="0" fontAlgn="base">
        <a:spcBef>
          <a:spcPct val="0"/>
        </a:spcBef>
        <a:spcAft>
          <a:spcPct val="20000"/>
        </a:spcAft>
        <a:buClr>
          <a:schemeClr val="hlink"/>
        </a:buClr>
        <a:buFont typeface="Times New Roman" pitchFamily="18" charset="0"/>
        <a:buChar char="-"/>
        <a:defRPr sz="1400">
          <a:solidFill>
            <a:srgbClr val="00000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Mike.Carpenter@dnv.com" TargetMode="External"/><Relationship Id="rId2" Type="http://schemas.openxmlformats.org/officeDocument/2006/relationships/hyperlink" Target="mailto:Elisabeth.Rose@dnv.co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mkFldPresentationTitle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Carbon capure and storage</a:t>
            </a:r>
            <a:endParaRPr lang="en-GB" dirty="0"/>
          </a:p>
        </p:txBody>
      </p:sp>
      <p:sp>
        <p:nvSpPr>
          <p:cNvPr id="6" name="bmkFldPresentationSubtitle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1st SDM Joint Coordination Workshop, Bonn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455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Outcome of Durban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Acceptance of CCS within the Clean Development Mechanism</a:t>
            </a:r>
          </a:p>
          <a:p>
            <a:endParaRPr lang="en-US" dirty="0"/>
          </a:p>
          <a:p>
            <a:r>
              <a:rPr lang="en-US" dirty="0"/>
              <a:t>CMP7 adopted modalities and procedures for CCS projects under </a:t>
            </a:r>
            <a:r>
              <a:rPr lang="en-US" dirty="0" smtClean="0"/>
              <a:t>CDM (</a:t>
            </a:r>
            <a:r>
              <a:rPr lang="en-US" dirty="0"/>
              <a:t>10/CMP7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CCS projects are eligible under the </a:t>
            </a:r>
            <a:r>
              <a:rPr lang="en-US" dirty="0" smtClean="0"/>
              <a:t>CDM </a:t>
            </a:r>
          </a:p>
          <a:p>
            <a:r>
              <a:rPr lang="en-US" dirty="0" smtClean="0"/>
              <a:t>Outstanding </a:t>
            </a:r>
            <a:r>
              <a:rPr lang="en-US" dirty="0"/>
              <a:t>topics for resolution by </a:t>
            </a:r>
            <a:r>
              <a:rPr lang="en-US" dirty="0" smtClean="0"/>
              <a:t>CMP8:</a:t>
            </a:r>
          </a:p>
          <a:p>
            <a:pPr lvl="1"/>
            <a:r>
              <a:rPr lang="en-US" dirty="0" smtClean="0"/>
              <a:t>Eligibility </a:t>
            </a:r>
            <a:r>
              <a:rPr lang="en-US" dirty="0"/>
              <a:t>of trans-boundary </a:t>
            </a:r>
            <a:r>
              <a:rPr lang="en-US" dirty="0" smtClean="0"/>
              <a:t>projects</a:t>
            </a:r>
          </a:p>
          <a:p>
            <a:pPr lvl="1"/>
            <a:r>
              <a:rPr lang="en-US" dirty="0" smtClean="0"/>
              <a:t>Establishment </a:t>
            </a:r>
            <a:r>
              <a:rPr lang="en-US" dirty="0"/>
              <a:t>of global CER reserve</a:t>
            </a:r>
          </a:p>
          <a:p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7CF70-889B-4F91-83F4-004078FC6BB8}" type="slidenum">
              <a:rPr lang="en-GB" altLang="ja-JP" smtClean="0"/>
              <a:pPr/>
              <a:t>2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38550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elements of the CCS modalities and procedures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Detailed specifications of site selection</a:t>
            </a:r>
          </a:p>
          <a:p>
            <a:r>
              <a:rPr lang="en-US" dirty="0"/>
              <a:t>Risk and safety assessment</a:t>
            </a:r>
          </a:p>
          <a:p>
            <a:r>
              <a:rPr lang="en-US" dirty="0"/>
              <a:t>Environmental and socio-economic impact assessments</a:t>
            </a:r>
          </a:p>
          <a:p>
            <a:r>
              <a:rPr lang="en-US" dirty="0"/>
              <a:t>Detailed provisions on monitoring</a:t>
            </a:r>
          </a:p>
          <a:p>
            <a:r>
              <a:rPr lang="en-US" dirty="0"/>
              <a:t>Financial provisions</a:t>
            </a:r>
          </a:p>
          <a:p>
            <a:r>
              <a:rPr lang="en-US" dirty="0"/>
              <a:t>Provisions for </a:t>
            </a:r>
            <a:r>
              <a:rPr lang="en-US" dirty="0" smtClean="0"/>
              <a:t>liability</a:t>
            </a:r>
          </a:p>
          <a:p>
            <a:endParaRPr lang="en-US" dirty="0"/>
          </a:p>
          <a:p>
            <a:r>
              <a:rPr lang="en-US" dirty="0"/>
              <a:t>Accounting for non-permanence/seepage</a:t>
            </a:r>
          </a:p>
          <a:p>
            <a:r>
              <a:rPr lang="en-US" dirty="0"/>
              <a:t>Changes to the CDM registry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7CF70-889B-4F91-83F4-004078FC6BB8}" type="slidenum">
              <a:rPr lang="en-GB" altLang="ja-JP" smtClean="0"/>
              <a:pPr/>
              <a:t>3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4009948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questions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5DF3A-9CF9-48C4-8ACD-A96B48602DC8}" type="slidenum">
              <a:rPr lang="en-GB" altLang="ja-JP"/>
              <a:pPr/>
              <a:t>4</a:t>
            </a:fld>
            <a:endParaRPr lang="en-GB" altLang="ja-JP"/>
          </a:p>
        </p:txBody>
      </p:sp>
      <p:pic>
        <p:nvPicPr>
          <p:cNvPr id="422915" name="Picture 3" descr="CO2_Storage_Concep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338" y="2354263"/>
            <a:ext cx="6392862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2916" name="Text Box 4"/>
          <p:cNvSpPr txBox="1">
            <a:spLocks noChangeArrowheads="1"/>
          </p:cNvSpPr>
          <p:nvPr/>
        </p:nvSpPr>
        <p:spPr bwMode="auto">
          <a:xfrm>
            <a:off x="5084763" y="5381625"/>
            <a:ext cx="3581400" cy="65087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b="0">
                <a:latin typeface="Tahoma" pitchFamily="34" charset="0"/>
              </a:rPr>
              <a:t>What is an acceptable risk of uncontrolled CO</a:t>
            </a:r>
            <a:r>
              <a:rPr lang="en-US" b="0" baseline="-15000">
                <a:latin typeface="Tahoma" pitchFamily="34" charset="0"/>
              </a:rPr>
              <a:t>2</a:t>
            </a:r>
            <a:r>
              <a:rPr lang="en-US" b="0">
                <a:latin typeface="Tahoma" pitchFamily="34" charset="0"/>
              </a:rPr>
              <a:t> releases ?</a:t>
            </a:r>
          </a:p>
        </p:txBody>
      </p:sp>
      <p:sp>
        <p:nvSpPr>
          <p:cNvPr id="422917" name="Text Box 5"/>
          <p:cNvSpPr txBox="1">
            <a:spLocks noChangeArrowheads="1"/>
          </p:cNvSpPr>
          <p:nvPr/>
        </p:nvSpPr>
        <p:spPr bwMode="auto">
          <a:xfrm>
            <a:off x="5545138" y="1090613"/>
            <a:ext cx="3168650" cy="65087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0">
                <a:latin typeface="Tahoma" pitchFamily="34" charset="0"/>
              </a:rPr>
              <a:t>For how long is CO</a:t>
            </a:r>
            <a:r>
              <a:rPr lang="en-US" b="0" baseline="-15000">
                <a:latin typeface="Tahoma" pitchFamily="34" charset="0"/>
              </a:rPr>
              <a:t>2</a:t>
            </a:r>
            <a:r>
              <a:rPr lang="en-US" b="0">
                <a:latin typeface="Tahoma" pitchFamily="34" charset="0"/>
              </a:rPr>
              <a:t> removed from the atmosphere ? </a:t>
            </a:r>
          </a:p>
        </p:txBody>
      </p:sp>
      <p:sp>
        <p:nvSpPr>
          <p:cNvPr id="422918" name="Text Box 6"/>
          <p:cNvSpPr txBox="1">
            <a:spLocks noChangeArrowheads="1"/>
          </p:cNvSpPr>
          <p:nvPr/>
        </p:nvSpPr>
        <p:spPr bwMode="auto">
          <a:xfrm>
            <a:off x="544513" y="5407025"/>
            <a:ext cx="4027487" cy="65087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0">
                <a:latin typeface="Tahoma" pitchFamily="34" charset="0"/>
              </a:rPr>
              <a:t>How to create trust and confidence among stakeholders ? </a:t>
            </a:r>
          </a:p>
        </p:txBody>
      </p:sp>
      <p:sp>
        <p:nvSpPr>
          <p:cNvPr id="422919" name="Text Box 7"/>
          <p:cNvSpPr txBox="1">
            <a:spLocks noChangeArrowheads="1"/>
          </p:cNvSpPr>
          <p:nvPr/>
        </p:nvSpPr>
        <p:spPr bwMode="auto">
          <a:xfrm>
            <a:off x="590550" y="1081088"/>
            <a:ext cx="3168650" cy="65087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0">
                <a:latin typeface="Tahoma" pitchFamily="34" charset="0"/>
              </a:rPr>
              <a:t>What will be the net amount of CO</a:t>
            </a:r>
            <a:r>
              <a:rPr lang="en-US" b="0" baseline="-15000">
                <a:latin typeface="Tahoma" pitchFamily="34" charset="0"/>
              </a:rPr>
              <a:t>2</a:t>
            </a:r>
            <a:r>
              <a:rPr lang="en-US" b="0">
                <a:latin typeface="Tahoma" pitchFamily="34" charset="0"/>
              </a:rPr>
              <a:t> emissions avoided ? </a:t>
            </a:r>
          </a:p>
        </p:txBody>
      </p:sp>
      <p:sp>
        <p:nvSpPr>
          <p:cNvPr id="422920" name="Text Box 8"/>
          <p:cNvSpPr txBox="1">
            <a:spLocks noChangeArrowheads="1"/>
          </p:cNvSpPr>
          <p:nvPr/>
        </p:nvSpPr>
        <p:spPr bwMode="auto">
          <a:xfrm>
            <a:off x="2854325" y="1890713"/>
            <a:ext cx="4610100" cy="37623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0">
                <a:latin typeface="Tahoma" pitchFamily="34" charset="0"/>
              </a:rPr>
              <a:t>Is this cost – beneficial ? And for whom ?</a:t>
            </a:r>
          </a:p>
        </p:txBody>
      </p:sp>
      <p:sp>
        <p:nvSpPr>
          <p:cNvPr id="422921" name="Text Box 9"/>
          <p:cNvSpPr txBox="1">
            <a:spLocks noChangeArrowheads="1"/>
          </p:cNvSpPr>
          <p:nvPr/>
        </p:nvSpPr>
        <p:spPr bwMode="auto">
          <a:xfrm>
            <a:off x="2687638" y="6196013"/>
            <a:ext cx="3581400" cy="37623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b="0">
                <a:latin typeface="Tahoma" pitchFamily="34" charset="0"/>
              </a:rPr>
              <a:t>Which projects and sites qualify ?</a:t>
            </a:r>
          </a:p>
        </p:txBody>
      </p:sp>
    </p:spTree>
    <p:extLst>
      <p:ext uri="{BB962C8B-B14F-4D97-AF65-F5344CB8AC3E}">
        <p14:creationId xmlns:p14="http://schemas.microsoft.com/office/powerpoint/2010/main" val="2697435387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Operationalisation</a:t>
            </a:r>
            <a:r>
              <a:rPr lang="en-GB" dirty="0" smtClean="0"/>
              <a:t> of CCS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DNV has </a:t>
            </a:r>
            <a:r>
              <a:rPr lang="en-GB" dirty="0" smtClean="0"/>
              <a:t>earlier released </a:t>
            </a:r>
            <a:r>
              <a:rPr lang="en-GB" dirty="0" smtClean="0"/>
              <a:t>recommended practices (RP) on capture and transport:</a:t>
            </a:r>
          </a:p>
          <a:p>
            <a:pPr lvl="1"/>
            <a:r>
              <a:rPr lang="en-GB" dirty="0" smtClean="0"/>
              <a:t>RP-J201 Qualification procedures for </a:t>
            </a:r>
            <a:r>
              <a:rPr lang="en-GB" dirty="0"/>
              <a:t>CO</a:t>
            </a:r>
            <a:r>
              <a:rPr lang="en-GB" baseline="-25000" dirty="0"/>
              <a:t>2 </a:t>
            </a:r>
            <a:r>
              <a:rPr lang="en-GB" baseline="-25000" dirty="0" smtClean="0"/>
              <a:t> </a:t>
            </a:r>
            <a:r>
              <a:rPr lang="en-GB" b="1" dirty="0" smtClean="0"/>
              <a:t>capture</a:t>
            </a:r>
            <a:r>
              <a:rPr lang="en-GB" dirty="0" smtClean="0"/>
              <a:t> technologies, released in April 2010</a:t>
            </a:r>
          </a:p>
          <a:p>
            <a:pPr lvl="1"/>
            <a:r>
              <a:rPr lang="en-GB" dirty="0" smtClean="0"/>
              <a:t>RP-J202 </a:t>
            </a:r>
            <a:r>
              <a:rPr lang="en-GB" dirty="0"/>
              <a:t>Qualification procedures for CO</a:t>
            </a:r>
            <a:r>
              <a:rPr lang="en-GB" baseline="-25000" dirty="0"/>
              <a:t>2  </a:t>
            </a:r>
            <a:r>
              <a:rPr lang="en-GB" b="1" dirty="0" smtClean="0"/>
              <a:t>transport</a:t>
            </a:r>
            <a:r>
              <a:rPr lang="en-GB" dirty="0" smtClean="0"/>
              <a:t> technologies, released in  April 2010</a:t>
            </a:r>
          </a:p>
          <a:p>
            <a:r>
              <a:rPr lang="en-GB" dirty="0"/>
              <a:t>As a natural </a:t>
            </a:r>
            <a:r>
              <a:rPr lang="en-GB" dirty="0" smtClean="0"/>
              <a:t>follow-up </a:t>
            </a:r>
            <a:r>
              <a:rPr lang="en-GB" dirty="0" smtClean="0"/>
              <a:t>DNV </a:t>
            </a:r>
            <a:r>
              <a:rPr lang="en-GB" dirty="0"/>
              <a:t>is about to </a:t>
            </a:r>
            <a:r>
              <a:rPr lang="en-GB" dirty="0" smtClean="0"/>
              <a:t>release:</a:t>
            </a:r>
            <a:endParaRPr lang="en-GB" dirty="0" smtClean="0"/>
          </a:p>
          <a:p>
            <a:pPr lvl="1"/>
            <a:r>
              <a:rPr lang="en-GB" dirty="0" smtClean="0"/>
              <a:t>RP-J203 Qualification procedures for CO</a:t>
            </a:r>
            <a:r>
              <a:rPr lang="en-GB" baseline="-25000" dirty="0" smtClean="0"/>
              <a:t>2  </a:t>
            </a:r>
            <a:r>
              <a:rPr lang="en-GB" b="1" dirty="0" smtClean="0"/>
              <a:t>storage</a:t>
            </a:r>
            <a:r>
              <a:rPr lang="en-GB" dirty="0" smtClean="0"/>
              <a:t> technologies (expected May 2012)</a:t>
            </a:r>
          </a:p>
          <a:p>
            <a:r>
              <a:rPr lang="en-GB" dirty="0" err="1" smtClean="0"/>
              <a:t>Toether</a:t>
            </a:r>
            <a:r>
              <a:rPr lang="en-GB" dirty="0" smtClean="0"/>
              <a:t> with </a:t>
            </a:r>
            <a:r>
              <a:rPr lang="en-GB" dirty="0" smtClean="0"/>
              <a:t>this </a:t>
            </a:r>
            <a:r>
              <a:rPr lang="en-GB" dirty="0"/>
              <a:t>a service specification (DSS) </a:t>
            </a:r>
            <a:r>
              <a:rPr lang="en-GB" dirty="0" smtClean="0"/>
              <a:t>with certificates will </a:t>
            </a:r>
            <a:r>
              <a:rPr lang="en-GB" dirty="0"/>
              <a:t>also be </a:t>
            </a:r>
            <a:r>
              <a:rPr lang="en-GB" dirty="0" smtClean="0"/>
              <a:t>launched: </a:t>
            </a:r>
            <a:endParaRPr lang="en-GB" dirty="0" smtClean="0"/>
          </a:p>
          <a:p>
            <a:pPr lvl="1"/>
            <a:r>
              <a:rPr lang="en-GB" dirty="0" smtClean="0"/>
              <a:t>DSS402 Geological storage of CO</a:t>
            </a:r>
            <a:r>
              <a:rPr lang="en-GB" baseline="-25000" dirty="0" smtClean="0"/>
              <a:t>2</a:t>
            </a:r>
            <a:r>
              <a:rPr lang="en-GB" dirty="0" smtClean="0"/>
              <a:t> (expected May 2012</a:t>
            </a:r>
            <a:r>
              <a:rPr lang="en-GB" dirty="0" smtClean="0"/>
              <a:t>)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RP-J203 and DSS402 are relevant </a:t>
            </a:r>
            <a:r>
              <a:rPr lang="en-GB" dirty="0" smtClean="0"/>
              <a:t>to turn </a:t>
            </a:r>
            <a:r>
              <a:rPr lang="en-GB" dirty="0" smtClean="0"/>
              <a:t>the CMP decision into </a:t>
            </a:r>
            <a:r>
              <a:rPr lang="en-GB" dirty="0" smtClean="0"/>
              <a:t>operations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Contacts: </a:t>
            </a:r>
            <a:r>
              <a:rPr lang="en-GB" dirty="0" smtClean="0">
                <a:hlinkClick r:id="rId2"/>
              </a:rPr>
              <a:t>Elisabeth.Rose@dnv.com</a:t>
            </a:r>
            <a:r>
              <a:rPr lang="en-GB" dirty="0"/>
              <a:t>	</a:t>
            </a:r>
            <a:r>
              <a:rPr lang="en-GB" dirty="0" smtClean="0">
                <a:hlinkClick r:id="rId3"/>
              </a:rPr>
              <a:t>Mike.Carpenter@dnv.com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7CF70-889B-4F91-83F4-004078FC6BB8}" type="slidenum">
              <a:rPr lang="en-GB" altLang="ja-JP" smtClean="0"/>
              <a:pPr/>
              <a:t>5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554091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CCS </a:t>
            </a:r>
            <a:r>
              <a:rPr lang="en-GB" dirty="0"/>
              <a:t>project </a:t>
            </a:r>
            <a:r>
              <a:rPr lang="en-GB" dirty="0" smtClean="0"/>
              <a:t>alignment assisted by </a:t>
            </a:r>
            <a:r>
              <a:rPr lang="en-GB" dirty="0"/>
              <a:t>storage </a:t>
            </a:r>
            <a:r>
              <a:rPr lang="en-GB" dirty="0" smtClean="0"/>
              <a:t>certificates (DSS) </a:t>
            </a:r>
            <a:endParaRPr lang="en-GB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24744"/>
            <a:ext cx="5100341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7CF70-889B-4F91-83F4-004078FC6BB8}" type="slidenum">
              <a:rPr lang="en-GB" altLang="ja-JP" smtClean="0"/>
              <a:pPr/>
              <a:t>6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086745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39688" y="116632"/>
            <a:ext cx="9032875" cy="666199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/>
          </a:p>
        </p:txBody>
      </p:sp>
      <p:pic>
        <p:nvPicPr>
          <p:cNvPr id="7" name="Rectangle 6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6633" y="2557463"/>
            <a:ext cx="8810206" cy="336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344487" y="904879"/>
            <a:ext cx="8622353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www.dnvkema.com</a:t>
            </a:r>
          </a:p>
          <a:p>
            <a:pPr algn="r">
              <a:spcBef>
                <a:spcPct val="50000"/>
              </a:spcBef>
            </a:pPr>
            <a:endParaRPr lang="en-GB" sz="2000" dirty="0" smtClean="0">
              <a:solidFill>
                <a:srgbClr val="66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26946" y="6049963"/>
            <a:ext cx="1557918" cy="65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DNEW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ASFIELDS" val="True"/>
</p:tagLst>
</file>

<file path=ppt/theme/theme1.xml><?xml version="1.0" encoding="utf-8"?>
<a:theme xmlns:a="http://schemas.openxmlformats.org/drawingml/2006/main" name="Flagstad_on_CCS_Bonn25Mar2012">
  <a:themeElements>
    <a:clrScheme name="DNV">
      <a:dk1>
        <a:srgbClr val="0434B1"/>
      </a:dk1>
      <a:lt1>
        <a:srgbClr val="FFFFFF"/>
      </a:lt1>
      <a:dk2>
        <a:srgbClr val="000000"/>
      </a:dk2>
      <a:lt2>
        <a:srgbClr val="C8C8C8"/>
      </a:lt2>
      <a:accent1>
        <a:srgbClr val="0434B1"/>
      </a:accent1>
      <a:accent2>
        <a:srgbClr val="6493B5"/>
      </a:accent2>
      <a:accent3>
        <a:srgbClr val="D3DEEE"/>
      </a:accent3>
      <a:accent4>
        <a:srgbClr val="4E9200"/>
      </a:accent4>
      <a:accent5>
        <a:srgbClr val="7AB800"/>
      </a:accent5>
      <a:accent6>
        <a:srgbClr val="C5E540"/>
      </a:accent6>
      <a:hlink>
        <a:srgbClr val="0434B1"/>
      </a:hlink>
      <a:folHlink>
        <a:srgbClr val="6493B5"/>
      </a:folHlink>
    </a:clrScheme>
    <a:fontScheme name="defaul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DNV Agenda">
  <a:themeElements>
    <a:clrScheme name="DNV">
      <a:dk1>
        <a:srgbClr val="0434B1"/>
      </a:dk1>
      <a:lt1>
        <a:srgbClr val="FFFFFF"/>
      </a:lt1>
      <a:dk2>
        <a:srgbClr val="000000"/>
      </a:dk2>
      <a:lt2>
        <a:srgbClr val="C8C8C8"/>
      </a:lt2>
      <a:accent1>
        <a:srgbClr val="0434B1"/>
      </a:accent1>
      <a:accent2>
        <a:srgbClr val="6493B5"/>
      </a:accent2>
      <a:accent3>
        <a:srgbClr val="D3DEEE"/>
      </a:accent3>
      <a:accent4>
        <a:srgbClr val="4E9200"/>
      </a:accent4>
      <a:accent5>
        <a:srgbClr val="7AB800"/>
      </a:accent5>
      <a:accent6>
        <a:srgbClr val="C5E540"/>
      </a:accent6>
      <a:hlink>
        <a:srgbClr val="0434B1"/>
      </a:hlink>
      <a:folHlink>
        <a:srgbClr val="6493B5"/>
      </a:folHlink>
    </a:clrScheme>
    <a:fontScheme name="DNV Agend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NV Agenda 1">
        <a:dk1>
          <a:srgbClr val="0434B1"/>
        </a:dk1>
        <a:lt1>
          <a:srgbClr val="FFFFFF"/>
        </a:lt1>
        <a:dk2>
          <a:srgbClr val="000000"/>
        </a:dk2>
        <a:lt2>
          <a:srgbClr val="C8C8C8"/>
        </a:lt2>
        <a:accent1>
          <a:srgbClr val="E6E6E6"/>
        </a:accent1>
        <a:accent2>
          <a:srgbClr val="4E9200"/>
        </a:accent2>
        <a:accent3>
          <a:srgbClr val="FFFFFF"/>
        </a:accent3>
        <a:accent4>
          <a:srgbClr val="032B97"/>
        </a:accent4>
        <a:accent5>
          <a:srgbClr val="F0F0F0"/>
        </a:accent5>
        <a:accent6>
          <a:srgbClr val="468400"/>
        </a:accent6>
        <a:hlink>
          <a:srgbClr val="0434B1"/>
        </a:hlink>
        <a:folHlink>
          <a:srgbClr val="9999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Flagstad_on_CCS_Bonn25Mar2012</Template>
  <TotalTime>7</TotalTime>
  <Words>280</Words>
  <Application>Microsoft Office PowerPoint</Application>
  <PresentationFormat>On-screen Show (4:3)</PresentationFormat>
  <Paragraphs>51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Flagstad_on_CCS_Bonn25Mar2012</vt:lpstr>
      <vt:lpstr>DNV Agenda</vt:lpstr>
      <vt:lpstr>Carbon capure and storage</vt:lpstr>
      <vt:lpstr>Outcome of Durban</vt:lpstr>
      <vt:lpstr>Key elements of the CCS modalities and procedures</vt:lpstr>
      <vt:lpstr>Key questions </vt:lpstr>
      <vt:lpstr>Operationalisation of CCS</vt:lpstr>
      <vt:lpstr>CCS project alignment assisted by storage certificates (DSS)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Carbon capure and storage</dc:title>
  <dc:creator>Flagstad, Ole Andreas</dc:creator>
  <cp:lastModifiedBy>Flagstad, Ole Andreas</cp:lastModifiedBy>
  <cp:revision>1</cp:revision>
  <dcterms:created xsi:type="dcterms:W3CDTF">2012-03-19T20:36:16Z</dcterms:created>
  <dcterms:modified xsi:type="dcterms:W3CDTF">2012-03-19T20:44:15Z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ndor">
    <vt:lpwstr>www.skabelondesign.com</vt:lpwstr>
  </property>
  <property fmtid="{D5CDD505-2E9C-101B-9397-08002B2CF9AE}" pid="3" name="CurrentSublogo">
    <vt:lpwstr/>
  </property>
  <property fmtid="{D5CDD505-2E9C-101B-9397-08002B2CF9AE}" pid="4" name="CurrentOffice">
    <vt:lpwstr/>
  </property>
  <property fmtid="{D5CDD505-2E9C-101B-9397-08002B2CF9AE}" pid="5" name="CurrentLogoPath">
    <vt:lpwstr/>
  </property>
  <property fmtid="{D5CDD505-2E9C-101B-9397-08002B2CF9AE}" pid="6" name="CurrentDepartmentName">
    <vt:lpwstr/>
  </property>
  <property fmtid="{D5CDD505-2E9C-101B-9397-08002B2CF9AE}" pid="7" name="CurrentClientLogoPath">
    <vt:lpwstr/>
  </property>
  <property fmtid="{D5CDD505-2E9C-101B-9397-08002B2CF9AE}" pid="8" name="CurrentDate">
    <vt:lpwstr/>
  </property>
  <property fmtid="{D5CDD505-2E9C-101B-9397-08002B2CF9AE}" pid="9" name="CurrentPresentationTitle">
    <vt:lpwstr>Carbon capure and storage</vt:lpwstr>
  </property>
  <property fmtid="{D5CDD505-2E9C-101B-9397-08002B2CF9AE}" pid="10" name="CurrentAuthor">
    <vt:lpwstr/>
  </property>
  <property fmtid="{D5CDD505-2E9C-101B-9397-08002B2CF9AE}" pid="11" name="CurrentDepartment">
    <vt:lpwstr/>
  </property>
  <property fmtid="{D5CDD505-2E9C-101B-9397-08002B2CF9AE}" pid="12" name="CurrentBusinessLine">
    <vt:lpwstr/>
  </property>
  <property fmtid="{D5CDD505-2E9C-101B-9397-08002B2CF9AE}" pid="13" name="CurrentCountry">
    <vt:lpwstr/>
  </property>
  <property fmtid="{D5CDD505-2E9C-101B-9397-08002B2CF9AE}" pid="14" name="CurrentPaperType">
    <vt:lpwstr/>
  </property>
  <property fmtid="{D5CDD505-2E9C-101B-9397-08002B2CF9AE}" pid="15" name="CurrentInformationClass">
    <vt:lpwstr/>
  </property>
  <property fmtid="{D5CDD505-2E9C-101B-9397-08002B2CF9AE}" pid="16" name="CurrentRestrictedAccess">
    <vt:lpwstr/>
  </property>
</Properties>
</file>