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2" r:id="rId2"/>
  </p:sldMasterIdLst>
  <p:notesMasterIdLst>
    <p:notesMasterId r:id="rId14"/>
  </p:notesMasterIdLst>
  <p:handoutMasterIdLst>
    <p:handoutMasterId r:id="rId15"/>
  </p:handoutMasterIdLst>
  <p:sldIdLst>
    <p:sldId id="355" r:id="rId3"/>
    <p:sldId id="342" r:id="rId4"/>
    <p:sldId id="365" r:id="rId5"/>
    <p:sldId id="356" r:id="rId6"/>
    <p:sldId id="354" r:id="rId7"/>
    <p:sldId id="367" r:id="rId8"/>
    <p:sldId id="368" r:id="rId9"/>
    <p:sldId id="379" r:id="rId10"/>
    <p:sldId id="380" r:id="rId11"/>
    <p:sldId id="374" r:id="rId12"/>
    <p:sldId id="339" r:id="rId13"/>
  </p:sldIdLst>
  <p:sldSz cx="9144000" cy="6858000" type="screen4x3"/>
  <p:notesSz cx="6794500" cy="9906000"/>
  <p:defaultTextStyle>
    <a:defPPr>
      <a:defRPr lang="en-US"/>
    </a:defPPr>
    <a:lvl1pPr algn="r" rtl="0" fontAlgn="base">
      <a:spcBef>
        <a:spcPct val="5000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r" rtl="0" fontAlgn="base">
      <a:spcBef>
        <a:spcPct val="5000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r" rtl="0" fontAlgn="base">
      <a:spcBef>
        <a:spcPct val="5000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r" rtl="0" fontAlgn="base">
      <a:spcBef>
        <a:spcPct val="5000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r" rtl="0" fontAlgn="base">
      <a:spcBef>
        <a:spcPct val="5000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5F5F5F"/>
    <a:srgbClr val="777777"/>
    <a:srgbClr val="808080"/>
    <a:srgbClr val="1960AB"/>
    <a:srgbClr val="FFFFFF"/>
    <a:srgbClr val="D11515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08" autoAdjust="0"/>
    <p:restoredTop sz="95994" autoAdjust="0"/>
  </p:normalViewPr>
  <p:slideViewPr>
    <p:cSldViewPr>
      <p:cViewPr>
        <p:scale>
          <a:sx n="75" d="100"/>
          <a:sy n="75" d="100"/>
        </p:scale>
        <p:origin x="-87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76250" y="387350"/>
            <a:ext cx="584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76250" y="9223375"/>
            <a:ext cx="584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900" y="149225"/>
            <a:ext cx="5842000" cy="173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pic>
        <p:nvPicPr>
          <p:cNvPr id="39941" name="Picture 12" descr="unfccc_logos+te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9332913"/>
            <a:ext cx="51482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7" tIns="46477" rIns="92957" bIns="464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76250" y="387350"/>
            <a:ext cx="584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76250" y="9223375"/>
            <a:ext cx="584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900" y="149225"/>
            <a:ext cx="5842000" cy="173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pic>
        <p:nvPicPr>
          <p:cNvPr id="21511" name="Picture 22" descr="unfccc_logos+tex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9332913"/>
            <a:ext cx="5840413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marL="271463" indent="-271463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56175" cy="3716338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06938"/>
            <a:ext cx="4984750" cy="4456112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7" name="Picture 40" descr="unfccc_schriftzug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2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3" cstate="print"/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6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ct val="20000"/>
              </a:spcBef>
              <a:buFontTx/>
              <a:buNone/>
              <a:defRPr sz="20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AB410-FDF8-4714-B22D-2FB027330DB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6D9D7-23F1-4E22-B35E-89E1291CD15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252B5-92E3-48E7-89B2-03F2D5433DA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7EAEF-6550-4979-9A48-1193203B8DF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E53D5-77C2-4D6C-BBFB-6D653392208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5000" y="1125538"/>
            <a:ext cx="385762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125538"/>
            <a:ext cx="385762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5559C-A510-4686-B255-2D34072232F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7F958-ECC3-489B-B8E2-980973E99F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72518-9124-4ADA-815E-9593DC7E95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8CA11-6483-404D-8D2C-74C4E134F96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E1B85-09B9-41F3-BFD2-C335BC8A63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20E69-F55D-44E9-B29B-7652D523E2E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0F15A-F61B-45F4-894A-61C095C80F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D434E-0FD7-4709-91E6-7E85F5B36AE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37325" y="266700"/>
            <a:ext cx="1966913" cy="5538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35000" y="266700"/>
            <a:ext cx="5749925" cy="55387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BDF9E-C1DA-4FCE-A3F5-CB8C2D9F40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C2FA9-D6EA-4411-B749-180C3ECBB5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D6454-6CB8-47F1-8DFA-215D38754A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6FEC5-DC52-462D-8E60-EBA135E2005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AF706-BE23-4600-9EDE-0ABE7A2C47C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B2C8C-77CD-48DE-8FC7-16346F1483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2F65C-24B6-445F-AF45-E9462271FB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40A9C-D3B1-4453-9434-B0A719C5D5F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436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02EC4C7C-45BA-4924-9B64-ECDD9CEC241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1033" name="Picture 49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13" cstate="print"/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1152525"/>
            <a:ext cx="133350" cy="4581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007475" y="1168400"/>
            <a:ext cx="136525" cy="45656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66700"/>
            <a:ext cx="78692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125538"/>
            <a:ext cx="78676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87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436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B804040C-16D0-4A0D-9D53-50DDA4E8CB4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2056" name="Picture 14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13" cstate="print"/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>
    <p:fade/>
  </p:transition>
  <p:hf hdr="0" ft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  <a:cs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2pPr>
      <a:lvl3pPr marL="900113" indent="-269875" algn="l" rtl="0" eaLnBrk="0" fontAlgn="base" hangingPunct="0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3pPr>
      <a:lvl4pPr marL="1169988" indent="-268288" algn="l" rtl="0" eaLnBrk="0" fontAlgn="base" hangingPunct="0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4pPr>
      <a:lvl5pPr marL="1438275" indent="-266700" algn="l" rtl="0" eaLnBrk="0" fontAlgn="base" hangingPunct="0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35000"/>
        </a:spcBef>
        <a:spcAft>
          <a:spcPct val="0"/>
        </a:spcAft>
        <a:buClr>
          <a:schemeClr val="tx1"/>
        </a:buClr>
        <a:buFont typeface="Arial" charset="0"/>
        <a:buChar char="◦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924175"/>
            <a:ext cx="7881937" cy="773113"/>
          </a:xfrm>
        </p:spPr>
        <p:txBody>
          <a:bodyPr/>
          <a:lstStyle/>
          <a:p>
            <a:r>
              <a:rPr lang="de-DE" sz="2800" smtClean="0"/>
              <a:t>Revision of key attributes and transitional measures relating to possible changes in the JI guidelines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50875" y="1700213"/>
            <a:ext cx="7881938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chemeClr val="tx1"/>
              </a:buClr>
            </a:pPr>
            <a:endParaRPr lang="de-DE" sz="2200">
              <a:solidFill>
                <a:schemeClr val="bg1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11188" y="4437063"/>
            <a:ext cx="7881937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sz="2200">
                <a:solidFill>
                  <a:schemeClr val="bg1"/>
                </a:solidFill>
              </a:rPr>
              <a:t>Wolfgang Seidel, 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sz="2200">
                <a:solidFill>
                  <a:schemeClr val="bg1"/>
                </a:solidFill>
              </a:rPr>
              <a:t>Chair of the Joint Implementation Supervisory Committee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sz="2200">
                <a:solidFill>
                  <a:schemeClr val="bg1"/>
                </a:solidFill>
              </a:rPr>
              <a:t>Bonn, Germany, 24 March 2012</a:t>
            </a:r>
            <a:endParaRPr lang="de-DE" sz="2200">
              <a:solidFill>
                <a:schemeClr val="bg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203575" y="6237288"/>
            <a:ext cx="457200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sz="1600" b="1" i="1"/>
              <a:t>  </a:t>
            </a:r>
            <a:endParaRPr lang="de-DE" sz="16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8EF15B-3616-40FF-A5D4-93D34DBF9E4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Outlook</a:t>
            </a:r>
            <a:endParaRPr lang="de-DE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467995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dirty="0" smtClean="0"/>
              <a:t>More consideration needed of measures to smooth the transition to the future JI model 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Interaction of JI with other market mechanisms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Stakeholder involvement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JISC aims to provide a proposal for coherent and ambitious   JI guidelines for CP 2 for CMP 8</a:t>
            </a:r>
          </a:p>
          <a:p>
            <a:pPr eaLnBrk="1" hangingPunct="1">
              <a:spcBef>
                <a:spcPct val="50000"/>
              </a:spcBef>
            </a:pPr>
            <a:endParaRPr lang="en-GB" dirty="0" smtClean="0"/>
          </a:p>
          <a:p>
            <a:pPr eaLnBrk="1" hangingPunct="1">
              <a:spcBef>
                <a:spcPct val="50000"/>
              </a:spcBef>
            </a:pPr>
            <a:endParaRPr lang="en-GB" dirty="0" smtClean="0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8CFEA78-F403-4D0B-98CB-8ABEFB646C7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1144588"/>
            <a:ext cx="9144000" cy="45894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0484" name="Picture 3" descr="unfccc_schriftzug_b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/>
          <a:lstStyle/>
          <a:p>
            <a:pPr algn="r" eaLnBrk="1" hangingPunct="1">
              <a:lnSpc>
                <a:spcPts val="3600"/>
              </a:lnSpc>
              <a:buFont typeface="Arial" charset="0"/>
              <a:buNone/>
            </a:pPr>
            <a:endParaRPr lang="en-US" sz="3200" smtClean="0"/>
          </a:p>
          <a:p>
            <a:pPr algn="r" eaLnBrk="1" hangingPunct="1">
              <a:lnSpc>
                <a:spcPts val="3600"/>
              </a:lnSpc>
              <a:buFont typeface="Arial" charset="0"/>
              <a:buNone/>
            </a:pPr>
            <a:endParaRPr lang="en-US" sz="3200" smtClean="0"/>
          </a:p>
          <a:p>
            <a:pPr algn="r" eaLnBrk="1" hangingPunct="1">
              <a:lnSpc>
                <a:spcPts val="3600"/>
              </a:lnSpc>
              <a:buFont typeface="Arial" charset="0"/>
              <a:buNone/>
            </a:pPr>
            <a:endParaRPr lang="en-US" sz="3200" smtClean="0"/>
          </a:p>
          <a:p>
            <a:pPr algn="r" eaLnBrk="1" hangingPunct="1">
              <a:lnSpc>
                <a:spcPts val="3600"/>
              </a:lnSpc>
              <a:buFont typeface="Arial" charset="0"/>
              <a:buNone/>
            </a:pPr>
            <a:r>
              <a:rPr lang="en-US" sz="3200" smtClean="0"/>
              <a:t>www.unfccc.int/ji</a:t>
            </a:r>
          </a:p>
          <a:p>
            <a:pPr algn="r" eaLnBrk="1" hangingPunct="1">
              <a:lnSpc>
                <a:spcPts val="3600"/>
              </a:lnSpc>
              <a:buFont typeface="Arial" charset="0"/>
              <a:buNone/>
            </a:pPr>
            <a:endParaRPr lang="en-US" sz="3200" smtClean="0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CFA90A4-5C09-4750-8398-9ADE208D000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</a:t>
            </a:r>
            <a:endParaRPr lang="de-DE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467995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dirty="0" smtClean="0"/>
              <a:t>Process until now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CMP 7 mandate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Strategic position of JI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Overall vision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Key attributes: single track, regulation, governance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Transitional issues</a:t>
            </a:r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13856A-03EE-40D1-9B80-E4B12ACF39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CMP 7 mandate</a:t>
            </a:r>
            <a:endParaRPr lang="de-DE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467995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dirty="0" smtClean="0"/>
              <a:t>CMP 7 could not agree on the key </a:t>
            </a:r>
            <a:r>
              <a:rPr lang="en-GB" dirty="0" err="1" smtClean="0"/>
              <a:t>attibutes</a:t>
            </a:r>
            <a:endParaRPr lang="en-GB" dirty="0" smtClean="0"/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Party submissions by 16 April 2012 on JI guidelines revision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JISC to recommend revised key attributes for new JI guidelines and transitional measures to CMP 8, based on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JISC recommendations from last year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Party submissions and secretariat synthesis report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JISC to recommend measures to continue ERU issuance during a gap prior to establishment of CP2 assigned amounts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Issue CP2 ERUs using CP1 AAUs or RMUs ?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Allow issuance to occur without conversion of existing AAUs or RMUs, but require deduction from assigned amount when it is established ?</a:t>
            </a:r>
          </a:p>
        </p:txBody>
      </p:sp>
      <p:sp>
        <p:nvSpPr>
          <p:cNvPr id="7173" name="Line 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458A1C0-413E-41E5-A9EC-81A7C2509D4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Strategic position of JI</a:t>
            </a:r>
            <a:endParaRPr lang="de-DE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467995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smtClean="0"/>
              <a:t>Universal offset standard for countries with emission caps</a:t>
            </a:r>
          </a:p>
          <a:p>
            <a:pPr eaLnBrk="1" hangingPunct="1">
              <a:spcBef>
                <a:spcPct val="50000"/>
              </a:spcBef>
            </a:pPr>
            <a:r>
              <a:rPr lang="en-GB" smtClean="0"/>
              <a:t>Collaborative mitigation tool for governments and business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mtClean="0"/>
              <a:t>Compatible and credible accounting standards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mtClean="0"/>
              <a:t>Mutual recognition of offsets for compliance purposes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mtClean="0"/>
              <a:t>Promotes greater access to lower-cost mitigation, lower transaction costs, stronger engagement of the private sector</a:t>
            </a:r>
          </a:p>
          <a:p>
            <a:pPr eaLnBrk="1" hangingPunct="1">
              <a:spcBef>
                <a:spcPct val="50000"/>
              </a:spcBef>
            </a:pPr>
            <a:r>
              <a:rPr lang="en-GB" smtClean="0"/>
              <a:t>JI at a crossroads, facing an uncertain future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mtClean="0"/>
              <a:t>Potential not yet fully realized, much growth potential remains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mtClean="0"/>
              <a:t>JI setup is specifically linked to Kyoto’s architecture of emission caps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mtClean="0"/>
              <a:t>2</a:t>
            </a:r>
            <a:r>
              <a:rPr lang="en-GB" baseline="30000" smtClean="0"/>
              <a:t>nd</a:t>
            </a:r>
            <a:r>
              <a:rPr lang="en-GB" smtClean="0"/>
              <a:t> Kyoto commitment period now confirmed but ongoing work to determine targets and establish assigned amount will take time</a:t>
            </a:r>
          </a:p>
        </p:txBody>
      </p:sp>
      <p:sp>
        <p:nvSpPr>
          <p:cNvPr id="9221" name="Line 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4C59818-D499-4A9D-84E1-3B7D947BAFC9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10243" name="Picture 10" descr="stones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-256" t="11449" r="1724" b="23409"/>
          <a:stretch>
            <a:fillRect/>
          </a:stretch>
        </p:blipFill>
        <p:spPr bwMode="auto">
          <a:xfrm>
            <a:off x="1908175" y="4680347"/>
            <a:ext cx="63373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Overall vision for JI’s future</a:t>
            </a:r>
            <a:endParaRPr lang="de-DE" smtClean="0"/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3671888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dirty="0" smtClean="0"/>
              <a:t>Single but optimized verification process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Regulation of JI devolved largely to host Parties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Strong international accountability (under the CMP) via a governance mechanism that oversees, harmonizes, accredits and issues offsets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Domestic policy value through open range of activities and effective support to collaboration among Parties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Scaled-up JI, allowing for scaled-up mitigation</a:t>
            </a:r>
          </a:p>
        </p:txBody>
      </p:sp>
      <p:pic>
        <p:nvPicPr>
          <p:cNvPr id="10246" name="Picture 12" descr="unfccc_logos_b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763" y="6261100"/>
            <a:ext cx="13541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Line 13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9B5B39-E3AB-47E3-BBDE-9845DE730B9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Single but optimized verification process</a:t>
            </a:r>
            <a:endParaRPr lang="de-DE" smtClean="0"/>
          </a:p>
        </p:txBody>
      </p:sp>
      <p:graphicFrame>
        <p:nvGraphicFramePr>
          <p:cNvPr id="490656" name="Group 160"/>
          <p:cNvGraphicFramePr>
            <a:graphicFrameLocks noGrp="1"/>
          </p:cNvGraphicFramePr>
          <p:nvPr/>
        </p:nvGraphicFramePr>
        <p:xfrm>
          <a:off x="395288" y="1579563"/>
          <a:ext cx="8353425" cy="4729163"/>
        </p:xfrm>
        <a:graphic>
          <a:graphicData uri="http://schemas.openxmlformats.org/drawingml/2006/table">
            <a:tbl>
              <a:tblPr/>
              <a:tblGrid>
                <a:gridCol w="4937125"/>
                <a:gridCol w="341630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Design document</a:t>
                      </a:r>
                    </a:p>
                  </a:txBody>
                  <a:tcPr marL="180000" marR="180000" marT="72000" marB="72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By participants in the activity</a:t>
                      </a:r>
                    </a:p>
                  </a:txBody>
                  <a:tcPr marL="180000" marR="180000" marT="72000" marB="72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Validation of the activity</a:t>
                      </a:r>
                    </a:p>
                  </a:txBody>
                  <a:tcPr marL="180000" marR="180000" marT="72000" marB="72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By accredited verifier</a:t>
                      </a:r>
                    </a:p>
                  </a:txBody>
                  <a:tcPr marL="180000" marR="180000" marT="72000" marB="72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Approval and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960A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registration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of the activity</a:t>
                      </a:r>
                    </a:p>
                  </a:txBody>
                  <a:tcPr marL="180000" marR="180000" marT="72000" marB="72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960A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By host Party</a:t>
                      </a:r>
                    </a:p>
                  </a:txBody>
                  <a:tcPr marL="180000" marR="180000" marT="72000" marB="72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960A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Recording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of JI activity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960A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80000" marR="180000" marT="72000" marB="72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By the governing body</a:t>
                      </a:r>
                    </a:p>
                  </a:txBody>
                  <a:tcPr marL="180000" marR="180000" marT="72000" marB="72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Monitoring of reductions and removals</a:t>
                      </a:r>
                    </a:p>
                  </a:txBody>
                  <a:tcPr marL="180000" marR="180000" marT="72000" marB="72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By participants in the activity</a:t>
                      </a:r>
                    </a:p>
                  </a:txBody>
                  <a:tcPr marL="180000" marR="180000" marT="72000" marB="72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Verification of reductions and removals</a:t>
                      </a:r>
                    </a:p>
                  </a:txBody>
                  <a:tcPr marL="180000" marR="180000" marT="72000" marB="72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By accredited verifier</a:t>
                      </a:r>
                    </a:p>
                  </a:txBody>
                  <a:tcPr marL="180000" marR="180000" marT="72000" marB="72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Issuance and distribution of offsets from a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60A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JI registry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80000" marR="180000" marT="72000" marB="72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960A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By the governing body</a:t>
                      </a:r>
                    </a:p>
                  </a:txBody>
                  <a:tcPr marL="180000" marR="180000" marT="72000" marB="72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83" name="Line 101"/>
          <p:cNvSpPr>
            <a:spLocks noChangeShapeType="1"/>
          </p:cNvSpPr>
          <p:nvPr/>
        </p:nvSpPr>
        <p:spPr bwMode="auto">
          <a:xfrm>
            <a:off x="5313363" y="1614488"/>
            <a:ext cx="0" cy="4440237"/>
          </a:xfrm>
          <a:prstGeom prst="line">
            <a:avLst/>
          </a:prstGeom>
          <a:noFill/>
          <a:ln w="12700">
            <a:solidFill>
              <a:srgbClr val="1960AB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B69FCD5-BF89-4EE7-BEAC-205CF82A75A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International oversight of a decentralized system</a:t>
            </a:r>
            <a:endParaRPr lang="de-DE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467995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dirty="0" smtClean="0"/>
              <a:t>Governing body oversees conformity of system with rules, ensures rectification where necessary, and reports to CMP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Governing body not involved in assessing JI activities, but empowered to act as part of its oversight role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Governing body implements strong accreditation and performance monitoring processes, with suspension/withdrawal if appropriate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dirty="0" smtClean="0"/>
              <a:t>Special reviews of registration and issuance cases can be done under authority of the governing body, but in line with clear criteria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Governing body can provide “best practice” guidelines </a:t>
            </a:r>
          </a:p>
          <a:p>
            <a:pPr eaLnBrk="1" hangingPunct="1">
              <a:spcBef>
                <a:spcPct val="50000"/>
              </a:spcBef>
            </a:pPr>
            <a:r>
              <a:rPr lang="en-GB" dirty="0" smtClean="0"/>
              <a:t>Issuance of credits is independent of assigned amount, but triggers an equivalent deduction from assigned amount</a:t>
            </a:r>
          </a:p>
        </p:txBody>
      </p:sp>
      <p:sp>
        <p:nvSpPr>
          <p:cNvPr id="12293" name="Line 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910FB44-798E-49C7-A761-A656F3D62F9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Host Party control through registration process</a:t>
            </a:r>
            <a:endParaRPr lang="de-DE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4679950"/>
          </a:xfrm>
        </p:spPr>
        <p:txBody>
          <a:bodyPr/>
          <a:lstStyle/>
          <a:p>
            <a:pPr eaLnBrk="1" hangingPunct="1"/>
            <a:r>
              <a:rPr lang="en-GB" dirty="0" smtClean="0"/>
              <a:t>Define desired scope of activities, including</a:t>
            </a:r>
          </a:p>
          <a:p>
            <a:pPr lvl="1" eaLnBrk="1" hangingPunct="1"/>
            <a:r>
              <a:rPr lang="en-GB" dirty="0" smtClean="0"/>
              <a:t>Choice of type: technologies, sectors, etc</a:t>
            </a:r>
          </a:p>
          <a:p>
            <a:pPr lvl="1" eaLnBrk="1" hangingPunct="1"/>
            <a:r>
              <a:rPr lang="en-GB" dirty="0" smtClean="0"/>
              <a:t>Choice of level: project, programme, sector, policy</a:t>
            </a:r>
          </a:p>
          <a:p>
            <a:pPr eaLnBrk="1" hangingPunct="1"/>
            <a:r>
              <a:rPr lang="en-GB" dirty="0" smtClean="0"/>
              <a:t>Demonstration of </a:t>
            </a:r>
            <a:r>
              <a:rPr lang="en-GB" dirty="0" err="1" smtClean="0"/>
              <a:t>additionality</a:t>
            </a:r>
            <a:endParaRPr lang="en-GB" dirty="0" smtClean="0"/>
          </a:p>
          <a:p>
            <a:pPr eaLnBrk="1" hangingPunct="1"/>
            <a:r>
              <a:rPr lang="en-GB" dirty="0" smtClean="0"/>
              <a:t>Potential for moving “beyond offsetting”</a:t>
            </a:r>
          </a:p>
          <a:p>
            <a:pPr lvl="1" eaLnBrk="1" hangingPunct="1"/>
            <a:r>
              <a:rPr lang="en-GB" dirty="0" smtClean="0"/>
              <a:t>Application of conservative baselines, discounting, etc</a:t>
            </a:r>
          </a:p>
          <a:p>
            <a:pPr eaLnBrk="1" hangingPunct="1"/>
            <a:r>
              <a:rPr lang="en-GB" dirty="0" smtClean="0"/>
              <a:t>Registration requirements to be set beforehand, as registration is automatic upon positive verifier findings</a:t>
            </a:r>
          </a:p>
          <a:p>
            <a:pPr eaLnBrk="1" hangingPunct="1"/>
            <a:r>
              <a:rPr lang="en-GB" dirty="0" smtClean="0"/>
              <a:t>Registration procedures harmonized with other Parties</a:t>
            </a:r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3C313A-03C9-45F9-B703-FDFBC251A82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Eligibility requirements for Parties</a:t>
            </a:r>
            <a:endParaRPr lang="de-DE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196975"/>
            <a:ext cx="7867650" cy="4679950"/>
          </a:xfrm>
        </p:spPr>
        <p:txBody>
          <a:bodyPr/>
          <a:lstStyle/>
          <a:p>
            <a:pPr eaLnBrk="1" hangingPunct="1"/>
            <a:r>
              <a:rPr lang="en-GB" smtClean="0"/>
              <a:t>Eligibility requirements are essential for system credibility</a:t>
            </a:r>
          </a:p>
          <a:p>
            <a:pPr lvl="1" eaLnBrk="1" hangingPunct="1"/>
            <a:r>
              <a:rPr lang="en-GB" smtClean="0"/>
              <a:t>MRV of emission reductions and removals</a:t>
            </a:r>
          </a:p>
          <a:p>
            <a:pPr lvl="1" eaLnBrk="1" hangingPunct="1"/>
            <a:r>
              <a:rPr lang="en-GB" smtClean="0"/>
              <a:t>The nature of the emissions targets</a:t>
            </a:r>
          </a:p>
          <a:p>
            <a:pPr eaLnBrk="1" hangingPunct="1"/>
            <a:r>
              <a:rPr lang="en-GB" smtClean="0"/>
              <a:t>Future JI could potentially be given broad applicability to cover multiple quantitative target regimes (not only Kyoto)</a:t>
            </a:r>
          </a:p>
        </p:txBody>
      </p:sp>
      <p:sp>
        <p:nvSpPr>
          <p:cNvPr id="15365" name="Line 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655</Words>
  <Application>Microsoft Office PowerPoint</Application>
  <PresentationFormat>Bildschirmpräsentation (4:3)</PresentationFormat>
  <Paragraphs>92</Paragraphs>
  <Slides>11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blank</vt:lpstr>
      <vt:lpstr>UNFCCC_Master 70pt title</vt:lpstr>
      <vt:lpstr>Revision of key attributes and transitional measures relating to possible changes in the JI guidelines </vt:lpstr>
      <vt:lpstr>Overview</vt:lpstr>
      <vt:lpstr>CMP 7 mandate</vt:lpstr>
      <vt:lpstr>Strategic position of JI</vt:lpstr>
      <vt:lpstr>Overall vision for JI’s future</vt:lpstr>
      <vt:lpstr>Single but optimized verification process</vt:lpstr>
      <vt:lpstr>International oversight of a decentralized system</vt:lpstr>
      <vt:lpstr>Host Party control through registration process</vt:lpstr>
      <vt:lpstr>Eligibility requirements for Parties</vt:lpstr>
      <vt:lpstr>Outlook</vt:lpstr>
      <vt:lpstr>Folie 11</vt:lpstr>
    </vt:vector>
  </TitlesOfParts>
  <Company>UNFCCC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HEADER</dc:title>
  <dc:creator>Howard</dc:creator>
  <cp:lastModifiedBy>Seidel</cp:lastModifiedBy>
  <cp:revision>147</cp:revision>
  <cp:lastPrinted>2004-03-02T21:24:15Z</cp:lastPrinted>
  <dcterms:created xsi:type="dcterms:W3CDTF">2010-09-05T07:27:35Z</dcterms:created>
  <dcterms:modified xsi:type="dcterms:W3CDTF">2012-03-24T06:58:47Z</dcterms:modified>
</cp:coreProperties>
</file>