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81" r:id="rId2"/>
    <p:sldId id="287" r:id="rId3"/>
    <p:sldId id="291" r:id="rId4"/>
    <p:sldId id="288" r:id="rId5"/>
    <p:sldId id="259" r:id="rId6"/>
    <p:sldId id="293" r:id="rId7"/>
    <p:sldId id="294" r:id="rId8"/>
    <p:sldId id="289" r:id="rId9"/>
    <p:sldId id="279" r:id="rId10"/>
    <p:sldId id="27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5040" autoAdjust="0"/>
  </p:normalViewPr>
  <p:slideViewPr>
    <p:cSldViewPr snapToGrid="0">
      <p:cViewPr varScale="1">
        <p:scale>
          <a:sx n="99" d="100"/>
          <a:sy n="99" d="100"/>
        </p:scale>
        <p:origin x="972" y="7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6F3AC5-6B66-4349-809A-D0D1B5EAFC02}" type="datetimeFigureOut">
              <a:rPr lang="en-US" smtClean="0"/>
              <a:t>10/29/2018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86C917-AE3F-4F19-9310-03B8CF080E37}" type="slidenum">
              <a:rPr lang="en-US" smtClean="0"/>
              <a:t>‹#›</a:t>
            </a:fld>
            <a:endParaRPr lang="en-US"/>
          </a:p>
        </p:txBody>
      </p:sp>
    </p:spTree>
    <p:extLst>
      <p:ext uri="{BB962C8B-B14F-4D97-AF65-F5344CB8AC3E}">
        <p14:creationId xmlns:p14="http://schemas.microsoft.com/office/powerpoint/2010/main" val="675544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Join the CGE webinar on 31 October at 10am (CET) on reporting information on technology needs in NC/BUR with a focus on Technology Needs Assessment (TNA) process.</a:t>
            </a:r>
          </a:p>
          <a:p>
            <a:r>
              <a:rPr lang="en-US" sz="1200" b="0" i="0" kern="1200" dirty="0" smtClean="0">
                <a:solidFill>
                  <a:schemeClr val="tx1"/>
                </a:solidFill>
                <a:effectLst/>
                <a:latin typeface="+mn-lt"/>
                <a:ea typeface="+mn-ea"/>
                <a:cs typeface="+mn-cs"/>
              </a:rPr>
              <a:t>During this 45-minute webinar, you will hear from Mongolia and Jordan and their experiences with coordinating the inputs from the process to feed into their national reports, opportunities they saw in coordinating between TNA and MRV processes under the Convention and more!</a:t>
            </a:r>
          </a:p>
          <a:p>
            <a:endParaRPr lang="en-US" sz="1200" b="1" i="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Title</a:t>
            </a:r>
            <a:r>
              <a:rPr lang="en-US" sz="1200" b="0" i="0" kern="1200" dirty="0" smtClean="0">
                <a:solidFill>
                  <a:schemeClr val="tx1"/>
                </a:solidFill>
                <a:effectLst/>
                <a:latin typeface="+mn-lt"/>
                <a:ea typeface="+mn-ea"/>
                <a:cs typeface="+mn-cs"/>
              </a:rPr>
              <a:t>: </a:t>
            </a:r>
            <a:r>
              <a:rPr lang="en-US" sz="1200" b="1" i="0" kern="1200" dirty="0" smtClean="0">
                <a:solidFill>
                  <a:schemeClr val="tx1"/>
                </a:solidFill>
                <a:effectLst/>
                <a:latin typeface="+mn-lt"/>
                <a:ea typeface="+mn-ea"/>
                <a:cs typeface="+mn-cs"/>
              </a:rPr>
              <a:t>Good practices and lessons learned: reporting information on technology needs (Technology Needs Assessment process)</a:t>
            </a:r>
            <a:endParaRPr lang="en-US" sz="1200" b="0" i="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Time</a:t>
            </a:r>
            <a:r>
              <a:rPr lang="en-US" sz="1200" b="0" i="0" kern="1200" dirty="0" smtClean="0">
                <a:solidFill>
                  <a:schemeClr val="tx1"/>
                </a:solidFill>
                <a:effectLst/>
                <a:latin typeface="+mn-lt"/>
                <a:ea typeface="+mn-ea"/>
                <a:cs typeface="+mn-cs"/>
              </a:rPr>
              <a:t>: Wednesday, 31 October 2018, 10:00–10:45hrs (Bonn time, CET)</a:t>
            </a:r>
          </a:p>
          <a:p>
            <a:r>
              <a:rPr lang="en-US" sz="1200" b="0" i="0" kern="1200" dirty="0" smtClean="0">
                <a:solidFill>
                  <a:schemeClr val="tx1"/>
                </a:solidFill>
                <a:effectLst/>
                <a:latin typeface="+mn-lt"/>
                <a:ea typeface="+mn-ea"/>
                <a:cs typeface="+mn-cs"/>
              </a:rPr>
              <a:t> </a:t>
            </a:r>
          </a:p>
          <a:p>
            <a:pPr marL="171450" indent="-171450">
              <a:buFont typeface="Arial" panose="020B0604020202020204" pitchFamily="34" charset="0"/>
              <a:buChar char="•"/>
            </a:pPr>
            <a:r>
              <a:rPr lang="en-US" sz="1200" b="0" i="0" kern="1200" dirty="0" smtClean="0">
                <a:solidFill>
                  <a:schemeClr val="tx1"/>
                </a:solidFill>
                <a:effectLst/>
                <a:latin typeface="+mn-lt"/>
                <a:ea typeface="+mn-ea"/>
                <a:cs typeface="+mn-cs"/>
              </a:rPr>
              <a:t>(5”) Opening/introduction </a:t>
            </a:r>
            <a:r>
              <a:rPr lang="en-US" sz="1200" b="0" i="1" kern="1200" dirty="0" smtClean="0">
                <a:solidFill>
                  <a:schemeClr val="tx1"/>
                </a:solidFill>
                <a:effectLst/>
                <a:latin typeface="+mn-lt"/>
                <a:ea typeface="+mn-ea"/>
                <a:cs typeface="+mn-cs"/>
              </a:rPr>
              <a:t>(Moderator: CGE member)</a:t>
            </a:r>
            <a:endParaRPr lang="en-US" sz="1200" b="0" i="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b="0" i="0" kern="1200" dirty="0" smtClean="0">
                <a:solidFill>
                  <a:schemeClr val="tx1"/>
                </a:solidFill>
                <a:effectLst/>
                <a:latin typeface="+mn-lt"/>
                <a:ea typeface="+mn-ea"/>
                <a:cs typeface="+mn-cs"/>
              </a:rPr>
              <a:t>(24”) Country presentations </a:t>
            </a:r>
            <a:r>
              <a:rPr lang="en-US" sz="1200" b="0" i="1" kern="1200" dirty="0" smtClean="0">
                <a:solidFill>
                  <a:schemeClr val="tx1"/>
                </a:solidFill>
                <a:effectLst/>
                <a:latin typeface="+mn-lt"/>
                <a:ea typeface="+mn-ea"/>
                <a:cs typeface="+mn-cs"/>
              </a:rPr>
              <a:t>(Ms. Saruul </a:t>
            </a:r>
            <a:r>
              <a:rPr lang="en-US" sz="1200" b="0" i="1" kern="1200" dirty="0" err="1" smtClean="0">
                <a:solidFill>
                  <a:schemeClr val="tx1"/>
                </a:solidFill>
                <a:effectLst/>
                <a:latin typeface="+mn-lt"/>
                <a:ea typeface="+mn-ea"/>
                <a:cs typeface="+mn-cs"/>
              </a:rPr>
              <a:t>Sh</a:t>
            </a:r>
            <a:r>
              <a:rPr lang="en-US" sz="1200" b="0" i="1" kern="1200" dirty="0" smtClean="0">
                <a:solidFill>
                  <a:schemeClr val="tx1"/>
                </a:solidFill>
                <a:effectLst/>
                <a:latin typeface="+mn-lt"/>
                <a:ea typeface="+mn-ea"/>
                <a:cs typeface="+mn-cs"/>
              </a:rPr>
              <a:t> </a:t>
            </a:r>
            <a:r>
              <a:rPr lang="en-US" sz="1200" b="1" i="1" kern="1200" dirty="0" smtClean="0">
                <a:solidFill>
                  <a:schemeClr val="tx1"/>
                </a:solidFill>
                <a:effectLst/>
                <a:latin typeface="+mn-lt"/>
                <a:ea typeface="+mn-ea"/>
                <a:cs typeface="+mn-cs"/>
              </a:rPr>
              <a:t>(Mongolia)</a:t>
            </a:r>
            <a:r>
              <a:rPr lang="en-US" sz="1200" b="0" i="1" kern="1200" dirty="0" smtClean="0">
                <a:solidFill>
                  <a:schemeClr val="tx1"/>
                </a:solidFill>
                <a:effectLst/>
                <a:latin typeface="+mn-lt"/>
                <a:ea typeface="+mn-ea"/>
                <a:cs typeface="+mn-cs"/>
              </a:rPr>
              <a:t> and Ms. </a:t>
            </a:r>
            <a:r>
              <a:rPr lang="en-US" sz="1200" b="0" i="1" kern="1200" dirty="0" err="1" smtClean="0">
                <a:solidFill>
                  <a:schemeClr val="tx1"/>
                </a:solidFill>
                <a:effectLst/>
                <a:latin typeface="+mn-lt"/>
                <a:ea typeface="+mn-ea"/>
                <a:cs typeface="+mn-cs"/>
              </a:rPr>
              <a:t>Maha</a:t>
            </a:r>
            <a:r>
              <a:rPr lang="en-US" sz="1200" b="0" i="1" kern="1200" dirty="0" smtClean="0">
                <a:solidFill>
                  <a:schemeClr val="tx1"/>
                </a:solidFill>
                <a:effectLst/>
                <a:latin typeface="+mn-lt"/>
                <a:ea typeface="+mn-ea"/>
                <a:cs typeface="+mn-cs"/>
              </a:rPr>
              <a:t> Abu-</a:t>
            </a:r>
            <a:r>
              <a:rPr lang="en-US" sz="1200" b="0" i="1" kern="1200" dirty="0" err="1" smtClean="0">
                <a:solidFill>
                  <a:schemeClr val="tx1"/>
                </a:solidFill>
                <a:effectLst/>
                <a:latin typeface="+mn-lt"/>
                <a:ea typeface="+mn-ea"/>
                <a:cs typeface="+mn-cs"/>
              </a:rPr>
              <a:t>Mowais</a:t>
            </a:r>
            <a:r>
              <a:rPr lang="en-US" sz="1200" b="0" i="1" kern="1200" dirty="0" smtClean="0">
                <a:solidFill>
                  <a:schemeClr val="tx1"/>
                </a:solidFill>
                <a:effectLst/>
                <a:latin typeface="+mn-lt"/>
                <a:ea typeface="+mn-ea"/>
                <a:cs typeface="+mn-cs"/>
              </a:rPr>
              <a:t> </a:t>
            </a:r>
            <a:r>
              <a:rPr lang="en-US" sz="1200" b="1" i="1" kern="1200" dirty="0" smtClean="0">
                <a:solidFill>
                  <a:schemeClr val="tx1"/>
                </a:solidFill>
                <a:effectLst/>
                <a:latin typeface="+mn-lt"/>
                <a:ea typeface="+mn-ea"/>
                <a:cs typeface="+mn-cs"/>
              </a:rPr>
              <a:t>(Jordan)</a:t>
            </a:r>
            <a:r>
              <a:rPr lang="en-US" sz="1200" b="0" i="1" kern="1200" dirty="0" smtClean="0">
                <a:solidFill>
                  <a:schemeClr val="tx1"/>
                </a:solidFill>
                <a:effectLst/>
                <a:latin typeface="+mn-lt"/>
                <a:ea typeface="+mn-ea"/>
                <a:cs typeface="+mn-cs"/>
              </a:rPr>
              <a:t>)</a:t>
            </a:r>
            <a:endParaRPr lang="en-US" sz="1200" b="0" i="0" kern="1200" dirty="0" smtClean="0">
              <a:solidFill>
                <a:schemeClr val="tx1"/>
              </a:solidFill>
              <a:effectLst/>
              <a:latin typeface="+mn-lt"/>
              <a:ea typeface="+mn-ea"/>
              <a:cs typeface="+mn-cs"/>
            </a:endParaRPr>
          </a:p>
          <a:p>
            <a:pPr marL="0" indent="0">
              <a:buFont typeface="Arial" panose="020B0604020202020204" pitchFamily="34" charset="0"/>
              <a:buNone/>
            </a:pPr>
            <a:r>
              <a:rPr lang="en-US" sz="1200" b="0" i="0" kern="1200" dirty="0" smtClean="0">
                <a:solidFill>
                  <a:schemeClr val="tx1"/>
                </a:solidFill>
                <a:effectLst/>
                <a:latin typeface="+mn-lt"/>
                <a:ea typeface="+mn-ea"/>
                <a:cs typeface="+mn-cs"/>
              </a:rPr>
              <a:t>We are inviting two countries who have had good experience in going through the TNA process and using the information from TNA in its NC/BUR. Each presentation will address:</a:t>
            </a:r>
          </a:p>
          <a:p>
            <a:pPr marL="171450" indent="-171450">
              <a:buFont typeface="Arial" panose="020B0604020202020204" pitchFamily="34" charset="0"/>
              <a:buChar char="•"/>
            </a:pPr>
            <a:r>
              <a:rPr lang="en-US" sz="1200" b="0" i="0" kern="1200" dirty="0" smtClean="0">
                <a:solidFill>
                  <a:schemeClr val="tx1"/>
                </a:solidFill>
                <a:effectLst/>
                <a:latin typeface="+mn-lt"/>
                <a:ea typeface="+mn-ea"/>
                <a:cs typeface="+mn-cs"/>
              </a:rPr>
              <a:t>How the countries went about coordinating the inputs from TNA process to feed into their national reports;</a:t>
            </a:r>
          </a:p>
          <a:p>
            <a:pPr marL="171450" indent="-171450">
              <a:buFont typeface="Arial" panose="020B0604020202020204" pitchFamily="34" charset="0"/>
              <a:buChar char="•"/>
            </a:pPr>
            <a:r>
              <a:rPr lang="en-US" sz="1200" b="0" i="0" kern="1200" dirty="0" smtClean="0">
                <a:solidFill>
                  <a:schemeClr val="tx1"/>
                </a:solidFill>
                <a:effectLst/>
                <a:latin typeface="+mn-lt"/>
                <a:ea typeface="+mn-ea"/>
                <a:cs typeface="+mn-cs"/>
              </a:rPr>
              <a:t>Opportunities they saw in coordinating between TNA and MRV processes under the Convention;</a:t>
            </a:r>
          </a:p>
          <a:p>
            <a:pPr marL="171450" indent="-171450">
              <a:buFont typeface="Arial" panose="020B0604020202020204" pitchFamily="34" charset="0"/>
              <a:buChar char="•"/>
            </a:pPr>
            <a:r>
              <a:rPr lang="en-US" sz="1200" b="0" i="0" kern="1200" dirty="0" smtClean="0">
                <a:solidFill>
                  <a:schemeClr val="tx1"/>
                </a:solidFill>
                <a:effectLst/>
                <a:latin typeface="+mn-lt"/>
                <a:ea typeface="+mn-ea"/>
                <a:cs typeface="+mn-cs"/>
              </a:rPr>
              <a:t>Challenges they encountered in such coordination and how they overcame them;</a:t>
            </a:r>
          </a:p>
          <a:p>
            <a:pPr marL="171450" indent="-171450">
              <a:buFont typeface="Arial" panose="020B0604020202020204" pitchFamily="34" charset="0"/>
              <a:buChar char="•"/>
            </a:pPr>
            <a:r>
              <a:rPr lang="en-US" sz="1200" b="0" i="0" kern="1200" dirty="0" smtClean="0">
                <a:solidFill>
                  <a:schemeClr val="tx1"/>
                </a:solidFill>
                <a:effectLst/>
                <a:latin typeface="+mn-lt"/>
                <a:ea typeface="+mn-ea"/>
                <a:cs typeface="+mn-cs"/>
              </a:rPr>
              <a:t>Any other experiences and/or lessons learned to share in terms of MRV process.</a:t>
            </a:r>
          </a:p>
          <a:p>
            <a:pPr marL="171450" indent="-171450">
              <a:buFont typeface="Arial" panose="020B0604020202020204" pitchFamily="34" charset="0"/>
              <a:buChar char="•"/>
            </a:pPr>
            <a:r>
              <a:rPr lang="en-US" sz="1200" b="0" i="0" kern="1200" dirty="0" smtClean="0">
                <a:solidFill>
                  <a:schemeClr val="tx1"/>
                </a:solidFill>
                <a:effectLst/>
                <a:latin typeface="+mn-lt"/>
                <a:ea typeface="+mn-ea"/>
                <a:cs typeface="+mn-cs"/>
              </a:rPr>
              <a:t>(14”) Q&amp;A</a:t>
            </a:r>
          </a:p>
          <a:p>
            <a:pPr marL="171450" indent="-171450">
              <a:buFont typeface="Arial" panose="020B0604020202020204" pitchFamily="34" charset="0"/>
              <a:buChar char="•"/>
            </a:pPr>
            <a:r>
              <a:rPr lang="en-US" sz="1200" b="0" i="0" kern="1200" dirty="0" smtClean="0">
                <a:solidFill>
                  <a:schemeClr val="tx1"/>
                </a:solidFill>
                <a:effectLst/>
                <a:latin typeface="+mn-lt"/>
                <a:ea typeface="+mn-ea"/>
                <a:cs typeface="+mn-cs"/>
              </a:rPr>
              <a:t>(2”) Closing</a:t>
            </a:r>
          </a:p>
          <a:p>
            <a:endParaRPr lang="en-US" dirty="0"/>
          </a:p>
        </p:txBody>
      </p:sp>
      <p:sp>
        <p:nvSpPr>
          <p:cNvPr id="4" name="Slide Number Placeholder 3"/>
          <p:cNvSpPr>
            <a:spLocks noGrp="1"/>
          </p:cNvSpPr>
          <p:nvPr>
            <p:ph type="sldNum" sz="quarter" idx="10"/>
          </p:nvPr>
        </p:nvSpPr>
        <p:spPr/>
        <p:txBody>
          <a:bodyPr/>
          <a:lstStyle/>
          <a:p>
            <a:fld id="{5686C917-AE3F-4F19-9310-03B8CF080E37}" type="slidenum">
              <a:rPr lang="en-US" smtClean="0"/>
              <a:t>1</a:t>
            </a:fld>
            <a:endParaRPr lang="en-US"/>
          </a:p>
        </p:txBody>
      </p:sp>
    </p:spTree>
    <p:extLst>
      <p:ext uri="{BB962C8B-B14F-4D97-AF65-F5344CB8AC3E}">
        <p14:creationId xmlns:p14="http://schemas.microsoft.com/office/powerpoint/2010/main" val="8605045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Ministry of environment and tourism</a:t>
            </a:r>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r>
              <a:rPr lang="en-US" smtClean="0"/>
              <a:t>1/24/2017</a:t>
            </a:r>
            <a:endParaRPr lang="en-US"/>
          </a:p>
        </p:txBody>
      </p:sp>
    </p:spTree>
    <p:extLst>
      <p:ext uri="{BB962C8B-B14F-4D97-AF65-F5344CB8AC3E}">
        <p14:creationId xmlns:p14="http://schemas.microsoft.com/office/powerpoint/2010/main" val="9988626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t>Ministry of environment and tourism</a:t>
            </a:r>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r>
              <a:rPr lang="en-US" smtClean="0"/>
              <a:t>1/24/2017</a:t>
            </a:r>
            <a:endParaRPr lang="en-US"/>
          </a:p>
        </p:txBody>
      </p:sp>
    </p:spTree>
    <p:extLst>
      <p:ext uri="{BB962C8B-B14F-4D97-AF65-F5344CB8AC3E}">
        <p14:creationId xmlns:p14="http://schemas.microsoft.com/office/powerpoint/2010/main" val="27678012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86C917-AE3F-4F19-9310-03B8CF080E37}" type="slidenum">
              <a:rPr lang="en-US" smtClean="0"/>
              <a:t>6</a:t>
            </a:fld>
            <a:endParaRPr lang="en-US"/>
          </a:p>
        </p:txBody>
      </p:sp>
    </p:spTree>
    <p:extLst>
      <p:ext uri="{BB962C8B-B14F-4D97-AF65-F5344CB8AC3E}">
        <p14:creationId xmlns:p14="http://schemas.microsoft.com/office/powerpoint/2010/main" val="24516523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TNA project in Mongolia is guided by a National TNA Committee, managed by a National TNA Coordinator and implemented by Working Groups. The mitigation part of the project described in this report was carried out by the Mitigation Working Group.</a:t>
            </a:r>
          </a:p>
          <a:p>
            <a:r>
              <a:rPr lang="en-US" sz="1200" kern="1200" dirty="0" smtClean="0">
                <a:solidFill>
                  <a:schemeClr val="tx1"/>
                </a:solidFill>
                <a:effectLst/>
                <a:latin typeface="+mn-lt"/>
                <a:ea typeface="+mn-ea"/>
                <a:cs typeface="+mn-cs"/>
              </a:rPr>
              <a:t>The National TNA Committee is the top decision making body of the project. It is headed by the vice-minister for Nature, Environment and Tourism (MNET) and its members are from the Ministry of Mineral Resources and Energy, Ministry of Food, Agriculture and Light industry, Ministry of Road, Transport and Urban Development and representatives from the National Renewable Energy Center, National Committee on Air Pollution Reduction, Forest Agency and Energy Association. The National TNA Committee provides political acceptance of the Technology Needs Assessment (TNA) process and the Technology Action Plan in Mongolia. </a:t>
            </a:r>
          </a:p>
          <a:p>
            <a:r>
              <a:rPr lang="en-US" sz="1200" kern="1200" dirty="0" smtClean="0">
                <a:solidFill>
                  <a:schemeClr val="tx1"/>
                </a:solidFill>
                <a:effectLst/>
                <a:latin typeface="+mn-lt"/>
                <a:ea typeface="+mn-ea"/>
                <a:cs typeface="+mn-cs"/>
              </a:rPr>
              <a:t>The TNA coordinator is Dr. </a:t>
            </a:r>
            <a:r>
              <a:rPr lang="en-US" sz="1200" kern="1200" dirty="0" err="1" smtClean="0">
                <a:solidFill>
                  <a:schemeClr val="tx1"/>
                </a:solidFill>
                <a:effectLst/>
                <a:latin typeface="+mn-lt"/>
                <a:ea typeface="+mn-ea"/>
                <a:cs typeface="+mn-cs"/>
              </a:rPr>
              <a:t>Damdin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Dagvadorj</a:t>
            </a:r>
            <a:r>
              <a:rPr lang="en-US" sz="1200" kern="1200" dirty="0" smtClean="0">
                <a:solidFill>
                  <a:schemeClr val="tx1"/>
                </a:solidFill>
                <a:effectLst/>
                <a:latin typeface="+mn-lt"/>
                <a:ea typeface="+mn-ea"/>
                <a:cs typeface="+mn-cs"/>
              </a:rPr>
              <a:t>, Special Envoy for Climate Change and Director of the Climate Change Coordination Office (CCCO) of MNET. The TNA Coordinator is a focal point for and manager of the overall TNA process. There is two Working Groups (WG) established for the project, one on mitigation and one on adaptation. Each of these working group is working under the TNA Coordinator.</a:t>
            </a:r>
          </a:p>
          <a:p>
            <a:r>
              <a:rPr lang="en-US" sz="1200" kern="1200" dirty="0" smtClean="0">
                <a:solidFill>
                  <a:schemeClr val="tx1"/>
                </a:solidFill>
                <a:effectLst/>
                <a:latin typeface="+mn-lt"/>
                <a:ea typeface="+mn-ea"/>
                <a:cs typeface="+mn-cs"/>
              </a:rPr>
              <a:t>The Working Group on Mitigation consisted of WG leader (Dr. J. </a:t>
            </a:r>
            <a:r>
              <a:rPr lang="en-US" sz="1200" kern="1200" dirty="0" err="1" smtClean="0">
                <a:solidFill>
                  <a:schemeClr val="tx1"/>
                </a:solidFill>
                <a:effectLst/>
                <a:latin typeface="+mn-lt"/>
                <a:ea typeface="+mn-ea"/>
                <a:cs typeface="+mn-cs"/>
              </a:rPr>
              <a:t>Dorjpurev</a:t>
            </a:r>
            <a:r>
              <a:rPr lang="en-US" sz="1200" kern="1200" dirty="0" smtClean="0">
                <a:solidFill>
                  <a:schemeClr val="tx1"/>
                </a:solidFill>
                <a:effectLst/>
                <a:latin typeface="+mn-lt"/>
                <a:ea typeface="+mn-ea"/>
                <a:cs typeface="+mn-cs"/>
              </a:rPr>
              <a:t>), key experts (B. </a:t>
            </a:r>
            <a:r>
              <a:rPr lang="en-US" sz="1200" kern="1200" dirty="0" err="1" smtClean="0">
                <a:solidFill>
                  <a:schemeClr val="tx1"/>
                </a:solidFill>
                <a:effectLst/>
                <a:latin typeface="+mn-lt"/>
                <a:ea typeface="+mn-ea"/>
                <a:cs typeface="+mn-cs"/>
              </a:rPr>
              <a:t>Namkhainyam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A.Tsogt</a:t>
            </a:r>
            <a:r>
              <a:rPr lang="en-US" sz="1200" kern="1200" dirty="0" smtClean="0">
                <a:solidFill>
                  <a:schemeClr val="tx1"/>
                </a:solidFill>
                <a:effectLst/>
                <a:latin typeface="+mn-lt"/>
                <a:ea typeface="+mn-ea"/>
                <a:cs typeface="+mn-cs"/>
              </a:rPr>
              <a:t>) and other consultants and assistants. The responsibility of the working group is to complete the following tasks through a process involving broad stakeholders: </a:t>
            </a:r>
          </a:p>
          <a:p>
            <a:pPr lvl="0"/>
            <a:r>
              <a:rPr lang="en-US" sz="1200" kern="1200" dirty="0" smtClean="0">
                <a:solidFill>
                  <a:schemeClr val="tx1"/>
                </a:solidFill>
                <a:effectLst/>
                <a:latin typeface="+mn-lt"/>
                <a:ea typeface="+mn-ea"/>
                <a:cs typeface="+mn-cs"/>
              </a:rPr>
              <a:t>identify and categorize priority sectors and technologies for mitigation; </a:t>
            </a:r>
          </a:p>
          <a:p>
            <a:pPr lvl="0"/>
            <a:r>
              <a:rPr lang="en-US" sz="1200" kern="1200" dirty="0" smtClean="0">
                <a:solidFill>
                  <a:schemeClr val="tx1"/>
                </a:solidFill>
                <a:effectLst/>
                <a:latin typeface="+mn-lt"/>
                <a:ea typeface="+mn-ea"/>
                <a:cs typeface="+mn-cs"/>
              </a:rPr>
              <a:t>facilitate the process of analyzing how the prioritized technologies can be implemented in the country; </a:t>
            </a:r>
          </a:p>
          <a:p>
            <a:pPr lvl="0"/>
            <a:r>
              <a:rPr lang="en-US" sz="1200" kern="1200" dirty="0" smtClean="0">
                <a:solidFill>
                  <a:schemeClr val="tx1"/>
                </a:solidFill>
                <a:effectLst/>
                <a:latin typeface="+mn-lt"/>
                <a:ea typeface="+mn-ea"/>
                <a:cs typeface="+mn-cs"/>
              </a:rPr>
              <a:t>facilitate the analysis of how the implementation circumstances could be improved by addressing barriers and developing an enabling framework; and </a:t>
            </a:r>
          </a:p>
          <a:p>
            <a:pPr lvl="0"/>
            <a:r>
              <a:rPr lang="en-US" sz="1200" kern="1200" dirty="0" smtClean="0">
                <a:solidFill>
                  <a:schemeClr val="tx1"/>
                </a:solidFill>
                <a:effectLst/>
                <a:latin typeface="+mn-lt"/>
                <a:ea typeface="+mn-ea"/>
                <a:cs typeface="+mn-cs"/>
              </a:rPr>
              <a:t>prepare the TNA and TAP reports and the final report for the Mongolian part of the project.</a:t>
            </a:r>
          </a:p>
          <a:p>
            <a:r>
              <a:rPr lang="en-US" sz="1200" kern="1200" dirty="0" smtClean="0">
                <a:solidFill>
                  <a:schemeClr val="tx1"/>
                </a:solidFill>
                <a:effectLst/>
                <a:latin typeface="+mn-lt"/>
                <a:ea typeface="+mn-ea"/>
                <a:cs typeface="+mn-cs"/>
              </a:rPr>
              <a:t>The structure of the institutional arrangements for the TNA project in Mongolia is shown in figure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general terms, potential stakeholders to engage in a technology needs assessment for climate change mitigation could be:</a:t>
            </a:r>
          </a:p>
          <a:p>
            <a:pPr lvl="0"/>
            <a:r>
              <a:rPr lang="en-US" sz="1200" kern="1200" dirty="0" smtClean="0">
                <a:solidFill>
                  <a:schemeClr val="tx1"/>
                </a:solidFill>
                <a:effectLst/>
                <a:latin typeface="+mn-lt"/>
                <a:ea typeface="+mn-ea"/>
                <a:cs typeface="+mn-cs"/>
              </a:rPr>
              <a:t>Government departments with responsibility for policy making and enforcement (e.g., power supply regulation);</a:t>
            </a:r>
          </a:p>
          <a:p>
            <a:pPr lvl="0"/>
            <a:r>
              <a:rPr lang="en-US" sz="1200" kern="1200" dirty="0" smtClean="0">
                <a:solidFill>
                  <a:schemeClr val="tx1"/>
                </a:solidFill>
                <a:effectLst/>
                <a:latin typeface="+mn-lt"/>
                <a:ea typeface="+mn-ea"/>
                <a:cs typeface="+mn-cs"/>
              </a:rPr>
              <a:t>Private and public sector industries, associations, and enterprises;</a:t>
            </a:r>
          </a:p>
          <a:p>
            <a:pPr lvl="0"/>
            <a:r>
              <a:rPr lang="en-US" sz="1200" kern="1200" dirty="0" smtClean="0">
                <a:solidFill>
                  <a:schemeClr val="tx1"/>
                </a:solidFill>
                <a:effectLst/>
                <a:latin typeface="+mn-lt"/>
                <a:ea typeface="+mn-ea"/>
                <a:cs typeface="+mn-cs"/>
              </a:rPr>
              <a:t>Electric utilities and regulators;</a:t>
            </a:r>
          </a:p>
          <a:p>
            <a:pPr lvl="0"/>
            <a:r>
              <a:rPr lang="en-US" sz="1200" kern="1200" dirty="0" smtClean="0">
                <a:solidFill>
                  <a:schemeClr val="tx1"/>
                </a:solidFill>
                <a:effectLst/>
                <a:latin typeface="+mn-lt"/>
                <a:ea typeface="+mn-ea"/>
                <a:cs typeface="+mn-cs"/>
              </a:rPr>
              <a:t>Technology users and/or suppliers who could play a key local role in developing and adapting technologies in the country;</a:t>
            </a:r>
          </a:p>
          <a:p>
            <a:pPr lvl="0"/>
            <a:r>
              <a:rPr lang="en-US" sz="1200" kern="1200" dirty="0" smtClean="0">
                <a:solidFill>
                  <a:schemeClr val="tx1"/>
                </a:solidFill>
                <a:effectLst/>
                <a:latin typeface="+mn-lt"/>
                <a:ea typeface="+mn-ea"/>
                <a:cs typeface="+mn-cs"/>
              </a:rPr>
              <a:t>Organizations involved in the manufacturing, import and sale of technologies for mitigation;</a:t>
            </a:r>
          </a:p>
          <a:p>
            <a:pPr lvl="0"/>
            <a:r>
              <a:rPr lang="en-US" sz="1200" kern="1200" dirty="0" smtClean="0">
                <a:solidFill>
                  <a:schemeClr val="tx1"/>
                </a:solidFill>
                <a:effectLst/>
                <a:latin typeface="+mn-lt"/>
                <a:ea typeface="+mn-ea"/>
                <a:cs typeface="+mn-cs"/>
              </a:rPr>
              <a:t>The financial community, which will likely provide the majority of capital required for technology project development and implementation;</a:t>
            </a:r>
          </a:p>
          <a:p>
            <a:pPr lvl="0"/>
            <a:r>
              <a:rPr lang="en-US" sz="1200" kern="1200" dirty="0" smtClean="0">
                <a:solidFill>
                  <a:schemeClr val="tx1"/>
                </a:solidFill>
                <a:effectLst/>
                <a:latin typeface="+mn-lt"/>
                <a:ea typeface="+mn-ea"/>
                <a:cs typeface="+mn-cs"/>
              </a:rPr>
              <a:t>Households, communities, small businesses and farmers that are or will be using the technologies and who would be affected by climate change;</a:t>
            </a:r>
          </a:p>
          <a:p>
            <a:pPr lvl="0"/>
            <a:r>
              <a:rPr lang="en-US" sz="1200" kern="1200" dirty="0" smtClean="0">
                <a:solidFill>
                  <a:schemeClr val="tx1"/>
                </a:solidFill>
                <a:effectLst/>
                <a:latin typeface="+mn-lt"/>
                <a:ea typeface="+mn-ea"/>
                <a:cs typeface="+mn-cs"/>
              </a:rPr>
              <a:t>NGOs involved in the promotion of environmental and social objectives;</a:t>
            </a:r>
          </a:p>
          <a:p>
            <a:pPr lvl="0"/>
            <a:r>
              <a:rPr lang="en-US" sz="1200" kern="1200" dirty="0" smtClean="0">
                <a:solidFill>
                  <a:schemeClr val="tx1"/>
                </a:solidFill>
                <a:effectLst/>
                <a:latin typeface="+mn-lt"/>
                <a:ea typeface="+mn-ea"/>
                <a:cs typeface="+mn-cs"/>
              </a:rPr>
              <a:t>Institutions that provide technical support to both government and industry (e.g. universities and consultants);</a:t>
            </a:r>
          </a:p>
          <a:p>
            <a:pPr lvl="0"/>
            <a:r>
              <a:rPr lang="en-US" sz="1200" kern="1200" dirty="0" smtClean="0">
                <a:solidFill>
                  <a:schemeClr val="tx1"/>
                </a:solidFill>
                <a:effectLst/>
                <a:latin typeface="+mn-lt"/>
                <a:ea typeface="+mn-ea"/>
                <a:cs typeface="+mn-cs"/>
              </a:rPr>
              <a:t>Labor unions, consumer groups, and media;</a:t>
            </a:r>
          </a:p>
          <a:p>
            <a:pPr lvl="0"/>
            <a:r>
              <a:rPr lang="en-US" sz="1200" kern="1200" dirty="0" smtClean="0">
                <a:solidFill>
                  <a:schemeClr val="tx1"/>
                </a:solidFill>
                <a:effectLst/>
                <a:latin typeface="+mn-lt"/>
                <a:ea typeface="+mn-ea"/>
                <a:cs typeface="+mn-cs"/>
              </a:rPr>
              <a:t>Country divisions of international companies responsible for investments important to climate policy (e.g., agriculture and forestry); and</a:t>
            </a:r>
          </a:p>
          <a:p>
            <a:pPr lvl="0"/>
            <a:r>
              <a:rPr lang="en-US" sz="1200" kern="1200" dirty="0" smtClean="0">
                <a:solidFill>
                  <a:schemeClr val="tx1"/>
                </a:solidFill>
                <a:effectLst/>
                <a:latin typeface="+mn-lt"/>
                <a:ea typeface="+mn-ea"/>
                <a:cs typeface="+mn-cs"/>
              </a:rPr>
              <a:t>International organizations/donors.</a:t>
            </a:r>
          </a:p>
          <a:p>
            <a:r>
              <a:rPr lang="en-US" sz="1200" kern="1200" dirty="0" smtClean="0">
                <a:solidFill>
                  <a:schemeClr val="tx1"/>
                </a:solidFill>
                <a:effectLst/>
                <a:latin typeface="+mn-lt"/>
                <a:ea typeface="+mn-ea"/>
                <a:cs typeface="+mn-cs"/>
              </a:rPr>
              <a:t>Handbook for conducting Technology Needs Assessment for Climate Change: November 2010. </a:t>
            </a:r>
          </a:p>
          <a:p>
            <a:endParaRPr lang="en-US" dirty="0"/>
          </a:p>
        </p:txBody>
      </p:sp>
      <p:sp>
        <p:nvSpPr>
          <p:cNvPr id="4" name="Slide Number Placeholder 3"/>
          <p:cNvSpPr>
            <a:spLocks noGrp="1"/>
          </p:cNvSpPr>
          <p:nvPr>
            <p:ph type="sldNum" sz="quarter" idx="10"/>
          </p:nvPr>
        </p:nvSpPr>
        <p:spPr/>
        <p:txBody>
          <a:bodyPr/>
          <a:lstStyle/>
          <a:p>
            <a:fld id="{5686C917-AE3F-4F19-9310-03B8CF080E37}" type="slidenum">
              <a:rPr lang="en-US" smtClean="0"/>
              <a:t>7</a:t>
            </a:fld>
            <a:endParaRPr lang="en-US"/>
          </a:p>
        </p:txBody>
      </p:sp>
    </p:spTree>
    <p:extLst>
      <p:ext uri="{BB962C8B-B14F-4D97-AF65-F5344CB8AC3E}">
        <p14:creationId xmlns:p14="http://schemas.microsoft.com/office/powerpoint/2010/main" val="35516869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MoE</a:t>
            </a:r>
            <a:r>
              <a:rPr lang="en-US" dirty="0" smtClean="0"/>
              <a:t> -</a:t>
            </a:r>
            <a:r>
              <a:rPr lang="en-US" sz="1200" dirty="0" smtClean="0"/>
              <a:t>The National Forum on Renewable Energy hold every year for the last 9 years, involving private sector and investors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WB, EBRD, JICA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JCM,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CDM</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GCF – projects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endParaRPr lang="en-US" dirty="0" smtClean="0"/>
          </a:p>
        </p:txBody>
      </p:sp>
      <p:sp>
        <p:nvSpPr>
          <p:cNvPr id="4" name="Slide Number Placeholder 3"/>
          <p:cNvSpPr>
            <a:spLocks noGrp="1"/>
          </p:cNvSpPr>
          <p:nvPr>
            <p:ph type="sldNum" sz="quarter" idx="10"/>
          </p:nvPr>
        </p:nvSpPr>
        <p:spPr/>
        <p:txBody>
          <a:bodyPr/>
          <a:lstStyle/>
          <a:p>
            <a:fld id="{BFE3A433-1CDB-4CBD-B9E0-F42540D9CB43}" type="slidenum">
              <a:rPr lang="en-US" smtClean="0"/>
              <a:t>8</a:t>
            </a:fld>
            <a:endParaRPr lang="en-US"/>
          </a:p>
        </p:txBody>
      </p:sp>
    </p:spTree>
    <p:extLst>
      <p:ext uri="{BB962C8B-B14F-4D97-AF65-F5344CB8AC3E}">
        <p14:creationId xmlns:p14="http://schemas.microsoft.com/office/powerpoint/2010/main" val="37248528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above measures are subject to very high upfront investment and recurring operating costs. Particularly costs of technologies and infrastructures have been major constraints to successful implementation.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algn="just"/>
            <a:r>
              <a:rPr lang="en-US" sz="1200" dirty="0" smtClean="0"/>
              <a:t>Mongolia will need for appropriate financial, technological and capacity development supports from developed countries. </a:t>
            </a:r>
          </a:p>
          <a:p>
            <a:pPr algn="just"/>
            <a:r>
              <a:rPr lang="en-US" sz="1200" dirty="0" smtClean="0">
                <a:solidFill>
                  <a:srgbClr val="0000FF"/>
                </a:solidFill>
              </a:rPr>
              <a:t>There are opportunities to transfer tangible technologies through  bilateral and multilateral market mechanisms and international </a:t>
            </a:r>
            <a:r>
              <a:rPr lang="en-US" sz="1200" dirty="0" err="1" smtClean="0">
                <a:solidFill>
                  <a:srgbClr val="0000FF"/>
                </a:solidFill>
              </a:rPr>
              <a:t>fundings</a:t>
            </a:r>
            <a:r>
              <a:rPr lang="en-US" sz="1200" dirty="0" smtClean="0">
                <a:solidFill>
                  <a:srgbClr val="0000FF"/>
                </a:solidFill>
              </a:rPr>
              <a:t> </a:t>
            </a:r>
          </a:p>
          <a:p>
            <a:pPr algn="just"/>
            <a:r>
              <a:rPr lang="en-US" sz="1200" dirty="0" smtClean="0"/>
              <a:t>Adaptation technology normally requires a large initial investment. In addition, the results of an adaptation measure are not immediately visible. Therefore, effective adaptation requires considerable time and effort. </a:t>
            </a:r>
          </a:p>
          <a:p>
            <a:pPr algn="just"/>
            <a:r>
              <a:rPr lang="en-US" sz="1200" dirty="0" smtClean="0">
                <a:solidFill>
                  <a:srgbClr val="FF0000"/>
                </a:solidFill>
              </a:rPr>
              <a:t>The Government of Mongolia could request development partners to consider continuing support (as a priority) improvements in the national veterinary system and the capacities of animal health providers with the ultimate goal of achieving export access for ruminant products, since this would transform the opportunities for investment in climate change adaptation technologies in Mongolia. </a:t>
            </a:r>
            <a:endParaRPr lang="en-US" sz="1200" dirty="0" smtClean="0"/>
          </a:p>
          <a:p>
            <a:pPr algn="just"/>
            <a:r>
              <a:rPr lang="en-GB" sz="1200" dirty="0" smtClean="0"/>
              <a:t>Adaptation targets have been identified, along with the funding, capacity, and technologies necessary to achieve them (INDC). </a:t>
            </a:r>
          </a:p>
          <a:p>
            <a:pPr lvl="0" algn="just"/>
            <a:r>
              <a:rPr lang="en-US" sz="1200" dirty="0" smtClean="0"/>
              <a:t>INDC -</a:t>
            </a:r>
            <a:r>
              <a:rPr lang="en-GB" sz="1200" b="1" dirty="0" smtClean="0"/>
              <a:t>Gaps and barriers - </a:t>
            </a:r>
            <a:r>
              <a:rPr lang="en-GB" sz="1200" dirty="0" smtClean="0"/>
              <a:t>Challenges to introduce advanced new technologies and equipment due to lack of domestic production.</a:t>
            </a:r>
            <a:endParaRPr lang="en-US" sz="1200" dirty="0" smtClean="0"/>
          </a:p>
          <a:p>
            <a:pPr algn="just"/>
            <a:r>
              <a:rPr lang="en-US" sz="1200" dirty="0" smtClean="0"/>
              <a:t>INDC -</a:t>
            </a:r>
            <a:r>
              <a:rPr lang="en-GB" sz="1200" dirty="0" smtClean="0"/>
              <a:t>Rough estimations of adaptation measures, shows that in the future Mongolia will need around 3.4 billion USD for funding in technology and capacity building. Up to 80% of total need expected to be financed from international sources and donor institutions. </a:t>
            </a: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686C917-AE3F-4F19-9310-03B8CF080E37}" type="slidenum">
              <a:rPr lang="en-US" smtClean="0"/>
              <a:t>9</a:t>
            </a:fld>
            <a:endParaRPr lang="en-US"/>
          </a:p>
        </p:txBody>
      </p:sp>
    </p:spTree>
    <p:extLst>
      <p:ext uri="{BB962C8B-B14F-4D97-AF65-F5344CB8AC3E}">
        <p14:creationId xmlns:p14="http://schemas.microsoft.com/office/powerpoint/2010/main" val="39270950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smtClean="0">
                <a:solidFill>
                  <a:srgbClr val="7030A0"/>
                </a:solidFill>
              </a:rPr>
              <a:t>Support country driven priorities to that we need: </a:t>
            </a:r>
          </a:p>
          <a:p>
            <a:pPr lvl="1"/>
            <a:r>
              <a:rPr lang="en-US" sz="900" dirty="0" smtClean="0">
                <a:solidFill>
                  <a:srgbClr val="7030A0"/>
                </a:solidFill>
              </a:rPr>
              <a:t>Flexible/efficient implementation mechanism through in-county coordination</a:t>
            </a:r>
          </a:p>
          <a:p>
            <a:pPr lvl="1"/>
            <a:r>
              <a:rPr lang="en-US" sz="900" dirty="0" smtClean="0">
                <a:solidFill>
                  <a:srgbClr val="7030A0"/>
                </a:solidFill>
              </a:rPr>
              <a:t>Integrated coordination role of multi-purpose, multi-functional international organizations for NDC implementation</a:t>
            </a:r>
          </a:p>
          <a:p>
            <a:pPr lvl="1"/>
            <a:r>
              <a:rPr lang="en-US" sz="900" dirty="0" smtClean="0">
                <a:solidFill>
                  <a:srgbClr val="7030A0"/>
                </a:solidFill>
              </a:rPr>
              <a:t>Financial and date MRV and transparency to be developed in parallel – CBIT initiative under FAO in LULUCF sector </a:t>
            </a:r>
          </a:p>
          <a:p>
            <a:pPr marL="0" indent="0">
              <a:buNone/>
            </a:pPr>
            <a:endParaRPr lang="en-US" sz="1000" dirty="0" smtClean="0"/>
          </a:p>
          <a:p>
            <a:pPr marL="0" indent="0">
              <a:buNone/>
            </a:pPr>
            <a:r>
              <a:rPr lang="en-US" sz="1000" dirty="0" smtClean="0"/>
              <a:t>Actions outlined at the last </a:t>
            </a:r>
            <a:r>
              <a:rPr lang="en-US" sz="800" dirty="0" smtClean="0"/>
              <a:t>(October 2017, Ulaanbaatar)</a:t>
            </a:r>
            <a:r>
              <a:rPr lang="en-US" sz="1000" dirty="0" smtClean="0"/>
              <a:t> NDC Partnership Forum:</a:t>
            </a:r>
            <a:endParaRPr lang="en-US" sz="1000" dirty="0" smtClean="0">
              <a:solidFill>
                <a:srgbClr val="002060"/>
              </a:solidFill>
            </a:endParaRPr>
          </a:p>
          <a:p>
            <a:r>
              <a:rPr lang="en-US" sz="1000" dirty="0" smtClean="0">
                <a:solidFill>
                  <a:srgbClr val="002060"/>
                </a:solidFill>
              </a:rPr>
              <a:t>Identify each </a:t>
            </a:r>
            <a:r>
              <a:rPr lang="en-US" sz="1000" dirty="0" err="1" smtClean="0">
                <a:solidFill>
                  <a:srgbClr val="002060"/>
                </a:solidFill>
              </a:rPr>
              <a:t>sectoral</a:t>
            </a:r>
            <a:r>
              <a:rPr lang="en-US" sz="1000" dirty="0" smtClean="0">
                <a:solidFill>
                  <a:srgbClr val="002060"/>
                </a:solidFill>
              </a:rPr>
              <a:t> priorities under the NDC framework</a:t>
            </a:r>
          </a:p>
          <a:p>
            <a:r>
              <a:rPr lang="en-US" sz="1000" dirty="0" smtClean="0">
                <a:solidFill>
                  <a:srgbClr val="002060"/>
                </a:solidFill>
              </a:rPr>
              <a:t>Set a robust coordination mechanism among ministries and agencies </a:t>
            </a:r>
          </a:p>
          <a:p>
            <a:r>
              <a:rPr lang="en-US" sz="1000" dirty="0" smtClean="0">
                <a:solidFill>
                  <a:srgbClr val="002060"/>
                </a:solidFill>
              </a:rPr>
              <a:t>Enhance human resources and financial capacities </a:t>
            </a:r>
          </a:p>
          <a:p>
            <a:r>
              <a:rPr lang="en-US" sz="1000" dirty="0" smtClean="0">
                <a:solidFill>
                  <a:srgbClr val="0070C0"/>
                </a:solidFill>
              </a:rPr>
              <a:t>Enable the accessibility to climate finance for private sector and local communities</a:t>
            </a:r>
          </a:p>
          <a:p>
            <a:r>
              <a:rPr lang="en-US" sz="1000" dirty="0" smtClean="0">
                <a:solidFill>
                  <a:srgbClr val="C00000"/>
                </a:solidFill>
              </a:rPr>
              <a:t>Develop  well coordinated investment plan </a:t>
            </a:r>
          </a:p>
          <a:p>
            <a:pPr marL="0" indent="0">
              <a:buNone/>
            </a:pPr>
            <a:r>
              <a:rPr lang="en-US" sz="1100" b="1" dirty="0" smtClean="0">
                <a:solidFill>
                  <a:schemeClr val="accent5">
                    <a:lumMod val="50000"/>
                  </a:schemeClr>
                </a:solidFill>
                <a:cs typeface="Arial" pitchFamily="34" charset="0"/>
              </a:rPr>
              <a:t>Gaps and barriers  </a:t>
            </a:r>
          </a:p>
          <a:p>
            <a:pPr algn="just" eaLnBrk="0" fontAlgn="base" hangingPunct="0">
              <a:spcBef>
                <a:spcPct val="0"/>
              </a:spcBef>
              <a:spcAft>
                <a:spcPts val="1200"/>
              </a:spcAft>
              <a:buClr>
                <a:srgbClr val="C00000"/>
              </a:buClr>
            </a:pPr>
            <a:r>
              <a:rPr lang="en-US" sz="1000" b="1" dirty="0" smtClean="0">
                <a:solidFill>
                  <a:schemeClr val="accent1">
                    <a:lumMod val="50000"/>
                  </a:schemeClr>
                </a:solidFill>
                <a:cs typeface="Arial" pitchFamily="34" charset="0"/>
              </a:rPr>
              <a:t>High priority of external barriers are: </a:t>
            </a:r>
          </a:p>
          <a:p>
            <a:pPr marL="285750" indent="-285750" algn="just" eaLnBrk="0" fontAlgn="base" hangingPunct="0">
              <a:spcBef>
                <a:spcPct val="0"/>
              </a:spcBef>
              <a:spcAft>
                <a:spcPts val="1200"/>
              </a:spcAft>
              <a:buClr>
                <a:srgbClr val="C00000"/>
              </a:buClr>
              <a:buFont typeface="Wingdings" pitchFamily="2" charset="2"/>
              <a:buChar char="q"/>
            </a:pPr>
            <a:r>
              <a:rPr lang="en-US" sz="1000" dirty="0" smtClean="0">
                <a:solidFill>
                  <a:schemeClr val="accent1">
                    <a:lumMod val="50000"/>
                  </a:schemeClr>
                </a:solidFill>
                <a:cs typeface="Arial" pitchFamily="34" charset="0"/>
              </a:rPr>
              <a:t>Financial lack is the most important obstacle</a:t>
            </a:r>
          </a:p>
          <a:p>
            <a:pPr marL="285750" indent="-285750" algn="just" eaLnBrk="0" fontAlgn="base" hangingPunct="0">
              <a:spcBef>
                <a:spcPct val="0"/>
              </a:spcBef>
              <a:spcAft>
                <a:spcPts val="1200"/>
              </a:spcAft>
              <a:buClr>
                <a:srgbClr val="C00000"/>
              </a:buClr>
              <a:buFont typeface="Wingdings" pitchFamily="2" charset="2"/>
              <a:buChar char="q"/>
            </a:pPr>
            <a:r>
              <a:rPr lang="en-US" sz="1000" dirty="0" smtClean="0">
                <a:solidFill>
                  <a:schemeClr val="accent1">
                    <a:lumMod val="50000"/>
                  </a:schemeClr>
                </a:solidFill>
                <a:cs typeface="Arial" pitchFamily="34" charset="0"/>
              </a:rPr>
              <a:t>Challenges to introduce advanced and new technology and equipment, machinery and products are imported</a:t>
            </a:r>
          </a:p>
          <a:p>
            <a:pPr marL="285750" indent="-285750" algn="just" eaLnBrk="0" fontAlgn="base" hangingPunct="0">
              <a:spcBef>
                <a:spcPct val="0"/>
              </a:spcBef>
              <a:spcAft>
                <a:spcPts val="1800"/>
              </a:spcAft>
              <a:buClr>
                <a:srgbClr val="C00000"/>
              </a:buClr>
              <a:buFont typeface="Wingdings" pitchFamily="2" charset="2"/>
              <a:buChar char="q"/>
            </a:pPr>
            <a:r>
              <a:rPr lang="en-US" sz="1000" dirty="0" smtClean="0">
                <a:solidFill>
                  <a:schemeClr val="accent1">
                    <a:lumMod val="50000"/>
                  </a:schemeClr>
                </a:solidFill>
                <a:cs typeface="Arial" pitchFamily="34" charset="0"/>
              </a:rPr>
              <a:t>Weak management of disaster risks still exists especially at local level and early warning system for prevention of drought and </a:t>
            </a:r>
            <a:r>
              <a:rPr lang="en-US" sz="1000" dirty="0" err="1" smtClean="0">
                <a:solidFill>
                  <a:schemeClr val="accent1">
                    <a:lumMod val="50000"/>
                  </a:schemeClr>
                </a:solidFill>
                <a:cs typeface="Arial" pitchFamily="34" charset="0"/>
              </a:rPr>
              <a:t>dzud</a:t>
            </a:r>
            <a:r>
              <a:rPr lang="en-US" sz="1000" dirty="0" smtClean="0">
                <a:solidFill>
                  <a:schemeClr val="accent1">
                    <a:lumMod val="50000"/>
                  </a:schemeClr>
                </a:solidFill>
                <a:cs typeface="Arial" pitchFamily="34" charset="0"/>
              </a:rPr>
              <a:t> which cause the highest loss and damages</a:t>
            </a:r>
          </a:p>
          <a:p>
            <a:pPr algn="just" eaLnBrk="0" fontAlgn="base" hangingPunct="0">
              <a:spcBef>
                <a:spcPct val="0"/>
              </a:spcBef>
              <a:spcAft>
                <a:spcPts val="1200"/>
              </a:spcAft>
              <a:buClr>
                <a:srgbClr val="C00000"/>
              </a:buClr>
            </a:pPr>
            <a:r>
              <a:rPr lang="en-US" sz="1000" b="1" dirty="0" smtClean="0">
                <a:solidFill>
                  <a:schemeClr val="accent1">
                    <a:lumMod val="50000"/>
                  </a:schemeClr>
                </a:solidFill>
                <a:cs typeface="Arial" pitchFamily="34" charset="0"/>
              </a:rPr>
              <a:t>High priority and internal barriers are: </a:t>
            </a:r>
          </a:p>
          <a:p>
            <a:pPr marL="342900" indent="-342900" algn="just" eaLnBrk="0" fontAlgn="base" hangingPunct="0">
              <a:spcBef>
                <a:spcPct val="0"/>
              </a:spcBef>
              <a:spcAft>
                <a:spcPts val="1200"/>
              </a:spcAft>
              <a:buClr>
                <a:srgbClr val="C00000"/>
              </a:buClr>
              <a:buFont typeface="Wingdings" pitchFamily="2" charset="2"/>
              <a:buChar char="q"/>
            </a:pPr>
            <a:r>
              <a:rPr lang="en-US" sz="1000" dirty="0" smtClean="0">
                <a:solidFill>
                  <a:schemeClr val="accent1">
                    <a:lumMod val="50000"/>
                  </a:schemeClr>
                </a:solidFill>
                <a:cs typeface="Arial" pitchFamily="34" charset="0"/>
              </a:rPr>
              <a:t>Lack of legal enabling environment </a:t>
            </a:r>
            <a:endParaRPr lang="mn-MN" sz="1000" dirty="0" smtClean="0">
              <a:solidFill>
                <a:schemeClr val="accent1">
                  <a:lumMod val="50000"/>
                </a:schemeClr>
              </a:solidFill>
              <a:cs typeface="Arial" pitchFamily="34" charset="0"/>
            </a:endParaRPr>
          </a:p>
          <a:p>
            <a:pPr marL="342900" indent="-342900" algn="just" eaLnBrk="0" fontAlgn="base" hangingPunct="0">
              <a:spcBef>
                <a:spcPct val="0"/>
              </a:spcBef>
              <a:spcAft>
                <a:spcPts val="1200"/>
              </a:spcAft>
              <a:buClr>
                <a:srgbClr val="C00000"/>
              </a:buClr>
              <a:buFont typeface="Wingdings" pitchFamily="2" charset="2"/>
              <a:buChar char="q"/>
            </a:pPr>
            <a:r>
              <a:rPr lang="en-US" sz="1000" dirty="0" smtClean="0">
                <a:solidFill>
                  <a:schemeClr val="accent1">
                    <a:lumMod val="50000"/>
                  </a:schemeClr>
                </a:solidFill>
                <a:cs typeface="Arial" pitchFamily="34" charset="0"/>
              </a:rPr>
              <a:t>Weak coordination and integration between sectors </a:t>
            </a:r>
          </a:p>
          <a:p>
            <a:pPr marL="342900" indent="-342900" algn="just" eaLnBrk="0" fontAlgn="base" hangingPunct="0">
              <a:spcBef>
                <a:spcPct val="0"/>
              </a:spcBef>
              <a:spcAft>
                <a:spcPts val="1200"/>
              </a:spcAft>
              <a:buClr>
                <a:srgbClr val="C00000"/>
              </a:buClr>
              <a:buFont typeface="Wingdings" pitchFamily="2" charset="2"/>
              <a:buChar char="q"/>
            </a:pPr>
            <a:r>
              <a:rPr lang="en-US" sz="1000" dirty="0" smtClean="0">
                <a:solidFill>
                  <a:schemeClr val="accent1">
                    <a:lumMod val="50000"/>
                  </a:schemeClr>
                </a:solidFill>
                <a:cs typeface="Arial" pitchFamily="34" charset="0"/>
              </a:rPr>
              <a:t>Weak natural resources management for pasture, forestry and water </a:t>
            </a:r>
          </a:p>
          <a:p>
            <a:pPr marL="342900" indent="-342900" algn="just" eaLnBrk="0" fontAlgn="base" hangingPunct="0">
              <a:spcBef>
                <a:spcPct val="0"/>
              </a:spcBef>
              <a:spcAft>
                <a:spcPts val="1200"/>
              </a:spcAft>
              <a:buClr>
                <a:srgbClr val="C00000"/>
              </a:buClr>
              <a:buFont typeface="Wingdings" pitchFamily="2" charset="2"/>
              <a:buChar char="q"/>
            </a:pPr>
            <a:r>
              <a:rPr lang="en-US" sz="1000" dirty="0" smtClean="0">
                <a:solidFill>
                  <a:schemeClr val="accent1">
                    <a:lumMod val="50000"/>
                  </a:schemeClr>
                </a:solidFill>
                <a:cs typeface="Arial" pitchFamily="34" charset="0"/>
              </a:rPr>
              <a:t>Insufficient human resources capacity and lack of trainings and courses about climate change in curriculums of universities, institutes an colleges</a:t>
            </a:r>
          </a:p>
          <a:p>
            <a:pPr marL="342900" indent="-342900" algn="just" eaLnBrk="0" fontAlgn="base" hangingPunct="0">
              <a:spcBef>
                <a:spcPct val="0"/>
              </a:spcBef>
              <a:spcAft>
                <a:spcPts val="1200"/>
              </a:spcAft>
              <a:buClr>
                <a:srgbClr val="C00000"/>
              </a:buClr>
              <a:buFont typeface="Wingdings" pitchFamily="2" charset="2"/>
              <a:buChar char="q"/>
            </a:pPr>
            <a:r>
              <a:rPr lang="en-US" sz="1000" dirty="0" smtClean="0">
                <a:solidFill>
                  <a:schemeClr val="accent1">
                    <a:lumMod val="50000"/>
                  </a:schemeClr>
                </a:solidFill>
                <a:cs typeface="Arial" pitchFamily="34" charset="0"/>
              </a:rPr>
              <a:t>Ineffective monitoring system for natural resources and incapable tracking and monitoring system </a:t>
            </a:r>
          </a:p>
          <a:p>
            <a:endParaRPr lang="en-US" sz="1000" dirty="0" smtClean="0">
              <a:solidFill>
                <a:srgbClr val="C00000"/>
              </a:solidFill>
            </a:endParaRPr>
          </a:p>
          <a:p>
            <a:pPr marL="0" indent="0">
              <a:buNone/>
            </a:pPr>
            <a:endParaRPr lang="en-US" sz="1000" dirty="0" smtClean="0"/>
          </a:p>
          <a:p>
            <a:endParaRPr lang="en-US" dirty="0"/>
          </a:p>
        </p:txBody>
      </p:sp>
      <p:sp>
        <p:nvSpPr>
          <p:cNvPr id="4" name="Slide Number Placeholder 3"/>
          <p:cNvSpPr>
            <a:spLocks noGrp="1"/>
          </p:cNvSpPr>
          <p:nvPr>
            <p:ph type="sldNum" sz="quarter" idx="10"/>
          </p:nvPr>
        </p:nvSpPr>
        <p:spPr/>
        <p:txBody>
          <a:bodyPr/>
          <a:lstStyle/>
          <a:p>
            <a:fld id="{5686C917-AE3F-4F19-9310-03B8CF080E37}" type="slidenum">
              <a:rPr lang="en-US" smtClean="0"/>
              <a:t>10</a:t>
            </a:fld>
            <a:endParaRPr lang="en-US"/>
          </a:p>
        </p:txBody>
      </p:sp>
    </p:spTree>
    <p:extLst>
      <p:ext uri="{BB962C8B-B14F-4D97-AF65-F5344CB8AC3E}">
        <p14:creationId xmlns:p14="http://schemas.microsoft.com/office/powerpoint/2010/main" val="35340561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856EF7-B357-4806-9E3B-012434C2DB88}" type="datetimeFigureOut">
              <a:rPr lang="en-US" smtClean="0"/>
              <a:t>10/29/2018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F694D-A26B-4D33-922D-7E9258CEE7E7}" type="slidenum">
              <a:rPr lang="en-US" smtClean="0"/>
              <a:t>‹#›</a:t>
            </a:fld>
            <a:endParaRPr lang="en-US"/>
          </a:p>
        </p:txBody>
      </p:sp>
    </p:spTree>
    <p:extLst>
      <p:ext uri="{BB962C8B-B14F-4D97-AF65-F5344CB8AC3E}">
        <p14:creationId xmlns:p14="http://schemas.microsoft.com/office/powerpoint/2010/main" val="917936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856EF7-B357-4806-9E3B-012434C2DB88}" type="datetimeFigureOut">
              <a:rPr lang="en-US" smtClean="0"/>
              <a:t>10/29/2018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F694D-A26B-4D33-922D-7E9258CEE7E7}" type="slidenum">
              <a:rPr lang="en-US" smtClean="0"/>
              <a:t>‹#›</a:t>
            </a:fld>
            <a:endParaRPr lang="en-US"/>
          </a:p>
        </p:txBody>
      </p:sp>
    </p:spTree>
    <p:extLst>
      <p:ext uri="{BB962C8B-B14F-4D97-AF65-F5344CB8AC3E}">
        <p14:creationId xmlns:p14="http://schemas.microsoft.com/office/powerpoint/2010/main" val="3256671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856EF7-B357-4806-9E3B-012434C2DB88}" type="datetimeFigureOut">
              <a:rPr lang="en-US" smtClean="0"/>
              <a:t>10/29/2018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F694D-A26B-4D33-922D-7E9258CEE7E7}" type="slidenum">
              <a:rPr lang="en-US" smtClean="0"/>
              <a:t>‹#›</a:t>
            </a:fld>
            <a:endParaRPr lang="en-US"/>
          </a:p>
        </p:txBody>
      </p:sp>
    </p:spTree>
    <p:extLst>
      <p:ext uri="{BB962C8B-B14F-4D97-AF65-F5344CB8AC3E}">
        <p14:creationId xmlns:p14="http://schemas.microsoft.com/office/powerpoint/2010/main" val="2992286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856EF7-B357-4806-9E3B-012434C2DB88}" type="datetimeFigureOut">
              <a:rPr lang="en-US" smtClean="0"/>
              <a:t>10/29/2018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F694D-A26B-4D33-922D-7E9258CEE7E7}" type="slidenum">
              <a:rPr lang="en-US" smtClean="0"/>
              <a:t>‹#›</a:t>
            </a:fld>
            <a:endParaRPr lang="en-US"/>
          </a:p>
        </p:txBody>
      </p:sp>
    </p:spTree>
    <p:extLst>
      <p:ext uri="{BB962C8B-B14F-4D97-AF65-F5344CB8AC3E}">
        <p14:creationId xmlns:p14="http://schemas.microsoft.com/office/powerpoint/2010/main" val="3030528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856EF7-B357-4806-9E3B-012434C2DB88}" type="datetimeFigureOut">
              <a:rPr lang="en-US" smtClean="0"/>
              <a:t>10/29/2018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F694D-A26B-4D33-922D-7E9258CEE7E7}" type="slidenum">
              <a:rPr lang="en-US" smtClean="0"/>
              <a:t>‹#›</a:t>
            </a:fld>
            <a:endParaRPr lang="en-US"/>
          </a:p>
        </p:txBody>
      </p:sp>
    </p:spTree>
    <p:extLst>
      <p:ext uri="{BB962C8B-B14F-4D97-AF65-F5344CB8AC3E}">
        <p14:creationId xmlns:p14="http://schemas.microsoft.com/office/powerpoint/2010/main" val="17116096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856EF7-B357-4806-9E3B-012434C2DB88}" type="datetimeFigureOut">
              <a:rPr lang="en-US" smtClean="0"/>
              <a:t>10/29/2018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F694D-A26B-4D33-922D-7E9258CEE7E7}" type="slidenum">
              <a:rPr lang="en-US" smtClean="0"/>
              <a:t>‹#›</a:t>
            </a:fld>
            <a:endParaRPr lang="en-US"/>
          </a:p>
        </p:txBody>
      </p:sp>
    </p:spTree>
    <p:extLst>
      <p:ext uri="{BB962C8B-B14F-4D97-AF65-F5344CB8AC3E}">
        <p14:creationId xmlns:p14="http://schemas.microsoft.com/office/powerpoint/2010/main" val="1656840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856EF7-B357-4806-9E3B-012434C2DB88}" type="datetimeFigureOut">
              <a:rPr lang="en-US" smtClean="0"/>
              <a:t>10/29/2018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8F694D-A26B-4D33-922D-7E9258CEE7E7}" type="slidenum">
              <a:rPr lang="en-US" smtClean="0"/>
              <a:t>‹#›</a:t>
            </a:fld>
            <a:endParaRPr lang="en-US"/>
          </a:p>
        </p:txBody>
      </p:sp>
    </p:spTree>
    <p:extLst>
      <p:ext uri="{BB962C8B-B14F-4D97-AF65-F5344CB8AC3E}">
        <p14:creationId xmlns:p14="http://schemas.microsoft.com/office/powerpoint/2010/main" val="1128591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856EF7-B357-4806-9E3B-012434C2DB88}" type="datetimeFigureOut">
              <a:rPr lang="en-US" smtClean="0"/>
              <a:t>10/29/2018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8F694D-A26B-4D33-922D-7E9258CEE7E7}" type="slidenum">
              <a:rPr lang="en-US" smtClean="0"/>
              <a:t>‹#›</a:t>
            </a:fld>
            <a:endParaRPr lang="en-US"/>
          </a:p>
        </p:txBody>
      </p:sp>
    </p:spTree>
    <p:extLst>
      <p:ext uri="{BB962C8B-B14F-4D97-AF65-F5344CB8AC3E}">
        <p14:creationId xmlns:p14="http://schemas.microsoft.com/office/powerpoint/2010/main" val="503092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856EF7-B357-4806-9E3B-012434C2DB88}" type="datetimeFigureOut">
              <a:rPr lang="en-US" smtClean="0"/>
              <a:t>10/29/2018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8F694D-A26B-4D33-922D-7E9258CEE7E7}" type="slidenum">
              <a:rPr lang="en-US" smtClean="0"/>
              <a:t>‹#›</a:t>
            </a:fld>
            <a:endParaRPr lang="en-US"/>
          </a:p>
        </p:txBody>
      </p:sp>
    </p:spTree>
    <p:extLst>
      <p:ext uri="{BB962C8B-B14F-4D97-AF65-F5344CB8AC3E}">
        <p14:creationId xmlns:p14="http://schemas.microsoft.com/office/powerpoint/2010/main" val="1871608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856EF7-B357-4806-9E3B-012434C2DB88}" type="datetimeFigureOut">
              <a:rPr lang="en-US" smtClean="0"/>
              <a:t>10/29/2018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F694D-A26B-4D33-922D-7E9258CEE7E7}" type="slidenum">
              <a:rPr lang="en-US" smtClean="0"/>
              <a:t>‹#›</a:t>
            </a:fld>
            <a:endParaRPr lang="en-US"/>
          </a:p>
        </p:txBody>
      </p:sp>
    </p:spTree>
    <p:extLst>
      <p:ext uri="{BB962C8B-B14F-4D97-AF65-F5344CB8AC3E}">
        <p14:creationId xmlns:p14="http://schemas.microsoft.com/office/powerpoint/2010/main" val="616149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856EF7-B357-4806-9E3B-012434C2DB88}" type="datetimeFigureOut">
              <a:rPr lang="en-US" smtClean="0"/>
              <a:t>10/29/2018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F694D-A26B-4D33-922D-7E9258CEE7E7}" type="slidenum">
              <a:rPr lang="en-US" smtClean="0"/>
              <a:t>‹#›</a:t>
            </a:fld>
            <a:endParaRPr lang="en-US"/>
          </a:p>
        </p:txBody>
      </p:sp>
    </p:spTree>
    <p:extLst>
      <p:ext uri="{BB962C8B-B14F-4D97-AF65-F5344CB8AC3E}">
        <p14:creationId xmlns:p14="http://schemas.microsoft.com/office/powerpoint/2010/main" val="1018238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856EF7-B357-4806-9E3B-012434C2DB88}" type="datetimeFigureOut">
              <a:rPr lang="en-US" smtClean="0"/>
              <a:t>10/29/2018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8F694D-A26B-4D33-922D-7E9258CEE7E7}" type="slidenum">
              <a:rPr lang="en-US" smtClean="0"/>
              <a:t>‹#›</a:t>
            </a:fld>
            <a:endParaRPr lang="en-US"/>
          </a:p>
        </p:txBody>
      </p:sp>
    </p:spTree>
    <p:extLst>
      <p:ext uri="{BB962C8B-B14F-4D97-AF65-F5344CB8AC3E}">
        <p14:creationId xmlns:p14="http://schemas.microsoft.com/office/powerpoint/2010/main" val="21631347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hyperlink" Target="mailto:saruulsh@gmail.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2.pn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png"/><Relationship Id="rId5" Type="http://schemas.openxmlformats.org/officeDocument/2006/relationships/image" Target="../media/image6.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2.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7509" y="2786137"/>
            <a:ext cx="10515600" cy="1325563"/>
          </a:xfrm>
        </p:spPr>
        <p:txBody>
          <a:bodyPr>
            <a:normAutofit fontScale="90000"/>
          </a:bodyPr>
          <a:lstStyle/>
          <a:p>
            <a:pPr algn="ctr"/>
            <a:r>
              <a:rPr lang="en-US" sz="3600" b="1" dirty="0" smtClean="0"/>
              <a:t>Good practices and lessons learned: </a:t>
            </a:r>
            <a:br>
              <a:rPr lang="en-US" sz="3600" b="1" dirty="0" smtClean="0"/>
            </a:br>
            <a:r>
              <a:rPr lang="en-US" sz="3600" b="1" dirty="0" smtClean="0"/>
              <a:t>Reporting information on technology needs in NC/BUR  </a:t>
            </a:r>
            <a:br>
              <a:rPr lang="en-US" sz="3600" b="1" dirty="0" smtClean="0"/>
            </a:br>
            <a:r>
              <a:rPr lang="en-US" sz="3600" b="1" dirty="0" smtClean="0"/>
              <a:t>(Technology Needs Assessment process)</a:t>
            </a:r>
            <a:r>
              <a:rPr lang="en-US" sz="3600" dirty="0" smtClean="0"/>
              <a:t/>
            </a:r>
            <a:br>
              <a:rPr lang="en-US" sz="3600" dirty="0" smtClean="0"/>
            </a:br>
            <a:endParaRPr lang="en-US" dirty="0"/>
          </a:p>
        </p:txBody>
      </p:sp>
      <p:sp>
        <p:nvSpPr>
          <p:cNvPr id="3" name="Content Placeholder 2"/>
          <p:cNvSpPr>
            <a:spLocks noGrp="1"/>
          </p:cNvSpPr>
          <p:nvPr>
            <p:ph idx="1"/>
          </p:nvPr>
        </p:nvSpPr>
        <p:spPr>
          <a:xfrm>
            <a:off x="967509" y="4384097"/>
            <a:ext cx="10515600" cy="917575"/>
          </a:xfrm>
        </p:spPr>
        <p:txBody>
          <a:bodyPr>
            <a:normAutofit/>
          </a:bodyPr>
          <a:lstStyle/>
          <a:p>
            <a:pPr marL="0" indent="0" algn="ctr">
              <a:buNone/>
            </a:pPr>
            <a:r>
              <a:rPr lang="en-US" dirty="0" smtClean="0"/>
              <a:t>31 </a:t>
            </a:r>
            <a:r>
              <a:rPr lang="en-US" dirty="0"/>
              <a:t>October </a:t>
            </a:r>
            <a:r>
              <a:rPr lang="en-US" dirty="0" smtClean="0"/>
              <a:t>2018</a:t>
            </a:r>
            <a:r>
              <a:rPr lang="en-US" dirty="0"/>
              <a:t> </a:t>
            </a:r>
          </a:p>
        </p:txBody>
      </p:sp>
      <p:sp>
        <p:nvSpPr>
          <p:cNvPr id="5" name="Rectangle 4"/>
          <p:cNvSpPr/>
          <p:nvPr/>
        </p:nvSpPr>
        <p:spPr>
          <a:xfrm>
            <a:off x="6899293" y="5172791"/>
            <a:ext cx="4876800" cy="1200329"/>
          </a:xfrm>
          <a:prstGeom prst="rect">
            <a:avLst/>
          </a:prstGeom>
        </p:spPr>
        <p:txBody>
          <a:bodyPr wrap="square">
            <a:spAutoFit/>
          </a:bodyPr>
          <a:lstStyle/>
          <a:p>
            <a:pPr algn="just"/>
            <a:r>
              <a:rPr lang="en-US" i="1" dirty="0" smtClean="0"/>
              <a:t>Saruul </a:t>
            </a:r>
            <a:r>
              <a:rPr lang="en-US" i="1" dirty="0" err="1" smtClean="0"/>
              <a:t>Dolgorsuren</a:t>
            </a:r>
            <a:r>
              <a:rPr lang="en-US" i="1" dirty="0" smtClean="0"/>
              <a:t> </a:t>
            </a:r>
            <a:endParaRPr lang="en-US" dirty="0" smtClean="0"/>
          </a:p>
          <a:p>
            <a:pPr algn="just"/>
            <a:r>
              <a:rPr lang="en-US" dirty="0" smtClean="0"/>
              <a:t>Managing officer</a:t>
            </a:r>
          </a:p>
          <a:p>
            <a:pPr algn="just"/>
            <a:r>
              <a:rPr lang="en-US" dirty="0" smtClean="0"/>
              <a:t>Climate change unit, Environment &amp; Climate Fund </a:t>
            </a:r>
          </a:p>
          <a:p>
            <a:pPr algn="just"/>
            <a:r>
              <a:rPr lang="en-US" dirty="0" smtClean="0"/>
              <a:t>Ministry of Environment &amp; Tourism, Mongolia </a:t>
            </a:r>
            <a:endParaRPr lang="en-US"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5811" y="634425"/>
            <a:ext cx="3505201" cy="996286"/>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13" y="6546747"/>
            <a:ext cx="12207240" cy="331881"/>
          </a:xfrm>
          <a:prstGeom prst="rect">
            <a:avLst/>
          </a:prstGeom>
        </p:spPr>
      </p:pic>
    </p:spTree>
    <p:extLst>
      <p:ext uri="{BB962C8B-B14F-4D97-AF65-F5344CB8AC3E}">
        <p14:creationId xmlns:p14="http://schemas.microsoft.com/office/powerpoint/2010/main" val="2419879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2133601" y="1828801"/>
            <a:ext cx="7885113" cy="1673225"/>
          </a:xfrm>
        </p:spPr>
        <p:txBody>
          <a:bodyPr>
            <a:normAutofit/>
          </a:bodyPr>
          <a:lstStyle/>
          <a:p>
            <a:pPr algn="ctr"/>
            <a:r>
              <a:rPr lang="en-US" sz="4400" b="1" dirty="0">
                <a:solidFill>
                  <a:schemeClr val="tx1"/>
                </a:solidFill>
              </a:rPr>
              <a:t>Thank you for your attention!</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13" y="6546747"/>
            <a:ext cx="12207240" cy="331881"/>
          </a:xfrm>
          <a:prstGeom prst="rect">
            <a:avLst/>
          </a:prstGeom>
        </p:spPr>
      </p:pic>
      <p:sp>
        <p:nvSpPr>
          <p:cNvPr id="4" name="Rectangle 3"/>
          <p:cNvSpPr/>
          <p:nvPr/>
        </p:nvSpPr>
        <p:spPr>
          <a:xfrm>
            <a:off x="6376416" y="3502026"/>
            <a:ext cx="6096000" cy="2862322"/>
          </a:xfrm>
          <a:prstGeom prst="rect">
            <a:avLst/>
          </a:prstGeom>
        </p:spPr>
        <p:txBody>
          <a:bodyPr>
            <a:spAutoFit/>
          </a:bodyPr>
          <a:lstStyle/>
          <a:p>
            <a:r>
              <a:rPr lang="en-US" dirty="0">
                <a:solidFill>
                  <a:srgbClr val="222222"/>
                </a:solidFill>
                <a:latin typeface="Arial" panose="020B0604020202020204" pitchFamily="34" charset="0"/>
              </a:rPr>
              <a:t>SARUUL </a:t>
            </a:r>
            <a:r>
              <a:rPr lang="en-US" dirty="0" err="1" smtClean="0">
                <a:solidFill>
                  <a:srgbClr val="222222"/>
                </a:solidFill>
                <a:latin typeface="Arial" panose="020B0604020202020204" pitchFamily="34" charset="0"/>
              </a:rPr>
              <a:t>Dolgorsuren</a:t>
            </a:r>
            <a:r>
              <a:rPr lang="en-US" dirty="0">
                <a:solidFill>
                  <a:srgbClr val="222222"/>
                </a:solidFill>
                <a:latin typeface="Arial" panose="020B0604020202020204" pitchFamily="34" charset="0"/>
              </a:rPr>
              <a:t/>
            </a:r>
            <a:br>
              <a:rPr lang="en-US" dirty="0">
                <a:solidFill>
                  <a:srgbClr val="222222"/>
                </a:solidFill>
                <a:latin typeface="Arial" panose="020B0604020202020204" pitchFamily="34" charset="0"/>
              </a:rPr>
            </a:br>
            <a:endParaRPr lang="en-US" dirty="0" smtClean="0">
              <a:solidFill>
                <a:srgbClr val="222222"/>
              </a:solidFill>
              <a:latin typeface="Arial" panose="020B0604020202020204" pitchFamily="34" charset="0"/>
            </a:endParaRPr>
          </a:p>
          <a:p>
            <a:r>
              <a:rPr lang="en-US" dirty="0" smtClean="0">
                <a:solidFill>
                  <a:srgbClr val="222222"/>
                </a:solidFill>
                <a:latin typeface="Arial" panose="020B0604020202020204" pitchFamily="34" charset="0"/>
              </a:rPr>
              <a:t>Managing </a:t>
            </a:r>
            <a:r>
              <a:rPr lang="en-US" dirty="0">
                <a:solidFill>
                  <a:srgbClr val="222222"/>
                </a:solidFill>
                <a:latin typeface="Arial" panose="020B0604020202020204" pitchFamily="34" charset="0"/>
              </a:rPr>
              <a:t>officer</a:t>
            </a:r>
          </a:p>
          <a:p>
            <a:r>
              <a:rPr lang="en-US" dirty="0">
                <a:solidFill>
                  <a:srgbClr val="222222"/>
                </a:solidFill>
                <a:latin typeface="Arial" panose="020B0604020202020204" pitchFamily="34" charset="0"/>
              </a:rPr>
              <a:t>Climate Change </a:t>
            </a:r>
            <a:r>
              <a:rPr lang="en-US" dirty="0" smtClean="0">
                <a:solidFill>
                  <a:srgbClr val="222222"/>
                </a:solidFill>
                <a:latin typeface="Arial" panose="020B0604020202020204" pitchFamily="34" charset="0"/>
              </a:rPr>
              <a:t>Project Implementing Unit </a:t>
            </a:r>
            <a:r>
              <a:rPr lang="en-US" dirty="0">
                <a:solidFill>
                  <a:srgbClr val="222222"/>
                </a:solidFill>
                <a:latin typeface="Arial" panose="020B0604020202020204" pitchFamily="34" charset="0"/>
              </a:rPr>
              <a:t>(</a:t>
            </a:r>
            <a:r>
              <a:rPr lang="en-US" dirty="0" smtClean="0">
                <a:solidFill>
                  <a:srgbClr val="222222"/>
                </a:solidFill>
                <a:latin typeface="Arial" panose="020B0604020202020204" pitchFamily="34" charset="0"/>
              </a:rPr>
              <a:t>CCPIU</a:t>
            </a:r>
            <a:r>
              <a:rPr lang="en-US" dirty="0">
                <a:solidFill>
                  <a:srgbClr val="222222"/>
                </a:solidFill>
                <a:latin typeface="Arial" panose="020B0604020202020204" pitchFamily="34" charset="0"/>
              </a:rPr>
              <a:t>)</a:t>
            </a:r>
          </a:p>
          <a:p>
            <a:r>
              <a:rPr lang="en-US" dirty="0">
                <a:solidFill>
                  <a:srgbClr val="222222"/>
                </a:solidFill>
                <a:latin typeface="Arial" panose="020B0604020202020204" pitchFamily="34" charset="0"/>
              </a:rPr>
              <a:t>Environment and Climate Fund (ECF)</a:t>
            </a:r>
          </a:p>
          <a:p>
            <a:r>
              <a:rPr lang="en-US" dirty="0">
                <a:solidFill>
                  <a:srgbClr val="222222"/>
                </a:solidFill>
                <a:latin typeface="Arial" panose="020B0604020202020204" pitchFamily="34" charset="0"/>
              </a:rPr>
              <a:t>Ministry of Environment and Tourism</a:t>
            </a:r>
          </a:p>
          <a:p>
            <a:r>
              <a:rPr lang="en-US" dirty="0">
                <a:solidFill>
                  <a:srgbClr val="222222"/>
                </a:solidFill>
                <a:latin typeface="Arial" panose="020B0604020202020204" pitchFamily="34" charset="0"/>
              </a:rPr>
              <a:t>Suite 22-7G, Amar Street, 8th </a:t>
            </a:r>
            <a:r>
              <a:rPr lang="en-US" dirty="0" err="1">
                <a:solidFill>
                  <a:srgbClr val="222222"/>
                </a:solidFill>
                <a:latin typeface="Arial" panose="020B0604020202020204" pitchFamily="34" charset="0"/>
              </a:rPr>
              <a:t>khoroo</a:t>
            </a:r>
            <a:r>
              <a:rPr lang="en-US" dirty="0">
                <a:solidFill>
                  <a:srgbClr val="222222"/>
                </a:solidFill>
                <a:latin typeface="Arial" panose="020B0604020202020204" pitchFamily="34" charset="0"/>
              </a:rPr>
              <a:t/>
            </a:r>
            <a:br>
              <a:rPr lang="en-US" dirty="0">
                <a:solidFill>
                  <a:srgbClr val="222222"/>
                </a:solidFill>
                <a:latin typeface="Arial" panose="020B0604020202020204" pitchFamily="34" charset="0"/>
              </a:rPr>
            </a:br>
            <a:r>
              <a:rPr lang="en-US" dirty="0">
                <a:solidFill>
                  <a:srgbClr val="222222"/>
                </a:solidFill>
                <a:latin typeface="Arial" panose="020B0604020202020204" pitchFamily="34" charset="0"/>
              </a:rPr>
              <a:t>Ulaanbaatar-14200, Mongolia</a:t>
            </a:r>
            <a:br>
              <a:rPr lang="en-US" dirty="0">
                <a:solidFill>
                  <a:srgbClr val="222222"/>
                </a:solidFill>
                <a:latin typeface="Arial" panose="020B0604020202020204" pitchFamily="34" charset="0"/>
              </a:rPr>
            </a:br>
            <a:r>
              <a:rPr lang="en-US" dirty="0">
                <a:solidFill>
                  <a:srgbClr val="222222"/>
                </a:solidFill>
                <a:latin typeface="Arial" panose="020B0604020202020204" pitchFamily="34" charset="0"/>
              </a:rPr>
              <a:t/>
            </a:r>
            <a:br>
              <a:rPr lang="en-US" dirty="0">
                <a:solidFill>
                  <a:srgbClr val="222222"/>
                </a:solidFill>
                <a:latin typeface="Arial" panose="020B0604020202020204" pitchFamily="34" charset="0"/>
              </a:rPr>
            </a:br>
            <a:r>
              <a:rPr lang="en-US" dirty="0" smtClean="0">
                <a:solidFill>
                  <a:srgbClr val="222222"/>
                </a:solidFill>
                <a:latin typeface="Arial" panose="020B0604020202020204" pitchFamily="34" charset="0"/>
              </a:rPr>
              <a:t>E-mail</a:t>
            </a:r>
            <a:r>
              <a:rPr lang="en-US" dirty="0">
                <a:solidFill>
                  <a:srgbClr val="222222"/>
                </a:solidFill>
                <a:latin typeface="Arial" panose="020B0604020202020204" pitchFamily="34" charset="0"/>
              </a:rPr>
              <a:t>: </a:t>
            </a:r>
            <a:r>
              <a:rPr lang="en-US" dirty="0">
                <a:solidFill>
                  <a:srgbClr val="1155CC"/>
                </a:solidFill>
                <a:latin typeface="Arial" panose="020B0604020202020204" pitchFamily="34" charset="0"/>
                <a:hlinkClick r:id="rId4"/>
              </a:rPr>
              <a:t>saruulsh@gmail.com</a:t>
            </a:r>
            <a:endParaRPr lang="en-US" b="0" i="0" dirty="0">
              <a:solidFill>
                <a:srgbClr val="222222"/>
              </a:solidFill>
              <a:effectLst/>
              <a:latin typeface="Arial" panose="020B0604020202020204" pitchFamily="34" charset="0"/>
            </a:endParaRPr>
          </a:p>
        </p:txBody>
      </p:sp>
    </p:spTree>
    <p:extLst>
      <p:ext uri="{BB962C8B-B14F-4D97-AF65-F5344CB8AC3E}">
        <p14:creationId xmlns:p14="http://schemas.microsoft.com/office/powerpoint/2010/main" val="4969573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 name="Group 2047"/>
          <p:cNvGrpSpPr/>
          <p:nvPr/>
        </p:nvGrpSpPr>
        <p:grpSpPr>
          <a:xfrm>
            <a:off x="1792171" y="4758932"/>
            <a:ext cx="2304624" cy="1661085"/>
            <a:chOff x="196153" y="2921482"/>
            <a:chExt cx="2304624" cy="1801337"/>
          </a:xfrm>
        </p:grpSpPr>
        <p:grpSp>
          <p:nvGrpSpPr>
            <p:cNvPr id="31" name="Group 30"/>
            <p:cNvGrpSpPr/>
            <p:nvPr/>
          </p:nvGrpSpPr>
          <p:grpSpPr>
            <a:xfrm>
              <a:off x="196153" y="2921482"/>
              <a:ext cx="2304624" cy="1801337"/>
              <a:chOff x="196153" y="2921482"/>
              <a:chExt cx="2304624" cy="1801337"/>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977" y="2921482"/>
                <a:ext cx="2209800" cy="1272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1557184" y="3315695"/>
                <a:ext cx="685800" cy="4844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CHP 90%</a:t>
                </a:r>
              </a:p>
            </p:txBody>
          </p:sp>
          <p:sp>
            <p:nvSpPr>
              <p:cNvPr id="13" name="Rectangle 12"/>
              <p:cNvSpPr/>
              <p:nvPr/>
            </p:nvSpPr>
            <p:spPr>
              <a:xfrm>
                <a:off x="1319213" y="4238346"/>
                <a:ext cx="685800" cy="4844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Hydro 2%</a:t>
                </a:r>
              </a:p>
            </p:txBody>
          </p:sp>
          <p:sp>
            <p:nvSpPr>
              <p:cNvPr id="14" name="Rectangle 13"/>
              <p:cNvSpPr/>
              <p:nvPr/>
            </p:nvSpPr>
            <p:spPr>
              <a:xfrm>
                <a:off x="196153" y="3909843"/>
                <a:ext cx="685800" cy="4844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RE 6%</a:t>
                </a:r>
              </a:p>
            </p:txBody>
          </p:sp>
          <p:sp>
            <p:nvSpPr>
              <p:cNvPr id="15" name="Rectangle 14"/>
              <p:cNvSpPr/>
              <p:nvPr/>
            </p:nvSpPr>
            <p:spPr>
              <a:xfrm>
                <a:off x="683803" y="4238346"/>
                <a:ext cx="685800" cy="4844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Diesel 2%</a:t>
                </a:r>
              </a:p>
            </p:txBody>
          </p:sp>
        </p:grpSp>
        <p:cxnSp>
          <p:nvCxnSpPr>
            <p:cNvPr id="12" name="Straight Connector 11"/>
            <p:cNvCxnSpPr/>
            <p:nvPr/>
          </p:nvCxnSpPr>
          <p:spPr>
            <a:xfrm flipV="1">
              <a:off x="792480" y="4038602"/>
              <a:ext cx="182880" cy="1557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1106129" y="4116490"/>
              <a:ext cx="106542" cy="2195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1395877" y="4038603"/>
              <a:ext cx="161308" cy="29742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3839002" y="370536"/>
            <a:ext cx="4191000" cy="579520"/>
          </a:xfrm>
        </p:spPr>
        <p:txBody>
          <a:bodyPr/>
          <a:lstStyle/>
          <a:p>
            <a:pPr algn="ctr"/>
            <a:r>
              <a:rPr lang="en-US" sz="2800" b="1" dirty="0">
                <a:latin typeface="+mn-lt"/>
              </a:rPr>
              <a:t>COUNTRY PROFILE </a:t>
            </a:r>
          </a:p>
        </p:txBody>
      </p:sp>
      <p:sp>
        <p:nvSpPr>
          <p:cNvPr id="3" name="Content Placeholder 2"/>
          <p:cNvSpPr>
            <a:spLocks noGrp="1"/>
          </p:cNvSpPr>
          <p:nvPr>
            <p:ph idx="1"/>
          </p:nvPr>
        </p:nvSpPr>
        <p:spPr>
          <a:xfrm>
            <a:off x="4495800" y="2021758"/>
            <a:ext cx="5715000" cy="4348162"/>
          </a:xfrm>
        </p:spPr>
        <p:txBody>
          <a:bodyPr>
            <a:normAutofit fontScale="25000" lnSpcReduction="20000"/>
          </a:bodyPr>
          <a:lstStyle/>
          <a:p>
            <a:pPr>
              <a:buFont typeface="Wingdings" pitchFamily="2" charset="2"/>
              <a:buChar char="§"/>
            </a:pPr>
            <a:endParaRPr lang="en-US" dirty="0"/>
          </a:p>
          <a:p>
            <a:pPr>
              <a:buFont typeface="Wingdings" pitchFamily="2" charset="2"/>
              <a:buChar char="§"/>
            </a:pPr>
            <a:endParaRPr lang="en-US" dirty="0" smtClean="0"/>
          </a:p>
          <a:p>
            <a:pPr>
              <a:buFont typeface="Wingdings" pitchFamily="2" charset="2"/>
              <a:buChar char="§"/>
            </a:pPr>
            <a:endParaRPr lang="en-US" dirty="0"/>
          </a:p>
          <a:p>
            <a:pPr>
              <a:buFont typeface="Wingdings" pitchFamily="2" charset="2"/>
              <a:buChar char="§"/>
            </a:pPr>
            <a:endParaRPr lang="en-US" dirty="0" smtClean="0"/>
          </a:p>
          <a:p>
            <a:pPr>
              <a:buFont typeface="Wingdings" pitchFamily="2" charset="2"/>
              <a:buChar char="§"/>
            </a:pPr>
            <a:endParaRPr lang="en-US" dirty="0"/>
          </a:p>
          <a:p>
            <a:pPr>
              <a:buFont typeface="Wingdings" pitchFamily="2" charset="2"/>
              <a:buChar char="§"/>
            </a:pPr>
            <a:endParaRPr lang="en-US" dirty="0" smtClean="0"/>
          </a:p>
          <a:p>
            <a:pPr>
              <a:buFont typeface="Wingdings" pitchFamily="2" charset="2"/>
              <a:buChar char="§"/>
            </a:pPr>
            <a:endParaRPr lang="en-US" dirty="0" smtClean="0"/>
          </a:p>
          <a:p>
            <a:pPr>
              <a:buFont typeface="Wingdings" pitchFamily="2" charset="2"/>
              <a:buChar char="§"/>
            </a:pPr>
            <a:endParaRPr lang="en-US" dirty="0" smtClean="0">
              <a:solidFill>
                <a:srgbClr val="C00000"/>
              </a:solidFill>
            </a:endParaRPr>
          </a:p>
          <a:p>
            <a:pPr>
              <a:buFont typeface="Wingdings" pitchFamily="2" charset="2"/>
              <a:buChar char="§"/>
            </a:pPr>
            <a:endParaRPr lang="en-US" dirty="0">
              <a:solidFill>
                <a:srgbClr val="C00000"/>
              </a:solidFill>
            </a:endParaRPr>
          </a:p>
          <a:p>
            <a:pPr>
              <a:buFont typeface="Wingdings" pitchFamily="2" charset="2"/>
              <a:buChar char="§"/>
            </a:pPr>
            <a:endParaRPr lang="en-US" dirty="0" smtClean="0">
              <a:solidFill>
                <a:srgbClr val="C00000"/>
              </a:solidFill>
            </a:endParaRPr>
          </a:p>
          <a:p>
            <a:pPr>
              <a:buFont typeface="Wingdings" pitchFamily="2" charset="2"/>
              <a:buChar char="§"/>
            </a:pPr>
            <a:endParaRPr lang="en-US" dirty="0">
              <a:solidFill>
                <a:srgbClr val="C00000"/>
              </a:solidFill>
            </a:endParaRPr>
          </a:p>
          <a:p>
            <a:pPr>
              <a:buFont typeface="Wingdings" pitchFamily="2" charset="2"/>
              <a:buChar char="§"/>
            </a:pPr>
            <a:endParaRPr lang="en-US" dirty="0" smtClean="0">
              <a:solidFill>
                <a:srgbClr val="C00000"/>
              </a:solidFill>
            </a:endParaRPr>
          </a:p>
          <a:p>
            <a:pPr>
              <a:buFont typeface="Wingdings" pitchFamily="2" charset="2"/>
              <a:buChar char="§"/>
            </a:pPr>
            <a:endParaRPr lang="en-US" dirty="0">
              <a:solidFill>
                <a:srgbClr val="C00000"/>
              </a:solidFill>
            </a:endParaRPr>
          </a:p>
          <a:p>
            <a:pPr lvl="2">
              <a:buClr>
                <a:schemeClr val="bg2">
                  <a:lumMod val="75000"/>
                </a:schemeClr>
              </a:buClr>
              <a:buFont typeface="Wingdings" pitchFamily="2" charset="2"/>
              <a:buChar char="§"/>
            </a:pPr>
            <a:r>
              <a:rPr lang="en-US" sz="7200" dirty="0" smtClean="0">
                <a:solidFill>
                  <a:srgbClr val="C00000"/>
                </a:solidFill>
              </a:rPr>
              <a:t>Landscapes </a:t>
            </a:r>
            <a:r>
              <a:rPr lang="en-US" sz="7200" dirty="0">
                <a:solidFill>
                  <a:srgbClr val="C00000"/>
                </a:solidFill>
              </a:rPr>
              <a:t>and climate</a:t>
            </a:r>
            <a:r>
              <a:rPr lang="en-US" sz="7200" dirty="0"/>
              <a:t>: </a:t>
            </a:r>
          </a:p>
          <a:p>
            <a:pPr marL="274320" lvl="1" indent="0">
              <a:buClr>
                <a:schemeClr val="bg2">
                  <a:lumMod val="75000"/>
                </a:schemeClr>
              </a:buClr>
              <a:buNone/>
            </a:pPr>
            <a:r>
              <a:rPr lang="en-US" sz="7200" i="1" dirty="0"/>
              <a:t>	diverse and vulnerable</a:t>
            </a:r>
          </a:p>
          <a:p>
            <a:pPr>
              <a:buClr>
                <a:schemeClr val="bg2">
                  <a:lumMod val="75000"/>
                </a:schemeClr>
              </a:buClr>
              <a:buFont typeface="Wingdings" pitchFamily="2" charset="2"/>
              <a:buChar char="§"/>
            </a:pPr>
            <a:endParaRPr lang="en-US" sz="7200" i="1" dirty="0"/>
          </a:p>
          <a:p>
            <a:pPr lvl="2">
              <a:buClr>
                <a:schemeClr val="bg2">
                  <a:lumMod val="75000"/>
                </a:schemeClr>
              </a:buClr>
              <a:buFont typeface="Wingdings" pitchFamily="2" charset="2"/>
              <a:buChar char="§"/>
            </a:pPr>
            <a:r>
              <a:rPr lang="en-US" sz="7200" dirty="0">
                <a:solidFill>
                  <a:srgbClr val="C00000"/>
                </a:solidFill>
              </a:rPr>
              <a:t>Resource dependent economy: </a:t>
            </a:r>
          </a:p>
          <a:p>
            <a:pPr marL="0" indent="0">
              <a:buClr>
                <a:schemeClr val="bg2">
                  <a:lumMod val="75000"/>
                </a:schemeClr>
              </a:buClr>
              <a:buNone/>
            </a:pPr>
            <a:r>
              <a:rPr lang="en-US" sz="7200" i="1" dirty="0"/>
              <a:t>	setbacks and declines</a:t>
            </a:r>
          </a:p>
          <a:p>
            <a:pPr marL="0" indent="0">
              <a:buNone/>
            </a:pPr>
            <a:r>
              <a:rPr lang="en-US" sz="4800" dirty="0"/>
              <a:t>	</a:t>
            </a:r>
          </a:p>
          <a:p>
            <a:pPr>
              <a:buFont typeface="Wingdings" pitchFamily="2" charset="2"/>
              <a:buChar char="§"/>
            </a:pPr>
            <a:endParaRPr lang="en-US" i="1" dirty="0" smtClean="0"/>
          </a:p>
          <a:p>
            <a:pPr>
              <a:buFont typeface="Wingdings" pitchFamily="2" charset="2"/>
              <a:buChar char="§"/>
            </a:pPr>
            <a:endParaRPr lang="en-US" i="1" dirty="0" smtClean="0"/>
          </a:p>
          <a:p>
            <a:endParaRPr lang="en-US" dirty="0" smtClean="0"/>
          </a:p>
        </p:txBody>
      </p:sp>
      <p:sp>
        <p:nvSpPr>
          <p:cNvPr id="5" name="Text Placeholder 4"/>
          <p:cNvSpPr>
            <a:spLocks noGrp="1"/>
          </p:cNvSpPr>
          <p:nvPr>
            <p:ph type="body" sz="half" idx="2"/>
          </p:nvPr>
        </p:nvSpPr>
        <p:spPr>
          <a:xfrm>
            <a:off x="1811898" y="1570121"/>
            <a:ext cx="2418734" cy="4773967"/>
          </a:xfrm>
        </p:spPr>
        <p:txBody>
          <a:bodyPr/>
          <a:lstStyle/>
          <a:p>
            <a:pPr marL="285750" indent="-285750">
              <a:buClr>
                <a:schemeClr val="bg2">
                  <a:lumMod val="75000"/>
                </a:schemeClr>
              </a:buClr>
              <a:buFont typeface="Wingdings" pitchFamily="2" charset="2"/>
              <a:buChar char="ü"/>
            </a:pPr>
            <a:r>
              <a:rPr lang="en-US" dirty="0" smtClean="0"/>
              <a:t>Annual mean T ° </a:t>
            </a:r>
            <a:r>
              <a:rPr lang="en-US" b="1" dirty="0" smtClean="0"/>
              <a:t>↑2.24°C</a:t>
            </a:r>
            <a:r>
              <a:rPr lang="en-US" sz="1200" b="1" dirty="0" smtClean="0"/>
              <a:t> </a:t>
            </a:r>
            <a:r>
              <a:rPr lang="en-US" sz="1200" dirty="0"/>
              <a:t>/1940-2015, compared with 1961-1990/</a:t>
            </a:r>
          </a:p>
          <a:p>
            <a:pPr marL="285750" indent="-285750">
              <a:lnSpc>
                <a:spcPts val="1500"/>
              </a:lnSpc>
              <a:spcBef>
                <a:spcPts val="0"/>
              </a:spcBef>
              <a:buClr>
                <a:schemeClr val="bg2">
                  <a:lumMod val="75000"/>
                </a:schemeClr>
              </a:buClr>
              <a:buFont typeface="Wingdings" pitchFamily="2" charset="2"/>
              <a:buChar char="ü"/>
            </a:pPr>
            <a:endParaRPr lang="en-US" dirty="0" smtClean="0"/>
          </a:p>
          <a:p>
            <a:pPr marL="285750" indent="-285750">
              <a:buClr>
                <a:schemeClr val="bg2">
                  <a:lumMod val="75000"/>
                </a:schemeClr>
              </a:buClr>
              <a:buFont typeface="Wingdings" pitchFamily="2" charset="2"/>
              <a:buChar char="ü"/>
            </a:pPr>
            <a:r>
              <a:rPr lang="en-US" dirty="0" smtClean="0">
                <a:cs typeface="Arial" pitchFamily="34" charset="0"/>
              </a:rPr>
              <a:t>Annual precipitation</a:t>
            </a:r>
          </a:p>
          <a:p>
            <a:pPr marL="285750" indent="-285750">
              <a:lnSpc>
                <a:spcPts val="1300"/>
              </a:lnSpc>
              <a:spcBef>
                <a:spcPts val="0"/>
              </a:spcBef>
              <a:buClr>
                <a:schemeClr val="bg2">
                  <a:lumMod val="75000"/>
                </a:schemeClr>
              </a:buClr>
              <a:buFont typeface="Wingdings" pitchFamily="2" charset="2"/>
              <a:buChar char="ü"/>
            </a:pPr>
            <a:r>
              <a:rPr lang="en-US" b="1" dirty="0" smtClean="0"/>
              <a:t>       ↓7.3% </a:t>
            </a:r>
            <a:r>
              <a:rPr lang="en-US" sz="1200" dirty="0"/>
              <a:t>/1940-2015,   </a:t>
            </a:r>
          </a:p>
          <a:p>
            <a:pPr marL="171450" indent="-171450">
              <a:lnSpc>
                <a:spcPts val="1300"/>
              </a:lnSpc>
              <a:spcBef>
                <a:spcPts val="0"/>
              </a:spcBef>
              <a:buClr>
                <a:schemeClr val="bg2">
                  <a:lumMod val="75000"/>
                </a:schemeClr>
              </a:buClr>
              <a:buFont typeface="Wingdings" pitchFamily="2" charset="2"/>
              <a:buChar char="ü"/>
            </a:pPr>
            <a:r>
              <a:rPr lang="en-US" sz="1200" dirty="0"/>
              <a:t>         compared with 1961-1990/</a:t>
            </a:r>
          </a:p>
          <a:p>
            <a:pPr marL="285750" indent="-285750">
              <a:lnSpc>
                <a:spcPts val="1500"/>
              </a:lnSpc>
              <a:spcBef>
                <a:spcPts val="0"/>
              </a:spcBef>
              <a:buClr>
                <a:schemeClr val="bg2">
                  <a:lumMod val="75000"/>
                </a:schemeClr>
              </a:buClr>
              <a:buFont typeface="Wingdings" pitchFamily="2" charset="2"/>
              <a:buChar char="ü"/>
            </a:pPr>
            <a:endParaRPr lang="en-US" dirty="0" smtClean="0"/>
          </a:p>
          <a:p>
            <a:pPr marL="285750" indent="-285750">
              <a:buClr>
                <a:schemeClr val="bg2">
                  <a:lumMod val="75000"/>
                </a:schemeClr>
              </a:buClr>
              <a:buFont typeface="Wingdings" pitchFamily="2" charset="2"/>
              <a:buChar char="ü"/>
            </a:pPr>
            <a:r>
              <a:rPr lang="en-US" dirty="0" smtClean="0"/>
              <a:t>Coal reserves:  173B.tons</a:t>
            </a:r>
          </a:p>
          <a:p>
            <a:pPr marL="285750" indent="-285750">
              <a:lnSpc>
                <a:spcPts val="1400"/>
              </a:lnSpc>
              <a:spcBef>
                <a:spcPts val="0"/>
              </a:spcBef>
              <a:buClr>
                <a:schemeClr val="bg2">
                  <a:lumMod val="75000"/>
                </a:schemeClr>
              </a:buClr>
              <a:buFont typeface="Wingdings" pitchFamily="2" charset="2"/>
              <a:buChar char="ü"/>
            </a:pPr>
            <a:endParaRPr lang="en-US" dirty="0"/>
          </a:p>
          <a:p>
            <a:pPr marL="285750" indent="-285750">
              <a:buClr>
                <a:schemeClr val="bg2">
                  <a:lumMod val="75000"/>
                </a:schemeClr>
              </a:buClr>
              <a:buFont typeface="Wingdings" pitchFamily="2" charset="2"/>
              <a:buChar char="ü"/>
            </a:pPr>
            <a:r>
              <a:rPr lang="en-US" dirty="0"/>
              <a:t>Primary source of </a:t>
            </a:r>
            <a:r>
              <a:rPr lang="en-US" dirty="0" smtClean="0"/>
              <a:t>energy: coal </a:t>
            </a:r>
          </a:p>
          <a:p>
            <a:pPr marL="285750" indent="-285750">
              <a:lnSpc>
                <a:spcPts val="1400"/>
              </a:lnSpc>
              <a:spcBef>
                <a:spcPts val="0"/>
              </a:spcBef>
              <a:buClr>
                <a:schemeClr val="bg2">
                  <a:lumMod val="75000"/>
                </a:schemeClr>
              </a:buClr>
              <a:buFont typeface="Wingdings" pitchFamily="2" charset="2"/>
              <a:buChar char="ü"/>
            </a:pPr>
            <a:endParaRPr lang="en-US" dirty="0" smtClean="0"/>
          </a:p>
          <a:p>
            <a:pPr marL="171450" indent="-171450" algn="ctr">
              <a:buClr>
                <a:schemeClr val="bg2">
                  <a:lumMod val="75000"/>
                </a:schemeClr>
              </a:buClr>
              <a:buFont typeface="Wingdings" pitchFamily="2" charset="2"/>
              <a:buChar char="ü"/>
            </a:pPr>
            <a:r>
              <a:rPr lang="en-US" sz="1200" dirty="0"/>
              <a:t>Total Inst. Capacity</a:t>
            </a:r>
            <a:endParaRPr lang="en-US" dirty="0"/>
          </a:p>
          <a:p>
            <a:endParaRPr lang="en-US" dirty="0" smtClean="0"/>
          </a:p>
          <a:p>
            <a:endParaRPr lang="en-US" dirty="0"/>
          </a:p>
          <a:p>
            <a:endParaRPr lang="en-US" dirty="0"/>
          </a:p>
        </p:txBody>
      </p:sp>
      <p:sp>
        <p:nvSpPr>
          <p:cNvPr id="10" name="Title 1"/>
          <p:cNvSpPr txBox="1">
            <a:spLocks/>
          </p:cNvSpPr>
          <p:nvPr/>
        </p:nvSpPr>
        <p:spPr>
          <a:xfrm>
            <a:off x="1828800" y="990600"/>
            <a:ext cx="2348377" cy="579520"/>
          </a:xfrm>
          <a:prstGeom prst="rect">
            <a:avLst/>
          </a:prstGeom>
        </p:spPr>
        <p:txBody>
          <a:bodyPr vert="horz" lIns="91440" tIns="45720" rIns="91440" bIns="45720" rtlCol="0" anchor="b">
            <a:noAutofit/>
          </a:bodyPr>
          <a:lstStyle>
            <a:lvl1pPr algn="l" defTabSz="914400" rtl="0" eaLnBrk="1" latinLnBrk="0" hangingPunct="1">
              <a:spcBef>
                <a:spcPct val="0"/>
              </a:spcBef>
              <a:buNone/>
              <a:defRPr sz="2400" b="0" kern="1200" spc="-100" baseline="0">
                <a:solidFill>
                  <a:schemeClr val="tx2"/>
                </a:solidFill>
                <a:latin typeface="+mj-lt"/>
                <a:ea typeface="+mj-ea"/>
                <a:cs typeface="+mj-cs"/>
              </a:defRPr>
            </a:lvl1pPr>
          </a:lstStyle>
          <a:p>
            <a:r>
              <a:rPr lang="en-US" sz="2800" b="1" dirty="0">
                <a:solidFill>
                  <a:schemeClr val="accent6"/>
                </a:solidFill>
                <a:latin typeface="+mn-lt"/>
              </a:rPr>
              <a:t>FACTS</a:t>
            </a:r>
          </a:p>
        </p:txBody>
      </p:sp>
      <p:sp>
        <p:nvSpPr>
          <p:cNvPr id="4" name="Slide Number Placeholder 3"/>
          <p:cNvSpPr>
            <a:spLocks noGrp="1"/>
          </p:cNvSpPr>
          <p:nvPr>
            <p:ph type="sldNum" sz="quarter" idx="12"/>
          </p:nvPr>
        </p:nvSpPr>
        <p:spPr/>
        <p:txBody>
          <a:bodyPr/>
          <a:lstStyle/>
          <a:p>
            <a:fld id="{A5F2EB58-7483-4D64-A272-46F97EDF5602}" type="slidenum">
              <a:rPr lang="en-US" smtClean="0"/>
              <a:t>2</a:t>
            </a:fld>
            <a:endParaRPr lang="en-US"/>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25253" y="1096545"/>
            <a:ext cx="5957047" cy="3574526"/>
          </a:xfrm>
          <a:prstGeom prst="rect">
            <a:avLst/>
          </a:prstGeom>
        </p:spPr>
      </p:pic>
      <p:pic>
        <p:nvPicPr>
          <p:cNvPr id="20" name="Picture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13" y="6546747"/>
            <a:ext cx="12207240" cy="331881"/>
          </a:xfrm>
          <a:prstGeom prst="rect">
            <a:avLst/>
          </a:prstGeom>
        </p:spPr>
      </p:pic>
    </p:spTree>
    <p:extLst>
      <p:ext uri="{BB962C8B-B14F-4D97-AF65-F5344CB8AC3E}">
        <p14:creationId xmlns:p14="http://schemas.microsoft.com/office/powerpoint/2010/main" val="27370071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24000" y="225217"/>
            <a:ext cx="9129346" cy="1077218"/>
          </a:xfrm>
          <a:prstGeom prst="rect">
            <a:avLst/>
          </a:prstGeom>
          <a:noFill/>
        </p:spPr>
        <p:txBody>
          <a:bodyPr wrap="square" rtlCol="0">
            <a:spAutoFit/>
          </a:bodyPr>
          <a:lstStyle/>
          <a:p>
            <a:pPr algn="ctr"/>
            <a:r>
              <a:rPr lang="en-US" sz="3200" b="1" dirty="0"/>
              <a:t>COUNTRY </a:t>
            </a:r>
            <a:r>
              <a:rPr lang="en-US" sz="3200" b="1" dirty="0" smtClean="0"/>
              <a:t>PROFILE: </a:t>
            </a:r>
            <a:r>
              <a:rPr lang="en-US" sz="3200" b="1" dirty="0" smtClean="0">
                <a:solidFill>
                  <a:schemeClr val="accent5">
                    <a:lumMod val="50000"/>
                  </a:schemeClr>
                </a:solidFill>
                <a:cs typeface="Arial" pitchFamily="34" charset="0"/>
              </a:rPr>
              <a:t>Mongolia’s </a:t>
            </a:r>
            <a:r>
              <a:rPr lang="en-US" sz="3200" b="1" dirty="0">
                <a:solidFill>
                  <a:schemeClr val="accent5">
                    <a:lumMod val="50000"/>
                  </a:schemeClr>
                </a:solidFill>
                <a:cs typeface="Arial" pitchFamily="34" charset="0"/>
              </a:rPr>
              <a:t>total GHG emissions/removals </a:t>
            </a:r>
            <a:r>
              <a:rPr lang="en-US" sz="3200" b="1" dirty="0" smtClean="0">
                <a:solidFill>
                  <a:schemeClr val="accent5">
                    <a:lumMod val="50000"/>
                  </a:schemeClr>
                </a:solidFill>
                <a:cs typeface="Arial" pitchFamily="34" charset="0"/>
              </a:rPr>
              <a:t>(</a:t>
            </a:r>
            <a:r>
              <a:rPr lang="en-US" sz="3200" b="1" dirty="0" err="1" smtClean="0">
                <a:solidFill>
                  <a:schemeClr val="accent5">
                    <a:lumMod val="50000"/>
                  </a:schemeClr>
                </a:solidFill>
                <a:cs typeface="Arial" pitchFamily="34" charset="0"/>
              </a:rPr>
              <a:t>Gg</a:t>
            </a:r>
            <a:r>
              <a:rPr lang="ru-RU" sz="3200" b="1" dirty="0" smtClean="0">
                <a:solidFill>
                  <a:schemeClr val="accent5">
                    <a:lumMod val="50000"/>
                  </a:schemeClr>
                </a:solidFill>
                <a:cs typeface="Arial" pitchFamily="34" charset="0"/>
              </a:rPr>
              <a:t> </a:t>
            </a:r>
            <a:r>
              <a:rPr lang="ru-RU" sz="3200" b="1" dirty="0">
                <a:solidFill>
                  <a:schemeClr val="accent5">
                    <a:lumMod val="50000"/>
                  </a:schemeClr>
                </a:solidFill>
                <a:cs typeface="Arial" pitchFamily="34" charset="0"/>
              </a:rPr>
              <a:t>СО</a:t>
            </a:r>
            <a:r>
              <a:rPr lang="ru-RU" sz="3200" b="1" baseline="-25000" dirty="0">
                <a:solidFill>
                  <a:schemeClr val="accent5">
                    <a:lumMod val="50000"/>
                  </a:schemeClr>
                </a:solidFill>
                <a:cs typeface="Arial" pitchFamily="34" charset="0"/>
              </a:rPr>
              <a:t>2</a:t>
            </a:r>
            <a:r>
              <a:rPr lang="en-US" sz="3200" b="1" dirty="0" smtClean="0">
                <a:solidFill>
                  <a:schemeClr val="accent5">
                    <a:lumMod val="50000"/>
                  </a:schemeClr>
                </a:solidFill>
                <a:cs typeface="Arial" pitchFamily="34" charset="0"/>
              </a:rPr>
              <a:t>e)</a:t>
            </a:r>
            <a:endParaRPr lang="en-US" sz="3200" b="1" dirty="0">
              <a:solidFill>
                <a:schemeClr val="accent5">
                  <a:lumMod val="50000"/>
                </a:schemeClr>
              </a:solidFill>
              <a:cs typeface="Arial"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7360" y="1633433"/>
            <a:ext cx="8915400" cy="472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13" y="6546747"/>
            <a:ext cx="12207240" cy="331881"/>
          </a:xfrm>
          <a:prstGeom prst="rect">
            <a:avLst/>
          </a:prstGeom>
        </p:spPr>
      </p:pic>
    </p:spTree>
    <p:extLst>
      <p:ext uri="{BB962C8B-B14F-4D97-AF65-F5344CB8AC3E}">
        <p14:creationId xmlns:p14="http://schemas.microsoft.com/office/powerpoint/2010/main" val="24262109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81000"/>
            <a:ext cx="8229600" cy="990600"/>
          </a:xfrm>
        </p:spPr>
        <p:txBody>
          <a:bodyPr>
            <a:normAutofit/>
          </a:bodyPr>
          <a:lstStyle/>
          <a:p>
            <a:r>
              <a:rPr lang="en-US" sz="2800" b="1" dirty="0" smtClean="0"/>
              <a:t>KEY CLIMATE </a:t>
            </a:r>
            <a:r>
              <a:rPr lang="en-US" sz="2800" b="1" dirty="0"/>
              <a:t>POLICY FRAMEWORKS</a:t>
            </a:r>
          </a:p>
        </p:txBody>
      </p:sp>
      <p:sp>
        <p:nvSpPr>
          <p:cNvPr id="3" name="Content Placeholder 2"/>
          <p:cNvSpPr>
            <a:spLocks noGrp="1"/>
          </p:cNvSpPr>
          <p:nvPr>
            <p:ph idx="1"/>
          </p:nvPr>
        </p:nvSpPr>
        <p:spPr>
          <a:xfrm>
            <a:off x="968188" y="1295400"/>
            <a:ext cx="10569388" cy="5181600"/>
          </a:xfrm>
        </p:spPr>
        <p:txBody>
          <a:bodyPr>
            <a:normAutofit fontScale="92500" lnSpcReduction="20000"/>
          </a:bodyPr>
          <a:lstStyle/>
          <a:p>
            <a:pPr marL="0" indent="0">
              <a:buNone/>
            </a:pPr>
            <a:r>
              <a:rPr lang="en-US" dirty="0">
                <a:solidFill>
                  <a:srgbClr val="C00000"/>
                </a:solidFill>
              </a:rPr>
              <a:t>National Action Programme on Climate Change (2011-2021)</a:t>
            </a:r>
          </a:p>
          <a:p>
            <a:pPr lvl="1">
              <a:buClr>
                <a:schemeClr val="bg2">
                  <a:lumMod val="75000"/>
                </a:schemeClr>
              </a:buClr>
              <a:buFont typeface="Wingdings" pitchFamily="2" charset="2"/>
              <a:buChar char="§"/>
            </a:pPr>
            <a:r>
              <a:rPr lang="en-US" sz="1700" dirty="0"/>
              <a:t>A low carbon economy thru environmental technologies and EE</a:t>
            </a:r>
          </a:p>
          <a:p>
            <a:pPr lvl="1">
              <a:buClr>
                <a:schemeClr val="bg2">
                  <a:lumMod val="75000"/>
                </a:schemeClr>
              </a:buClr>
              <a:buFont typeface="Wingdings" pitchFamily="2" charset="2"/>
              <a:buChar char="§"/>
            </a:pPr>
            <a:r>
              <a:rPr lang="en-US" sz="1700" dirty="0"/>
              <a:t>A foundation for green economic growth and development</a:t>
            </a:r>
          </a:p>
          <a:p>
            <a:pPr lvl="1">
              <a:buClr>
                <a:schemeClr val="bg2">
                  <a:lumMod val="75000"/>
                </a:schemeClr>
              </a:buClr>
              <a:buFont typeface="Wingdings" pitchFamily="2" charset="2"/>
              <a:buChar char="§"/>
            </a:pPr>
            <a:r>
              <a:rPr lang="en-US" sz="1700" dirty="0"/>
              <a:t>Capacity building in all areas incl. M&amp;E, and research networks</a:t>
            </a:r>
          </a:p>
          <a:p>
            <a:pPr>
              <a:buFont typeface="Wingdings" pitchFamily="2" charset="2"/>
              <a:buChar char="§"/>
            </a:pPr>
            <a:endParaRPr lang="en-US" sz="2000" dirty="0"/>
          </a:p>
          <a:p>
            <a:pPr marL="0" indent="0">
              <a:buNone/>
            </a:pPr>
            <a:r>
              <a:rPr lang="en-US" dirty="0" smtClean="0">
                <a:solidFill>
                  <a:srgbClr val="C00000"/>
                </a:solidFill>
              </a:rPr>
              <a:t>Green Development Policy (2014-2030)</a:t>
            </a:r>
          </a:p>
          <a:p>
            <a:pPr lvl="1">
              <a:buClr>
                <a:schemeClr val="bg2">
                  <a:lumMod val="75000"/>
                </a:schemeClr>
              </a:buClr>
              <a:buFont typeface="Wingdings" pitchFamily="2" charset="2"/>
              <a:buChar char="§"/>
            </a:pPr>
            <a:r>
              <a:rPr lang="en-US" sz="1700" dirty="0"/>
              <a:t>transform to a green and environmentally friendly development</a:t>
            </a:r>
          </a:p>
          <a:p>
            <a:pPr lvl="1">
              <a:buClr>
                <a:schemeClr val="bg2">
                  <a:lumMod val="75000"/>
                </a:schemeClr>
              </a:buClr>
              <a:buFont typeface="Wingdings" pitchFamily="2" charset="2"/>
              <a:buChar char="§"/>
            </a:pPr>
            <a:r>
              <a:rPr lang="en-US" sz="1700" dirty="0"/>
              <a:t>support clean and advanced technologies thru incentives </a:t>
            </a:r>
          </a:p>
          <a:p>
            <a:pPr lvl="1">
              <a:buClr>
                <a:schemeClr val="bg2">
                  <a:lumMod val="75000"/>
                </a:schemeClr>
              </a:buClr>
              <a:buFont typeface="Wingdings" pitchFamily="2" charset="2"/>
              <a:buChar char="§"/>
            </a:pPr>
            <a:r>
              <a:rPr lang="en-US" sz="1700" dirty="0"/>
              <a:t>UB metro, bus rapid transit service for public transportation</a:t>
            </a:r>
          </a:p>
          <a:p>
            <a:pPr>
              <a:buFont typeface="Wingdings" pitchFamily="2" charset="2"/>
              <a:buChar char="§"/>
            </a:pPr>
            <a:endParaRPr lang="en-US" sz="2000" dirty="0"/>
          </a:p>
          <a:p>
            <a:pPr marL="0" indent="0">
              <a:buNone/>
            </a:pPr>
            <a:r>
              <a:rPr lang="en-US" dirty="0">
                <a:solidFill>
                  <a:srgbClr val="C00000"/>
                </a:solidFill>
              </a:rPr>
              <a:t>Mongolia’s Nationally Determined Contributions (</a:t>
            </a:r>
            <a:r>
              <a:rPr lang="en-US" dirty="0" smtClean="0">
                <a:solidFill>
                  <a:srgbClr val="C00000"/>
                </a:solidFill>
              </a:rPr>
              <a:t>INDCs)</a:t>
            </a:r>
          </a:p>
          <a:p>
            <a:pPr lvl="1">
              <a:buClr>
                <a:schemeClr val="bg2">
                  <a:lumMod val="75000"/>
                </a:schemeClr>
              </a:buClr>
              <a:buFont typeface="Wingdings" pitchFamily="2" charset="2"/>
              <a:buChar char="§"/>
            </a:pPr>
            <a:r>
              <a:rPr lang="en-US" sz="1700" dirty="0"/>
              <a:t>Increase RE capacity from 7.62% to 20% by 2020, and 30% by 2030</a:t>
            </a:r>
          </a:p>
          <a:p>
            <a:pPr lvl="1">
              <a:buClr>
                <a:schemeClr val="bg2">
                  <a:lumMod val="75000"/>
                </a:schemeClr>
              </a:buClr>
              <a:buFont typeface="Wingdings" pitchFamily="2" charset="2"/>
              <a:buChar char="§"/>
            </a:pPr>
            <a:r>
              <a:rPr lang="en-US" sz="1700" dirty="0"/>
              <a:t>Increase EE by reducing electricity transmission losses, heat losses thru applications of advanced technologies</a:t>
            </a:r>
          </a:p>
          <a:p>
            <a:pPr>
              <a:buFont typeface="Wingdings" pitchFamily="2" charset="2"/>
              <a:buChar char="§"/>
            </a:pPr>
            <a:endParaRPr lang="en-US" dirty="0">
              <a:solidFill>
                <a:srgbClr val="C00000"/>
              </a:solidFill>
            </a:endParaRPr>
          </a:p>
          <a:p>
            <a:pPr marL="0" indent="0">
              <a:buNone/>
            </a:pPr>
            <a:r>
              <a:rPr lang="en-US" dirty="0" smtClean="0">
                <a:solidFill>
                  <a:srgbClr val="C00000"/>
                </a:solidFill>
              </a:rPr>
              <a:t>Mongolia’s </a:t>
            </a:r>
            <a:r>
              <a:rPr lang="en-US" dirty="0">
                <a:solidFill>
                  <a:srgbClr val="C00000"/>
                </a:solidFill>
              </a:rPr>
              <a:t>Sustainable Development Vision (</a:t>
            </a:r>
            <a:r>
              <a:rPr lang="en-US" dirty="0" smtClean="0">
                <a:solidFill>
                  <a:srgbClr val="C00000"/>
                </a:solidFill>
              </a:rPr>
              <a:t>2015-2030)</a:t>
            </a:r>
          </a:p>
          <a:p>
            <a:pPr lvl="1">
              <a:buClr>
                <a:schemeClr val="bg2">
                  <a:lumMod val="75000"/>
                </a:schemeClr>
              </a:buClr>
              <a:buFont typeface="Wingdings" pitchFamily="2" charset="2"/>
              <a:buChar char="§"/>
            </a:pPr>
            <a:r>
              <a:rPr lang="en-US" sz="1700" dirty="0"/>
              <a:t>Develop RE sector </a:t>
            </a:r>
          </a:p>
          <a:p>
            <a:pPr lvl="1">
              <a:buClr>
                <a:schemeClr val="bg2">
                  <a:lumMod val="75000"/>
                </a:schemeClr>
              </a:buClr>
              <a:buFont typeface="Wingdings" pitchFamily="2" charset="2"/>
              <a:buChar char="§"/>
            </a:pPr>
            <a:r>
              <a:rPr lang="en-US" sz="1700" dirty="0"/>
              <a:t>Adapt to climate change impacts</a:t>
            </a:r>
          </a:p>
          <a:p>
            <a:pPr>
              <a:buFont typeface="Wingdings" pitchFamily="2" charset="2"/>
              <a:buChar char="§"/>
            </a:pPr>
            <a:endParaRPr lang="en-US" sz="2000" dirty="0"/>
          </a:p>
          <a:p>
            <a:pPr>
              <a:buFont typeface="Wingdings" pitchFamily="2" charset="2"/>
              <a:buChar char="§"/>
            </a:pPr>
            <a:endParaRPr lang="en-US" sz="2000" dirty="0"/>
          </a:p>
          <a:p>
            <a:pPr>
              <a:buFont typeface="Wingdings" pitchFamily="2" charset="2"/>
              <a:buChar char="§"/>
            </a:pPr>
            <a:endParaRPr lang="en-US" sz="2000" dirty="0"/>
          </a:p>
          <a:p>
            <a:pPr marL="0" indent="0">
              <a:buNone/>
            </a:pPr>
            <a:endParaRPr lang="en-US" sz="2000" dirty="0">
              <a:solidFill>
                <a:srgbClr val="FF0000"/>
              </a:solidFill>
            </a:endParaRPr>
          </a:p>
          <a:p>
            <a:pPr>
              <a:buFont typeface="Wingdings" pitchFamily="2" charset="2"/>
              <a:buChar char="§"/>
            </a:pPr>
            <a:endParaRPr lang="en-US" dirty="0"/>
          </a:p>
        </p:txBody>
      </p:sp>
      <p:sp>
        <p:nvSpPr>
          <p:cNvPr id="4" name="Slide Number Placeholder 3"/>
          <p:cNvSpPr>
            <a:spLocks noGrp="1"/>
          </p:cNvSpPr>
          <p:nvPr>
            <p:ph type="sldNum" sz="quarter" idx="12"/>
          </p:nvPr>
        </p:nvSpPr>
        <p:spPr/>
        <p:txBody>
          <a:bodyPr/>
          <a:lstStyle/>
          <a:p>
            <a:fld id="{A5F2EB58-7483-4D64-A272-46F97EDF5602}" type="slidenum">
              <a:rPr lang="en-US" smtClean="0"/>
              <a:t>4</a:t>
            </a:fld>
            <a:endParaRPr lang="en-US"/>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13" y="6546747"/>
            <a:ext cx="12207240" cy="331881"/>
          </a:xfrm>
          <a:prstGeom prst="rect">
            <a:avLst/>
          </a:prstGeom>
        </p:spPr>
      </p:pic>
    </p:spTree>
    <p:extLst>
      <p:ext uri="{BB962C8B-B14F-4D97-AF65-F5344CB8AC3E}">
        <p14:creationId xmlns:p14="http://schemas.microsoft.com/office/powerpoint/2010/main" val="19019532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a:latin typeface="+mn-lt"/>
                <a:cs typeface="Arial" pitchFamily="34" charset="0"/>
              </a:rPr>
              <a:t>Climate technology related policy and </a:t>
            </a:r>
            <a:r>
              <a:rPr lang="en-US" sz="3600" dirty="0" smtClean="0">
                <a:latin typeface="+mn-lt"/>
                <a:cs typeface="Arial" pitchFamily="34" charset="0"/>
              </a:rPr>
              <a:t>legislation</a:t>
            </a:r>
            <a:endParaRPr lang="en-US" sz="3600" dirty="0">
              <a:latin typeface="+mn-lt"/>
              <a:cs typeface="Arial" pitchFamily="34" charset="0"/>
            </a:endParaRPr>
          </a:p>
        </p:txBody>
      </p:sp>
      <p:sp>
        <p:nvSpPr>
          <p:cNvPr id="3" name="Content Placeholder 2"/>
          <p:cNvSpPr>
            <a:spLocks noGrp="1"/>
          </p:cNvSpPr>
          <p:nvPr>
            <p:ph idx="1"/>
          </p:nvPr>
        </p:nvSpPr>
        <p:spPr/>
        <p:txBody>
          <a:bodyPr>
            <a:normAutofit lnSpcReduction="10000"/>
          </a:bodyPr>
          <a:lstStyle/>
          <a:p>
            <a:r>
              <a:rPr lang="en-US" sz="2000" dirty="0">
                <a:cs typeface="Arial" pitchFamily="34" charset="0"/>
              </a:rPr>
              <a:t>Law on Technology transfer, 1998</a:t>
            </a:r>
          </a:p>
          <a:p>
            <a:pPr lvl="1"/>
            <a:r>
              <a:rPr lang="en-US" sz="1700" dirty="0">
                <a:cs typeface="Arial" pitchFamily="34" charset="0"/>
              </a:rPr>
              <a:t>Technology assessment</a:t>
            </a:r>
          </a:p>
          <a:p>
            <a:r>
              <a:rPr lang="en-US" sz="2000" dirty="0">
                <a:cs typeface="Arial" pitchFamily="34" charset="0"/>
              </a:rPr>
              <a:t>Law on Science and Technology, 2006</a:t>
            </a:r>
          </a:p>
          <a:p>
            <a:r>
              <a:rPr lang="en-US" sz="2000" dirty="0">
                <a:cs typeface="Arial" pitchFamily="34" charset="0"/>
              </a:rPr>
              <a:t>Law on Innovation, 2012</a:t>
            </a:r>
          </a:p>
          <a:p>
            <a:r>
              <a:rPr lang="en-US" sz="2000" dirty="0">
                <a:cs typeface="Arial" pitchFamily="34" charset="0"/>
              </a:rPr>
              <a:t>Law on Environmental Conservation, 2012</a:t>
            </a:r>
          </a:p>
          <a:p>
            <a:pPr lvl="1"/>
            <a:r>
              <a:rPr lang="en-US" sz="1700" dirty="0">
                <a:cs typeface="Arial" pitchFamily="34" charset="0"/>
              </a:rPr>
              <a:t>Identified 41 technologies that will release of charge on VAT (government decree No303, 2013)</a:t>
            </a:r>
          </a:p>
          <a:p>
            <a:r>
              <a:rPr lang="en-US" sz="2000" dirty="0">
                <a:cs typeface="Arial" pitchFamily="34" charset="0"/>
              </a:rPr>
              <a:t>Master Plan on Development of Science and Technology 2007-2020</a:t>
            </a:r>
          </a:p>
          <a:p>
            <a:r>
              <a:rPr lang="en-US" sz="2000" dirty="0">
                <a:cs typeface="Arial" pitchFamily="34" charset="0"/>
              </a:rPr>
              <a:t>Core technology list of Priorities of Development on Science and Technology 2015-2021 (government decree No368, 2015)</a:t>
            </a:r>
          </a:p>
          <a:p>
            <a:r>
              <a:rPr lang="en-US" sz="2000" dirty="0">
                <a:cs typeface="Arial" pitchFamily="34" charset="0"/>
              </a:rPr>
              <a:t>Green Development Policy, its implementation plan 2016-2030, 2016</a:t>
            </a:r>
          </a:p>
          <a:p>
            <a:r>
              <a:rPr lang="en-US" sz="2000" dirty="0">
                <a:cs typeface="Arial" pitchFamily="34" charset="0"/>
              </a:rPr>
              <a:t>National Action </a:t>
            </a:r>
            <a:r>
              <a:rPr lang="en-US" sz="2000" dirty="0" err="1">
                <a:cs typeface="Arial" pitchFamily="34" charset="0"/>
              </a:rPr>
              <a:t>Programme</a:t>
            </a:r>
            <a:r>
              <a:rPr lang="en-US" sz="2000" dirty="0">
                <a:cs typeface="Arial" pitchFamily="34" charset="0"/>
              </a:rPr>
              <a:t> on Climate Change</a:t>
            </a:r>
          </a:p>
          <a:p>
            <a:r>
              <a:rPr lang="en-US" sz="2000" dirty="0">
                <a:cs typeface="Arial" pitchFamily="34" charset="0"/>
              </a:rPr>
              <a:t>Other sectorial development plans and strategies</a:t>
            </a:r>
          </a:p>
          <a:p>
            <a:endParaRPr lang="en-US" sz="2000" dirty="0">
              <a:cs typeface="Arial" pitchFamily="34" charset="0"/>
            </a:endParaRPr>
          </a:p>
          <a:p>
            <a:endParaRPr lang="en-US" sz="2000" dirty="0">
              <a:cs typeface="Arial"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13" y="6546747"/>
            <a:ext cx="12207240" cy="331881"/>
          </a:xfrm>
          <a:prstGeom prst="rect">
            <a:avLst/>
          </a:prstGeom>
        </p:spPr>
      </p:pic>
    </p:spTree>
    <p:extLst>
      <p:ext uri="{BB962C8B-B14F-4D97-AF65-F5344CB8AC3E}">
        <p14:creationId xmlns:p14="http://schemas.microsoft.com/office/powerpoint/2010/main" val="314961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1989" y="311336"/>
            <a:ext cx="10515600" cy="1325563"/>
          </a:xfrm>
        </p:spPr>
        <p:txBody>
          <a:bodyPr/>
          <a:lstStyle/>
          <a:p>
            <a:r>
              <a:rPr lang="en-US" b="1" dirty="0" smtClean="0"/>
              <a:t>Institutional arrangement of TNC and BUR1 </a:t>
            </a:r>
            <a:br>
              <a:rPr lang="en-US" b="1" dirty="0" smtClean="0"/>
            </a:br>
            <a:r>
              <a:rPr lang="en-US" b="1" dirty="0" smtClean="0"/>
              <a:t>by 2017</a:t>
            </a:r>
            <a:endParaRPr lang="en-US" b="1" dirty="0"/>
          </a:p>
        </p:txBody>
      </p:sp>
      <p:grpSp>
        <p:nvGrpSpPr>
          <p:cNvPr id="45" name="Group 44"/>
          <p:cNvGrpSpPr/>
          <p:nvPr/>
        </p:nvGrpSpPr>
        <p:grpSpPr>
          <a:xfrm>
            <a:off x="2055983" y="1595723"/>
            <a:ext cx="7832088" cy="4508135"/>
            <a:chOff x="702312" y="1322390"/>
            <a:chExt cx="7832088" cy="4508135"/>
          </a:xfrm>
        </p:grpSpPr>
        <p:grpSp>
          <p:nvGrpSpPr>
            <p:cNvPr id="46" name="Group 45"/>
            <p:cNvGrpSpPr/>
            <p:nvPr/>
          </p:nvGrpSpPr>
          <p:grpSpPr>
            <a:xfrm>
              <a:off x="4343400" y="4648200"/>
              <a:ext cx="2209800" cy="274320"/>
              <a:chOff x="4343400" y="4648200"/>
              <a:chExt cx="2209800" cy="274320"/>
            </a:xfrm>
          </p:grpSpPr>
          <p:cxnSp>
            <p:nvCxnSpPr>
              <p:cNvPr id="84" name="AutoShape 290"/>
              <p:cNvCxnSpPr>
                <a:cxnSpLocks noChangeShapeType="1"/>
              </p:cNvCxnSpPr>
              <p:nvPr/>
            </p:nvCxnSpPr>
            <p:spPr bwMode="auto">
              <a:xfrm>
                <a:off x="6552582" y="4648200"/>
                <a:ext cx="618" cy="274257"/>
              </a:xfrm>
              <a:prstGeom prst="straightConnector1">
                <a:avLst/>
              </a:prstGeom>
              <a:noFill/>
              <a:ln w="9525">
                <a:solidFill>
                  <a:srgbClr val="000000"/>
                </a:solidFill>
                <a:round/>
                <a:headEnd/>
                <a:tailEnd/>
              </a:ln>
            </p:spPr>
          </p:cxnSp>
          <p:cxnSp>
            <p:nvCxnSpPr>
              <p:cNvPr id="85" name="AutoShape 290"/>
              <p:cNvCxnSpPr>
                <a:cxnSpLocks noChangeShapeType="1"/>
              </p:cNvCxnSpPr>
              <p:nvPr/>
            </p:nvCxnSpPr>
            <p:spPr bwMode="auto">
              <a:xfrm>
                <a:off x="4343400" y="4648200"/>
                <a:ext cx="618" cy="274320"/>
              </a:xfrm>
              <a:prstGeom prst="straightConnector1">
                <a:avLst/>
              </a:prstGeom>
              <a:noFill/>
              <a:ln w="9525">
                <a:solidFill>
                  <a:srgbClr val="000000"/>
                </a:solidFill>
                <a:round/>
                <a:headEnd/>
                <a:tailEnd/>
              </a:ln>
            </p:spPr>
          </p:cxnSp>
        </p:grpSp>
        <p:grpSp>
          <p:nvGrpSpPr>
            <p:cNvPr id="47" name="Group 46"/>
            <p:cNvGrpSpPr/>
            <p:nvPr/>
          </p:nvGrpSpPr>
          <p:grpSpPr>
            <a:xfrm>
              <a:off x="702312" y="1322390"/>
              <a:ext cx="7832088" cy="4508135"/>
              <a:chOff x="702312" y="1394398"/>
              <a:chExt cx="7832088" cy="4508135"/>
            </a:xfrm>
          </p:grpSpPr>
          <p:grpSp>
            <p:nvGrpSpPr>
              <p:cNvPr id="48" name="Group 47"/>
              <p:cNvGrpSpPr/>
              <p:nvPr/>
            </p:nvGrpSpPr>
            <p:grpSpPr>
              <a:xfrm>
                <a:off x="702312" y="1394398"/>
                <a:ext cx="7832088" cy="4508135"/>
                <a:chOff x="702312" y="1350044"/>
                <a:chExt cx="7832088" cy="4508135"/>
              </a:xfrm>
            </p:grpSpPr>
            <p:cxnSp>
              <p:nvCxnSpPr>
                <p:cNvPr id="54" name="AutoShape 19"/>
                <p:cNvCxnSpPr>
                  <a:cxnSpLocks noChangeShapeType="1"/>
                </p:cNvCxnSpPr>
                <p:nvPr/>
              </p:nvCxnSpPr>
              <p:spPr bwMode="auto">
                <a:xfrm flipV="1">
                  <a:off x="5110849" y="2438400"/>
                  <a:ext cx="548640" cy="0"/>
                </a:xfrm>
                <a:prstGeom prst="straightConnector1">
                  <a:avLst/>
                </a:prstGeom>
                <a:noFill/>
                <a:ln w="9525">
                  <a:solidFill>
                    <a:srgbClr val="000000"/>
                  </a:solidFill>
                  <a:prstDash val="solid"/>
                  <a:round/>
                  <a:headEnd type="none" w="med" len="med"/>
                  <a:tailEnd type="none" w="med" len="med"/>
                </a:ln>
              </p:spPr>
            </p:cxnSp>
            <p:grpSp>
              <p:nvGrpSpPr>
                <p:cNvPr id="55" name="Group 54"/>
                <p:cNvGrpSpPr/>
                <p:nvPr/>
              </p:nvGrpSpPr>
              <p:grpSpPr>
                <a:xfrm>
                  <a:off x="702312" y="1350044"/>
                  <a:ext cx="7832088" cy="4508135"/>
                  <a:chOff x="702312" y="1350044"/>
                  <a:chExt cx="7832088" cy="4508135"/>
                </a:xfrm>
              </p:grpSpPr>
              <p:sp>
                <p:nvSpPr>
                  <p:cNvPr id="56" name="Text Box 273"/>
                  <p:cNvSpPr txBox="1">
                    <a:spLocks noChangeArrowheads="1"/>
                  </p:cNvSpPr>
                  <p:nvPr/>
                </p:nvSpPr>
                <p:spPr bwMode="auto">
                  <a:xfrm>
                    <a:off x="5638800" y="2209800"/>
                    <a:ext cx="2284787" cy="411004"/>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91440" tIns="9144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ts val="1000"/>
                      </a:spcAft>
                    </a:pPr>
                    <a:r>
                      <a:rPr lang="en-US" sz="1200" b="1" dirty="0" smtClean="0">
                        <a:solidFill>
                          <a:prstClr val="black"/>
                        </a:solidFill>
                        <a:cs typeface="Arial" pitchFamily="34" charset="0"/>
                      </a:rPr>
                      <a:t>PROJECT STEERING COMMITTEE</a:t>
                    </a:r>
                  </a:p>
                </p:txBody>
              </p:sp>
              <p:sp>
                <p:nvSpPr>
                  <p:cNvPr id="57" name="Rectangle 56"/>
                  <p:cNvSpPr/>
                  <p:nvPr/>
                </p:nvSpPr>
                <p:spPr>
                  <a:xfrm>
                    <a:off x="7095019" y="4267201"/>
                    <a:ext cx="1439381" cy="457200"/>
                  </a:xfrm>
                  <a:prstGeom prst="rect">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prstClr val="white"/>
                        </a:solidFill>
                      </a:rPr>
                      <a:t>GEF/UNEP</a:t>
                    </a:r>
                    <a:endParaRPr lang="en-US" sz="1400" b="1" dirty="0">
                      <a:solidFill>
                        <a:prstClr val="white"/>
                      </a:solidFill>
                    </a:endParaRPr>
                  </a:p>
                </p:txBody>
              </p:sp>
              <p:cxnSp>
                <p:nvCxnSpPr>
                  <p:cNvPr id="58" name="Straight Arrow Connector 57"/>
                  <p:cNvCxnSpPr/>
                  <p:nvPr/>
                </p:nvCxnSpPr>
                <p:spPr>
                  <a:xfrm flipH="1" flipV="1">
                    <a:off x="7001853" y="2624984"/>
                    <a:ext cx="1" cy="182880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H="1">
                    <a:off x="6705600" y="4455460"/>
                    <a:ext cx="301752"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6468035" y="4876241"/>
                    <a:ext cx="1361629" cy="430887"/>
                  </a:xfrm>
                  <a:prstGeom prst="rect">
                    <a:avLst/>
                  </a:prstGeom>
                  <a:solidFill>
                    <a:srgbClr val="0070C0"/>
                  </a:solidFill>
                  <a:ln>
                    <a:solidFill>
                      <a:srgbClr val="0070C0"/>
                    </a:solidFill>
                  </a:ln>
                </p:spPr>
                <p:txBody>
                  <a:bodyPr wrap="square" rtlCol="0" anchor="ctr">
                    <a:spAutoFit/>
                  </a:bodyPr>
                  <a:lstStyle/>
                  <a:p>
                    <a:pPr algn="ctr"/>
                    <a:r>
                      <a:rPr lang="en-US" sz="1100" b="1" dirty="0" smtClean="0">
                        <a:solidFill>
                          <a:prstClr val="white"/>
                        </a:solidFill>
                      </a:rPr>
                      <a:t>Joint Crediting Mechanism (JCM)</a:t>
                    </a:r>
                    <a:endParaRPr lang="en-US" sz="1100" b="1" dirty="0">
                      <a:solidFill>
                        <a:prstClr val="white"/>
                      </a:solidFill>
                    </a:endParaRPr>
                  </a:p>
                </p:txBody>
              </p:sp>
              <p:cxnSp>
                <p:nvCxnSpPr>
                  <p:cNvPr id="61" name="Straight Arrow Connector 60"/>
                  <p:cNvCxnSpPr/>
                  <p:nvPr/>
                </p:nvCxnSpPr>
                <p:spPr>
                  <a:xfrm flipH="1">
                    <a:off x="6720840" y="4589092"/>
                    <a:ext cx="365760" cy="0"/>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62" name="Group 61"/>
                  <p:cNvGrpSpPr/>
                  <p:nvPr/>
                </p:nvGrpSpPr>
                <p:grpSpPr>
                  <a:xfrm>
                    <a:off x="702312" y="1350044"/>
                    <a:ext cx="6174577" cy="4508135"/>
                    <a:chOff x="702312" y="1350044"/>
                    <a:chExt cx="6174577" cy="4508135"/>
                  </a:xfrm>
                </p:grpSpPr>
                <p:cxnSp>
                  <p:nvCxnSpPr>
                    <p:cNvPr id="63" name="AutoShape 290"/>
                    <p:cNvCxnSpPr>
                      <a:cxnSpLocks noChangeShapeType="1"/>
                    </p:cNvCxnSpPr>
                    <p:nvPr/>
                  </p:nvCxnSpPr>
                  <p:spPr bwMode="auto">
                    <a:xfrm>
                      <a:off x="5409582" y="5257800"/>
                      <a:ext cx="618" cy="274320"/>
                    </a:xfrm>
                    <a:prstGeom prst="straightConnector1">
                      <a:avLst/>
                    </a:prstGeom>
                    <a:noFill/>
                    <a:ln w="9525">
                      <a:solidFill>
                        <a:srgbClr val="000000"/>
                      </a:solidFill>
                      <a:round/>
                      <a:headEnd/>
                      <a:tailEnd/>
                    </a:ln>
                  </p:spPr>
                </p:cxnSp>
                <p:cxnSp>
                  <p:nvCxnSpPr>
                    <p:cNvPr id="64" name="AutoShape 290"/>
                    <p:cNvCxnSpPr>
                      <a:cxnSpLocks noChangeShapeType="1"/>
                    </p:cNvCxnSpPr>
                    <p:nvPr/>
                  </p:nvCxnSpPr>
                  <p:spPr bwMode="auto">
                    <a:xfrm>
                      <a:off x="3581400" y="5257800"/>
                      <a:ext cx="618" cy="274320"/>
                    </a:xfrm>
                    <a:prstGeom prst="straightConnector1">
                      <a:avLst/>
                    </a:prstGeom>
                    <a:noFill/>
                    <a:ln w="9525">
                      <a:solidFill>
                        <a:srgbClr val="000000"/>
                      </a:solidFill>
                      <a:round/>
                      <a:headEnd/>
                      <a:tailEnd/>
                    </a:ln>
                  </p:spPr>
                </p:cxnSp>
                <p:cxnSp>
                  <p:nvCxnSpPr>
                    <p:cNvPr id="65" name="AutoShape 12"/>
                    <p:cNvCxnSpPr>
                      <a:cxnSpLocks noChangeShapeType="1"/>
                    </p:cNvCxnSpPr>
                    <p:nvPr/>
                  </p:nvCxnSpPr>
                  <p:spPr bwMode="auto">
                    <a:xfrm>
                      <a:off x="4304600" y="5562600"/>
                      <a:ext cx="419800" cy="0"/>
                    </a:xfrm>
                    <a:prstGeom prst="straightConnector1">
                      <a:avLst/>
                    </a:prstGeom>
                    <a:noFill/>
                    <a:ln w="9525">
                      <a:solidFill>
                        <a:srgbClr val="000000"/>
                      </a:solidFill>
                      <a:round/>
                      <a:headEnd type="none" w="med" len="med"/>
                      <a:tailEnd type="none" w="med" len="med"/>
                    </a:ln>
                  </p:spPr>
                </p:cxnSp>
                <p:grpSp>
                  <p:nvGrpSpPr>
                    <p:cNvPr id="66" name="Group 65"/>
                    <p:cNvGrpSpPr/>
                    <p:nvPr/>
                  </p:nvGrpSpPr>
                  <p:grpSpPr>
                    <a:xfrm>
                      <a:off x="702312" y="1350044"/>
                      <a:ext cx="6174577" cy="3562909"/>
                      <a:chOff x="1000418" y="1740998"/>
                      <a:chExt cx="7799631" cy="3485909"/>
                    </a:xfrm>
                  </p:grpSpPr>
                  <p:grpSp>
                    <p:nvGrpSpPr>
                      <p:cNvPr id="69" name="Group 68"/>
                      <p:cNvGrpSpPr>
                        <a:grpSpLocks/>
                      </p:cNvGrpSpPr>
                      <p:nvPr/>
                    </p:nvGrpSpPr>
                    <p:grpSpPr bwMode="auto">
                      <a:xfrm>
                        <a:off x="1000418" y="1740998"/>
                        <a:ext cx="7799631" cy="3485909"/>
                        <a:chOff x="1926" y="6089"/>
                        <a:chExt cx="9987" cy="4404"/>
                      </a:xfrm>
                    </p:grpSpPr>
                    <p:cxnSp>
                      <p:nvCxnSpPr>
                        <p:cNvPr id="71" name="AutoShape 15"/>
                        <p:cNvCxnSpPr>
                          <a:cxnSpLocks noChangeShapeType="1"/>
                        </p:cNvCxnSpPr>
                        <p:nvPr/>
                      </p:nvCxnSpPr>
                      <p:spPr bwMode="auto">
                        <a:xfrm>
                          <a:off x="6043" y="9977"/>
                          <a:ext cx="1602" cy="0"/>
                        </a:xfrm>
                        <a:prstGeom prst="straightConnector1">
                          <a:avLst/>
                        </a:prstGeom>
                        <a:noFill/>
                        <a:ln w="9525">
                          <a:solidFill>
                            <a:srgbClr val="000000"/>
                          </a:solidFill>
                          <a:round/>
                          <a:headEnd/>
                          <a:tailEnd type="triangle" w="med" len="med"/>
                        </a:ln>
                      </p:spPr>
                    </p:cxnSp>
                    <p:cxnSp>
                      <p:nvCxnSpPr>
                        <p:cNvPr id="72" name="AutoShape 290"/>
                        <p:cNvCxnSpPr>
                          <a:cxnSpLocks noChangeShapeType="1"/>
                        </p:cNvCxnSpPr>
                        <p:nvPr/>
                      </p:nvCxnSpPr>
                      <p:spPr bwMode="auto">
                        <a:xfrm>
                          <a:off x="9541" y="10154"/>
                          <a:ext cx="1" cy="339"/>
                        </a:xfrm>
                        <a:prstGeom prst="straightConnector1">
                          <a:avLst/>
                        </a:prstGeom>
                        <a:noFill/>
                        <a:ln w="9525">
                          <a:solidFill>
                            <a:srgbClr val="000000"/>
                          </a:solidFill>
                          <a:round/>
                          <a:headEnd/>
                          <a:tailEnd/>
                        </a:ln>
                      </p:spPr>
                    </p:cxnSp>
                    <p:cxnSp>
                      <p:nvCxnSpPr>
                        <p:cNvPr id="73" name="AutoShape 11"/>
                        <p:cNvCxnSpPr>
                          <a:cxnSpLocks noChangeShapeType="1"/>
                        </p:cNvCxnSpPr>
                        <p:nvPr/>
                      </p:nvCxnSpPr>
                      <p:spPr bwMode="auto">
                        <a:xfrm>
                          <a:off x="6573" y="7653"/>
                          <a:ext cx="0" cy="288"/>
                        </a:xfrm>
                        <a:prstGeom prst="straightConnector1">
                          <a:avLst/>
                        </a:prstGeom>
                        <a:noFill/>
                        <a:ln w="9525">
                          <a:solidFill>
                            <a:srgbClr val="000000"/>
                          </a:solidFill>
                          <a:round/>
                          <a:headEnd/>
                          <a:tailEnd/>
                        </a:ln>
                      </p:spPr>
                    </p:cxnSp>
                    <p:cxnSp>
                      <p:nvCxnSpPr>
                        <p:cNvPr id="74" name="AutoShape 13"/>
                        <p:cNvCxnSpPr>
                          <a:cxnSpLocks noChangeShapeType="1"/>
                        </p:cNvCxnSpPr>
                        <p:nvPr/>
                      </p:nvCxnSpPr>
                      <p:spPr bwMode="auto">
                        <a:xfrm>
                          <a:off x="8801" y="9042"/>
                          <a:ext cx="0" cy="565"/>
                        </a:xfrm>
                        <a:prstGeom prst="straightConnector1">
                          <a:avLst/>
                        </a:prstGeom>
                        <a:noFill/>
                        <a:ln w="9525">
                          <a:solidFill>
                            <a:srgbClr val="000000"/>
                          </a:solidFill>
                          <a:round/>
                          <a:headEnd/>
                          <a:tailEnd type="triangle" w="med" len="med"/>
                        </a:ln>
                      </p:spPr>
                    </p:cxnSp>
                    <p:sp>
                      <p:nvSpPr>
                        <p:cNvPr id="75" name="Text Box 273"/>
                        <p:cNvSpPr txBox="1">
                          <a:spLocks noChangeArrowheads="1"/>
                        </p:cNvSpPr>
                        <p:nvPr/>
                      </p:nvSpPr>
                      <p:spPr bwMode="auto">
                        <a:xfrm>
                          <a:off x="4087" y="6875"/>
                          <a:ext cx="4953" cy="770"/>
                        </a:xfrm>
                        <a:prstGeom prst="rect">
                          <a:avLst/>
                        </a:prstGeom>
                        <a:solidFill>
                          <a:srgbClr val="9BBB59"/>
                        </a:solidFill>
                        <a:ln w="38100">
                          <a:noFill/>
                          <a:miter lim="800000"/>
                          <a:headEnd/>
                          <a:tailEnd/>
                        </a:ln>
                        <a:effectLst>
                          <a:outerShdw dist="28398" dir="3806097" algn="ctr" rotWithShape="0">
                            <a:srgbClr val="4E6128">
                              <a:alpha val="50000"/>
                            </a:srgbClr>
                          </a:outerShdw>
                        </a:effectLst>
                      </p:spPr>
                      <p:txBody>
                        <a:bodyPr vert="horz" wrap="square" lIns="91440" tIns="9144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ts val="1000"/>
                            </a:spcAft>
                          </a:pPr>
                          <a:r>
                            <a:rPr lang="en-US" sz="1200" b="1" dirty="0" smtClean="0">
                              <a:solidFill>
                                <a:prstClr val="black"/>
                              </a:solidFill>
                              <a:cs typeface="Arial" pitchFamily="34" charset="0"/>
                            </a:rPr>
                            <a:t>MINISTRY OF ENVIRONMENT AND TOURISM </a:t>
                          </a:r>
                        </a:p>
                      </p:txBody>
                    </p:sp>
                    <p:sp>
                      <p:nvSpPr>
                        <p:cNvPr id="76" name="Text Box 280"/>
                        <p:cNvSpPr txBox="1">
                          <a:spLocks noChangeArrowheads="1"/>
                        </p:cNvSpPr>
                        <p:nvPr/>
                      </p:nvSpPr>
                      <p:spPr bwMode="auto">
                        <a:xfrm>
                          <a:off x="7455" y="8370"/>
                          <a:ext cx="4458" cy="719"/>
                        </a:xfrm>
                        <a:prstGeom prst="rect">
                          <a:avLst/>
                        </a:prstGeom>
                        <a:ln>
                          <a:noFill/>
                          <a:headEnd/>
                          <a:tailEnd/>
                        </a:ln>
                      </p:spPr>
                      <p:style>
                        <a:lnRef idx="3">
                          <a:schemeClr val="lt1"/>
                        </a:lnRef>
                        <a:fillRef idx="1">
                          <a:schemeClr val="accent3"/>
                        </a:fillRef>
                        <a:effectRef idx="1">
                          <a:schemeClr val="accent3"/>
                        </a:effectRef>
                        <a:fontRef idx="minor">
                          <a:schemeClr val="lt1"/>
                        </a:fontRef>
                      </p:style>
                      <p:txBody>
                        <a:bodyPr vert="horz" wrap="square" lIns="91440" tIns="9144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pPr>
                          <a:r>
                            <a:rPr lang="en-US" sz="1200" b="1" dirty="0" smtClean="0">
                              <a:solidFill>
                                <a:prstClr val="black"/>
                              </a:solidFill>
                              <a:cs typeface="Arial" pitchFamily="34" charset="0"/>
                            </a:rPr>
                            <a:t>Environment and Climate Fund </a:t>
                          </a:r>
                        </a:p>
                      </p:txBody>
                    </p:sp>
                    <p:sp>
                      <p:nvSpPr>
                        <p:cNvPr id="77" name="Text Box 277"/>
                        <p:cNvSpPr txBox="1">
                          <a:spLocks noChangeArrowheads="1"/>
                        </p:cNvSpPr>
                        <p:nvPr/>
                      </p:nvSpPr>
                      <p:spPr bwMode="auto">
                        <a:xfrm>
                          <a:off x="1926" y="8381"/>
                          <a:ext cx="4836" cy="661"/>
                        </a:xfrm>
                        <a:prstGeom prst="rect">
                          <a:avLst/>
                        </a:prstGeom>
                        <a:solidFill>
                          <a:srgbClr val="F79646"/>
                        </a:solidFill>
                        <a:ln w="38100">
                          <a:noFill/>
                          <a:miter lim="800000"/>
                          <a:headEnd/>
                          <a:tailEnd/>
                        </a:ln>
                        <a:effectLst>
                          <a:outerShdw dist="28398" dir="3806097" algn="ctr" rotWithShape="0">
                            <a:srgbClr val="974706">
                              <a:alpha val="50000"/>
                            </a:srgbClr>
                          </a:outerShdw>
                        </a:effectLst>
                      </p:spPr>
                      <p:txBody>
                        <a:bodyPr vert="horz" wrap="square" lIns="91440" tIns="18288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ts val="1000"/>
                            </a:spcAft>
                          </a:pPr>
                          <a:r>
                            <a:rPr lang="en-US" sz="1000" b="1" dirty="0" smtClean="0">
                              <a:solidFill>
                                <a:prstClr val="black"/>
                              </a:solidFill>
                              <a:cs typeface="Arial" pitchFamily="34" charset="0"/>
                            </a:rPr>
                            <a:t>National Project Director </a:t>
                          </a:r>
                          <a:endParaRPr lang="en-US" sz="1000" b="1" dirty="0">
                            <a:solidFill>
                              <a:prstClr val="black"/>
                            </a:solidFill>
                            <a:cs typeface="Arial" pitchFamily="34" charset="0"/>
                          </a:endParaRPr>
                        </a:p>
                        <a:p>
                          <a:pPr algn="ctr" fontAlgn="base">
                            <a:spcBef>
                              <a:spcPct val="0"/>
                            </a:spcBef>
                            <a:spcAft>
                              <a:spcPts val="1000"/>
                            </a:spcAft>
                          </a:pPr>
                          <a:r>
                            <a:rPr lang="mn-MN" sz="1000" b="1" dirty="0" smtClean="0">
                              <a:solidFill>
                                <a:prstClr val="black"/>
                              </a:solidFill>
                              <a:cs typeface="Arial" pitchFamily="34" charset="0"/>
                            </a:rPr>
                            <a:t> </a:t>
                          </a:r>
                          <a:endParaRPr lang="en-US" sz="1000" b="1" dirty="0" smtClean="0">
                            <a:solidFill>
                              <a:prstClr val="black"/>
                            </a:solidFill>
                            <a:cs typeface="Arial" pitchFamily="34" charset="0"/>
                          </a:endParaRPr>
                        </a:p>
                      </p:txBody>
                    </p:sp>
                    <p:sp>
                      <p:nvSpPr>
                        <p:cNvPr id="78" name="Text Box 273"/>
                        <p:cNvSpPr txBox="1">
                          <a:spLocks noChangeArrowheads="1"/>
                        </p:cNvSpPr>
                        <p:nvPr/>
                      </p:nvSpPr>
                      <p:spPr bwMode="auto">
                        <a:xfrm>
                          <a:off x="4091" y="6089"/>
                          <a:ext cx="5043" cy="593"/>
                        </a:xfrm>
                        <a:prstGeom prst="rect">
                          <a:avLst/>
                        </a:prstGeom>
                        <a:solidFill>
                          <a:srgbClr val="4BACC6"/>
                        </a:solidFill>
                        <a:ln w="38100">
                          <a:noFill/>
                          <a:miter lim="800000"/>
                          <a:headEnd/>
                          <a:tailEnd/>
                        </a:ln>
                        <a:effectLst>
                          <a:outerShdw dist="28398" dir="3806097" algn="ctr" rotWithShape="0">
                            <a:srgbClr val="205867">
                              <a:alpha val="50000"/>
                            </a:srgbClr>
                          </a:outerShdw>
                        </a:effectLst>
                      </p:spPr>
                      <p:txBody>
                        <a:bodyPr vert="horz" wrap="square" lIns="91440" tIns="18288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sz="1200" b="1" dirty="0" smtClean="0">
                              <a:solidFill>
                                <a:prstClr val="black"/>
                              </a:solidFill>
                              <a:cs typeface="Arial" pitchFamily="34" charset="0"/>
                            </a:rPr>
                            <a:t>GOVERNMENT OF MONGOLIA  </a:t>
                          </a:r>
                          <a:endParaRPr lang="en-US" sz="1200" dirty="0" smtClean="0">
                            <a:solidFill>
                              <a:prstClr val="black"/>
                            </a:solidFill>
                            <a:cs typeface="Arial" pitchFamily="34" charset="0"/>
                          </a:endParaRPr>
                        </a:p>
                      </p:txBody>
                    </p:sp>
                    <p:cxnSp>
                      <p:nvCxnSpPr>
                        <p:cNvPr id="79" name="AutoShape 8"/>
                        <p:cNvCxnSpPr>
                          <a:cxnSpLocks noChangeShapeType="1"/>
                        </p:cNvCxnSpPr>
                        <p:nvPr/>
                      </p:nvCxnSpPr>
                      <p:spPr bwMode="auto">
                        <a:xfrm>
                          <a:off x="4250" y="7934"/>
                          <a:ext cx="0" cy="432"/>
                        </a:xfrm>
                        <a:prstGeom prst="straightConnector1">
                          <a:avLst/>
                        </a:prstGeom>
                        <a:noFill/>
                        <a:ln w="9525">
                          <a:solidFill>
                            <a:srgbClr val="000000"/>
                          </a:solidFill>
                          <a:round/>
                          <a:headEnd/>
                          <a:tailEnd type="triangle" w="med" len="med"/>
                        </a:ln>
                      </p:spPr>
                    </p:cxnSp>
                    <p:cxnSp>
                      <p:nvCxnSpPr>
                        <p:cNvPr id="80" name="AutoShape 9"/>
                        <p:cNvCxnSpPr>
                          <a:cxnSpLocks noChangeShapeType="1"/>
                        </p:cNvCxnSpPr>
                        <p:nvPr/>
                      </p:nvCxnSpPr>
                      <p:spPr bwMode="auto">
                        <a:xfrm>
                          <a:off x="8739" y="7938"/>
                          <a:ext cx="0" cy="432"/>
                        </a:xfrm>
                        <a:prstGeom prst="straightConnector1">
                          <a:avLst/>
                        </a:prstGeom>
                        <a:noFill/>
                        <a:ln w="9525">
                          <a:solidFill>
                            <a:srgbClr val="000000"/>
                          </a:solidFill>
                          <a:round/>
                          <a:headEnd/>
                          <a:tailEnd type="triangle" w="med" len="med"/>
                        </a:ln>
                      </p:spPr>
                    </p:cxnSp>
                    <p:cxnSp>
                      <p:nvCxnSpPr>
                        <p:cNvPr id="81" name="AutoShape 12"/>
                        <p:cNvCxnSpPr>
                          <a:cxnSpLocks noChangeShapeType="1"/>
                        </p:cNvCxnSpPr>
                        <p:nvPr/>
                      </p:nvCxnSpPr>
                      <p:spPr bwMode="auto">
                        <a:xfrm>
                          <a:off x="6776" y="8742"/>
                          <a:ext cx="679" cy="0"/>
                        </a:xfrm>
                        <a:prstGeom prst="straightConnector1">
                          <a:avLst/>
                        </a:prstGeom>
                        <a:noFill/>
                        <a:ln w="9525">
                          <a:solidFill>
                            <a:srgbClr val="000000"/>
                          </a:solidFill>
                          <a:round/>
                          <a:headEnd type="none" w="med" len="med"/>
                          <a:tailEnd type="none" w="med" len="med"/>
                        </a:ln>
                      </p:spPr>
                    </p:cxnSp>
                    <p:sp>
                      <p:nvSpPr>
                        <p:cNvPr id="82" name="Text Box 14"/>
                        <p:cNvSpPr txBox="1">
                          <a:spLocks noChangeArrowheads="1"/>
                        </p:cNvSpPr>
                        <p:nvPr/>
                      </p:nvSpPr>
                      <p:spPr bwMode="auto">
                        <a:xfrm>
                          <a:off x="2508" y="9729"/>
                          <a:ext cx="3688" cy="565"/>
                        </a:xfrm>
                        <a:prstGeom prst="rect">
                          <a:avLst/>
                        </a:prstGeom>
                        <a:solidFill>
                          <a:srgbClr val="C0504D"/>
                        </a:solidFill>
                        <a:ln w="38100">
                          <a:noFill/>
                          <a:miter lim="800000"/>
                          <a:headEnd/>
                          <a:tailEnd/>
                        </a:ln>
                        <a:effectLst>
                          <a:outerShdw dist="28398" dir="3806097" algn="ctr" rotWithShape="0">
                            <a:srgbClr val="622423">
                              <a:alpha val="50000"/>
                            </a:srgbClr>
                          </a:outerShdw>
                        </a:effectLst>
                      </p:spPr>
                      <p:txBody>
                        <a:bodyPr vert="horz" wrap="square" lIns="91440" tIns="91440" rIns="91440" bIns="91440" numCol="1" anchor="t"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sz="1100" b="1" dirty="0" smtClean="0">
                              <a:solidFill>
                                <a:prstClr val="black"/>
                              </a:solidFill>
                              <a:cs typeface="Arial" pitchFamily="34" charset="0"/>
                            </a:rPr>
                            <a:t>Advisor for methodology and science </a:t>
                          </a:r>
                        </a:p>
                      </p:txBody>
                    </p:sp>
                    <p:sp>
                      <p:nvSpPr>
                        <p:cNvPr id="83" name="Text Box 285"/>
                        <p:cNvSpPr txBox="1">
                          <a:spLocks noChangeArrowheads="1"/>
                        </p:cNvSpPr>
                        <p:nvPr/>
                      </p:nvSpPr>
                      <p:spPr bwMode="auto">
                        <a:xfrm>
                          <a:off x="7652" y="9610"/>
                          <a:ext cx="3993" cy="678"/>
                        </a:xfrm>
                        <a:prstGeom prst="rect">
                          <a:avLst/>
                        </a:prstGeom>
                        <a:ln>
                          <a:noFill/>
                          <a:headEnd/>
                          <a:tailEnd/>
                        </a:ln>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ts val="1000"/>
                            </a:spcAft>
                          </a:pPr>
                          <a:r>
                            <a:rPr lang="en-US" sz="1050" b="1" dirty="0" smtClean="0">
                              <a:solidFill>
                                <a:schemeClr val="bg1"/>
                              </a:solidFill>
                              <a:cs typeface="Arial" pitchFamily="34" charset="0"/>
                            </a:rPr>
                            <a:t>CLIMATE CHANGE PROJECT IMPLEMENTING UNIT </a:t>
                          </a:r>
                        </a:p>
                      </p:txBody>
                    </p:sp>
                  </p:grpSp>
                  <p:cxnSp>
                    <p:nvCxnSpPr>
                      <p:cNvPr id="70" name="Straight Connector 69"/>
                      <p:cNvCxnSpPr/>
                      <p:nvPr/>
                    </p:nvCxnSpPr>
                    <p:spPr>
                      <a:xfrm>
                        <a:off x="2819400" y="3200399"/>
                        <a:ext cx="35052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7" name="TextBox 66"/>
                    <p:cNvSpPr txBox="1"/>
                    <p:nvPr/>
                  </p:nvSpPr>
                  <p:spPr>
                    <a:xfrm>
                      <a:off x="2880360" y="5427292"/>
                      <a:ext cx="1463040" cy="430887"/>
                    </a:xfrm>
                    <a:prstGeom prst="rect">
                      <a:avLst/>
                    </a:prstGeom>
                    <a:solidFill>
                      <a:srgbClr val="0070C0"/>
                    </a:solidFill>
                    <a:ln>
                      <a:solidFill>
                        <a:srgbClr val="0070C0"/>
                      </a:solidFill>
                    </a:ln>
                  </p:spPr>
                  <p:txBody>
                    <a:bodyPr wrap="square" rtlCol="0">
                      <a:spAutoFit/>
                    </a:bodyPr>
                    <a:lstStyle/>
                    <a:p>
                      <a:pPr algn="ctr"/>
                      <a:r>
                        <a:rPr lang="en-US" sz="1100" b="1" dirty="0" smtClean="0">
                          <a:solidFill>
                            <a:prstClr val="white"/>
                          </a:solidFill>
                        </a:rPr>
                        <a:t>Ad hog consultant groups (2)</a:t>
                      </a:r>
                      <a:endParaRPr lang="en-US" sz="1100" b="1" dirty="0">
                        <a:solidFill>
                          <a:prstClr val="white"/>
                        </a:solidFill>
                      </a:endParaRPr>
                    </a:p>
                  </p:txBody>
                </p:sp>
                <p:sp>
                  <p:nvSpPr>
                    <p:cNvPr id="68" name="TextBox 67"/>
                    <p:cNvSpPr txBox="1"/>
                    <p:nvPr/>
                  </p:nvSpPr>
                  <p:spPr>
                    <a:xfrm>
                      <a:off x="4648200" y="5423731"/>
                      <a:ext cx="1645920" cy="430887"/>
                    </a:xfrm>
                    <a:prstGeom prst="rect">
                      <a:avLst/>
                    </a:prstGeom>
                    <a:solidFill>
                      <a:srgbClr val="0070C0"/>
                    </a:solidFill>
                    <a:ln>
                      <a:solidFill>
                        <a:srgbClr val="0070C0"/>
                      </a:solidFill>
                    </a:ln>
                  </p:spPr>
                  <p:txBody>
                    <a:bodyPr wrap="square" rtlCol="0">
                      <a:spAutoFit/>
                    </a:bodyPr>
                    <a:lstStyle/>
                    <a:p>
                      <a:pPr algn="ctr"/>
                      <a:r>
                        <a:rPr lang="en-US" sz="1100" b="1" dirty="0">
                          <a:solidFill>
                            <a:prstClr val="white"/>
                          </a:solidFill>
                        </a:rPr>
                        <a:t>Ad hog consultant groups (2</a:t>
                      </a:r>
                      <a:r>
                        <a:rPr lang="en-US" sz="1100" b="1" dirty="0" smtClean="0">
                          <a:solidFill>
                            <a:prstClr val="white"/>
                          </a:solidFill>
                        </a:rPr>
                        <a:t>)</a:t>
                      </a:r>
                      <a:endParaRPr lang="en-US" sz="1100" b="1" dirty="0">
                        <a:solidFill>
                          <a:prstClr val="white"/>
                        </a:solidFill>
                      </a:endParaRPr>
                    </a:p>
                  </p:txBody>
                </p:sp>
              </p:grpSp>
            </p:grpSp>
          </p:grpSp>
          <p:grpSp>
            <p:nvGrpSpPr>
              <p:cNvPr id="49" name="Group 48"/>
              <p:cNvGrpSpPr/>
              <p:nvPr/>
            </p:nvGrpSpPr>
            <p:grpSpPr>
              <a:xfrm>
                <a:off x="2134514" y="3742346"/>
                <a:ext cx="4266285" cy="1565341"/>
                <a:chOff x="2134514" y="3742346"/>
                <a:chExt cx="4266285" cy="1565341"/>
              </a:xfrm>
            </p:grpSpPr>
            <p:cxnSp>
              <p:nvCxnSpPr>
                <p:cNvPr id="50" name="AutoShape 11"/>
                <p:cNvCxnSpPr>
                  <a:cxnSpLocks noChangeShapeType="1"/>
                </p:cNvCxnSpPr>
                <p:nvPr/>
              </p:nvCxnSpPr>
              <p:spPr bwMode="auto">
                <a:xfrm>
                  <a:off x="2140765" y="3742346"/>
                  <a:ext cx="0" cy="548640"/>
                </a:xfrm>
                <a:prstGeom prst="straightConnector1">
                  <a:avLst/>
                </a:prstGeom>
                <a:noFill/>
                <a:ln w="9525">
                  <a:solidFill>
                    <a:srgbClr val="000000"/>
                  </a:solidFill>
                  <a:round/>
                  <a:headEnd/>
                  <a:tailEnd/>
                </a:ln>
              </p:spPr>
            </p:cxnSp>
            <p:cxnSp>
              <p:nvCxnSpPr>
                <p:cNvPr id="51" name="AutoShape 15"/>
                <p:cNvCxnSpPr>
                  <a:cxnSpLocks noChangeShapeType="1"/>
                </p:cNvCxnSpPr>
                <p:nvPr/>
              </p:nvCxnSpPr>
              <p:spPr bwMode="auto">
                <a:xfrm>
                  <a:off x="2134514" y="4292838"/>
                  <a:ext cx="2103120" cy="0"/>
                </a:xfrm>
                <a:prstGeom prst="straightConnector1">
                  <a:avLst/>
                </a:prstGeom>
                <a:noFill/>
                <a:ln w="9525">
                  <a:solidFill>
                    <a:srgbClr val="000000"/>
                  </a:solidFill>
                  <a:round/>
                  <a:headEnd/>
                  <a:tailEnd type="triangle" w="med" len="med"/>
                </a:ln>
              </p:spPr>
            </p:cxnSp>
            <p:sp>
              <p:nvSpPr>
                <p:cNvPr id="52" name="TextBox 51"/>
                <p:cNvSpPr txBox="1"/>
                <p:nvPr/>
              </p:nvSpPr>
              <p:spPr>
                <a:xfrm>
                  <a:off x="2779060" y="4876800"/>
                  <a:ext cx="1645920" cy="430887"/>
                </a:xfrm>
                <a:prstGeom prst="rect">
                  <a:avLst/>
                </a:prstGeom>
                <a:solidFill>
                  <a:srgbClr val="0070C0"/>
                </a:solidFill>
                <a:ln>
                  <a:solidFill>
                    <a:srgbClr val="0070C0"/>
                  </a:solidFill>
                </a:ln>
              </p:spPr>
              <p:txBody>
                <a:bodyPr wrap="square" rtlCol="0">
                  <a:spAutoFit/>
                </a:bodyPr>
                <a:lstStyle/>
                <a:p>
                  <a:pPr algn="ctr"/>
                  <a:r>
                    <a:rPr lang="en-US" sz="1100" b="1" dirty="0" smtClean="0">
                      <a:solidFill>
                        <a:prstClr val="white"/>
                      </a:solidFill>
                    </a:rPr>
                    <a:t>Third National Communication (TNC)</a:t>
                  </a:r>
                  <a:endParaRPr lang="en-US" sz="1100" b="1" dirty="0">
                    <a:solidFill>
                      <a:prstClr val="white"/>
                    </a:solidFill>
                  </a:endParaRPr>
                </a:p>
              </p:txBody>
            </p:sp>
            <p:sp>
              <p:nvSpPr>
                <p:cNvPr id="53" name="TextBox 52"/>
                <p:cNvSpPr txBox="1"/>
                <p:nvPr/>
              </p:nvSpPr>
              <p:spPr>
                <a:xfrm>
                  <a:off x="4495800" y="4876800"/>
                  <a:ext cx="1904999" cy="430887"/>
                </a:xfrm>
                <a:prstGeom prst="rect">
                  <a:avLst/>
                </a:prstGeom>
                <a:solidFill>
                  <a:srgbClr val="0070C0"/>
                </a:solidFill>
                <a:ln>
                  <a:solidFill>
                    <a:srgbClr val="0070C0"/>
                  </a:solidFill>
                </a:ln>
              </p:spPr>
              <p:txBody>
                <a:bodyPr wrap="square" rtlCol="0">
                  <a:spAutoFit/>
                </a:bodyPr>
                <a:lstStyle/>
                <a:p>
                  <a:pPr algn="ctr"/>
                  <a:r>
                    <a:rPr lang="en-US" sz="1100" b="1" dirty="0" smtClean="0">
                      <a:solidFill>
                        <a:prstClr val="white"/>
                      </a:solidFill>
                    </a:rPr>
                    <a:t>First Biennial Update Report (BUR)</a:t>
                  </a:r>
                  <a:endParaRPr lang="en-US" sz="1100" b="1" dirty="0">
                    <a:solidFill>
                      <a:prstClr val="white"/>
                    </a:solidFill>
                  </a:endParaRPr>
                </a:p>
              </p:txBody>
            </p:sp>
          </p:grpSp>
        </p:grpSp>
      </p:grpSp>
      <p:pic>
        <p:nvPicPr>
          <p:cNvPr id="86" name="Picture 8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13" y="6546747"/>
            <a:ext cx="12207240" cy="331881"/>
          </a:xfrm>
          <a:prstGeom prst="rect">
            <a:avLst/>
          </a:prstGeom>
        </p:spPr>
      </p:pic>
    </p:spTree>
    <p:extLst>
      <p:ext uri="{BB962C8B-B14F-4D97-AF65-F5344CB8AC3E}">
        <p14:creationId xmlns:p14="http://schemas.microsoft.com/office/powerpoint/2010/main" val="1420500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Institutional arrangement for the TNA </a:t>
            </a:r>
            <a:r>
              <a:rPr lang="en-US" b="1" dirty="0" smtClean="0"/>
              <a:t>project (by 2013)</a:t>
            </a:r>
            <a:endParaRPr lang="en-US" b="1" dirty="0"/>
          </a:p>
        </p:txBody>
      </p:sp>
      <p:graphicFrame>
        <p:nvGraphicFramePr>
          <p:cNvPr id="4" name="Object 3"/>
          <p:cNvGraphicFramePr>
            <a:graphicFrameLocks noChangeAspect="1"/>
          </p:cNvGraphicFramePr>
          <p:nvPr>
            <p:extLst>
              <p:ext uri="{D42A27DB-BD31-4B8C-83A1-F6EECF244321}">
                <p14:modId xmlns:p14="http://schemas.microsoft.com/office/powerpoint/2010/main" val="1023733571"/>
              </p:ext>
            </p:extLst>
          </p:nvPr>
        </p:nvGraphicFramePr>
        <p:xfrm>
          <a:off x="2753712" y="1835569"/>
          <a:ext cx="5877672" cy="4047059"/>
        </p:xfrm>
        <a:graphic>
          <a:graphicData uri="http://schemas.openxmlformats.org/presentationml/2006/ole">
            <mc:AlternateContent xmlns:mc="http://schemas.openxmlformats.org/markup-compatibility/2006">
              <mc:Choice xmlns:v="urn:schemas-microsoft-com:vml" Requires="v">
                <p:oleObj spid="_x0000_s1034" r:id="rId4" imgW="5063760" imgH="3691080" progId="">
                  <p:embed/>
                </p:oleObj>
              </mc:Choice>
              <mc:Fallback>
                <p:oleObj r:id="rId4" imgW="5063760" imgH="3691080"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53712" y="1835569"/>
                        <a:ext cx="5877672" cy="4047059"/>
                      </a:xfrm>
                      <a:prstGeom prst="rect">
                        <a:avLst/>
                      </a:prstGeom>
                      <a:noFill/>
                    </p:spPr>
                  </p:pic>
                </p:oleObj>
              </mc:Fallback>
            </mc:AlternateContent>
          </a:graphicData>
        </a:graphic>
      </p:graphicFrame>
      <p:sp>
        <p:nvSpPr>
          <p:cNvPr id="6" name="TextBox 5"/>
          <p:cNvSpPr txBox="1"/>
          <p:nvPr/>
        </p:nvSpPr>
        <p:spPr>
          <a:xfrm>
            <a:off x="4760258" y="5862917"/>
            <a:ext cx="1936299" cy="369332"/>
          </a:xfrm>
          <a:prstGeom prst="rect">
            <a:avLst/>
          </a:prstGeom>
          <a:noFill/>
        </p:spPr>
        <p:txBody>
          <a:bodyPr wrap="none" rtlCol="0">
            <a:spAutoFit/>
          </a:bodyPr>
          <a:lstStyle/>
          <a:p>
            <a:r>
              <a:rPr lang="en-US" i="1" dirty="0" smtClean="0"/>
              <a:t>Source: TNA, 2013</a:t>
            </a:r>
            <a:endParaRPr lang="en-US" i="1" dirty="0"/>
          </a:p>
        </p:txBody>
      </p:sp>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13" y="6546747"/>
            <a:ext cx="12207240" cy="331881"/>
          </a:xfrm>
          <a:prstGeom prst="rect">
            <a:avLst/>
          </a:prstGeom>
        </p:spPr>
      </p:pic>
    </p:spTree>
    <p:extLst>
      <p:ext uri="{BB962C8B-B14F-4D97-AF65-F5344CB8AC3E}">
        <p14:creationId xmlns:p14="http://schemas.microsoft.com/office/powerpoint/2010/main" val="709187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83774"/>
            <a:ext cx="10515600" cy="990600"/>
          </a:xfrm>
        </p:spPr>
        <p:txBody>
          <a:bodyPr>
            <a:noAutofit/>
          </a:bodyPr>
          <a:lstStyle/>
          <a:p>
            <a:r>
              <a:rPr lang="en-US" sz="2800" b="1" dirty="0" smtClean="0"/>
              <a:t>Capacity building activities under support of international partners which strongly linked to technology accelerations on climate change :</a:t>
            </a:r>
            <a:endParaRPr lang="en-US" sz="2800" b="1" dirty="0"/>
          </a:p>
        </p:txBody>
      </p:sp>
      <p:sp>
        <p:nvSpPr>
          <p:cNvPr id="3" name="Content Placeholder 2"/>
          <p:cNvSpPr>
            <a:spLocks noGrp="1"/>
          </p:cNvSpPr>
          <p:nvPr>
            <p:ph idx="1"/>
          </p:nvPr>
        </p:nvSpPr>
        <p:spPr/>
        <p:txBody>
          <a:bodyPr/>
          <a:lstStyle/>
          <a:p>
            <a:pPr marL="0" fontAlgn="t">
              <a:spcBef>
                <a:spcPts val="0"/>
              </a:spcBef>
            </a:pPr>
            <a:endParaRPr lang="en-US" dirty="0">
              <a:latin typeface="Arial"/>
            </a:endParaRP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207622264"/>
              </p:ext>
            </p:extLst>
          </p:nvPr>
        </p:nvGraphicFramePr>
        <p:xfrm>
          <a:off x="381892" y="1348379"/>
          <a:ext cx="6145306" cy="4998720"/>
        </p:xfrm>
        <a:graphic>
          <a:graphicData uri="http://schemas.openxmlformats.org/drawingml/2006/table">
            <a:tbl>
              <a:tblPr firstRow="1" bandRow="1">
                <a:tableStyleId>{2D5ABB26-0587-4C30-8999-92F81FD0307C}</a:tableStyleId>
              </a:tblPr>
              <a:tblGrid>
                <a:gridCol w="2434933"/>
                <a:gridCol w="3710373"/>
              </a:tblGrid>
              <a:tr h="797560">
                <a:tc>
                  <a:txBody>
                    <a:bodyPr/>
                    <a:lstStyle/>
                    <a:p>
                      <a:endParaRPr lang="en-US" sz="16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just"/>
                      <a:r>
                        <a:rPr lang="en-US" sz="1600" dirty="0" smtClean="0"/>
                        <a:t>Since 2013, under</a:t>
                      </a:r>
                      <a:r>
                        <a:rPr lang="en-US" sz="1600" baseline="0" dirty="0" smtClean="0"/>
                        <a:t> the </a:t>
                      </a:r>
                      <a:r>
                        <a:rPr lang="en-US" sz="1600" dirty="0" smtClean="0"/>
                        <a:t>Joint Credit Mechanism, varies workshops for local stakeholders including the private sector</a:t>
                      </a:r>
                      <a:endParaRPr lang="en-US" sz="16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797560">
                <a:tc>
                  <a:txBody>
                    <a:bodyPr/>
                    <a:lstStyle/>
                    <a:p>
                      <a:endParaRPr lang="en-US" sz="16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just"/>
                      <a:endParaRPr lang="en-US" sz="1600" dirty="0" smtClean="0"/>
                    </a:p>
                    <a:p>
                      <a:pPr algn="just"/>
                      <a:r>
                        <a:rPr lang="en-US" sz="1600" dirty="0" smtClean="0"/>
                        <a:t>Since 2013, under</a:t>
                      </a:r>
                      <a:r>
                        <a:rPr lang="en-US" sz="1600" baseline="0" dirty="0" smtClean="0"/>
                        <a:t> PAGE</a:t>
                      </a:r>
                      <a:r>
                        <a:rPr lang="en-US" sz="1600" dirty="0" smtClean="0"/>
                        <a:t> varies activities conducted in areas of as green construction, sustainable public procurement, green economy learning and sustainable finance.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797560">
                <a:tc>
                  <a:txBody>
                    <a:bodyPr/>
                    <a:lstStyle/>
                    <a:p>
                      <a:endParaRPr lang="en-US" sz="16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just"/>
                      <a:endParaRPr lang="en-US" sz="1600" dirty="0" smtClean="0"/>
                    </a:p>
                    <a:p>
                      <a:pPr algn="just"/>
                      <a:r>
                        <a:rPr lang="en-US" sz="1600" dirty="0" smtClean="0"/>
                        <a:t>Together with GIZ, workshops on introducing GCF and accreditation process, included the private sector</a:t>
                      </a:r>
                      <a:endParaRPr lang="en-US" sz="16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797560">
                <a:tc>
                  <a:txBody>
                    <a:bodyPr/>
                    <a:lstStyle/>
                    <a:p>
                      <a:endParaRPr lang="en-US" sz="16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just"/>
                      <a:endParaRPr lang="en-US" sz="1600"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en-US" sz="1600" dirty="0" smtClean="0"/>
                        <a:t>2015-2017, under the GEF-UNEP supported project on BUR and TNC, local and regional workshops organized on GHG inventory, mitigation and adaptation planning and transparency</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814" y="2514600"/>
            <a:ext cx="2597546" cy="402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671" y="1280886"/>
            <a:ext cx="2541791"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0566" y="3820844"/>
            <a:ext cx="1338130" cy="751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rotWithShape="1">
          <a:blip r:embed="rId6">
            <a:extLst>
              <a:ext uri="{28A0092B-C50C-407E-A947-70E740481C1C}">
                <a14:useLocalDpi xmlns:a14="http://schemas.microsoft.com/office/drawing/2010/main" val="0"/>
              </a:ext>
            </a:extLst>
          </a:blip>
          <a:srcRect r="63492"/>
          <a:stretch/>
        </p:blipFill>
        <p:spPr bwMode="auto">
          <a:xfrm>
            <a:off x="2060088" y="3902656"/>
            <a:ext cx="603470" cy="669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3408" y="5334001"/>
            <a:ext cx="708422" cy="961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rotWithShape="1">
          <a:blip r:embed="rId8">
            <a:extLst>
              <a:ext uri="{28A0092B-C50C-407E-A947-70E740481C1C}">
                <a14:useLocalDpi xmlns:a14="http://schemas.microsoft.com/office/drawing/2010/main" val="0"/>
              </a:ext>
            </a:extLst>
          </a:blip>
          <a:srcRect t="22888" b="22890"/>
          <a:stretch/>
        </p:blipFill>
        <p:spPr bwMode="auto">
          <a:xfrm>
            <a:off x="1252368" y="5382566"/>
            <a:ext cx="1495557" cy="9420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3"/>
          <p:cNvPicPr>
            <a:picLocks noChangeAspect="1" noChangeArrowheads="1"/>
          </p:cNvPicPr>
          <p:nvPr/>
        </p:nvPicPr>
        <p:blipFill rotWithShape="1">
          <a:blip r:embed="rId9">
            <a:extLst>
              <a:ext uri="{28A0092B-C50C-407E-A947-70E740481C1C}">
                <a14:useLocalDpi xmlns:a14="http://schemas.microsoft.com/office/drawing/2010/main" val="0"/>
              </a:ext>
            </a:extLst>
          </a:blip>
          <a:srcRect t="20032" b="37979"/>
          <a:stretch/>
        </p:blipFill>
        <p:spPr bwMode="auto">
          <a:xfrm>
            <a:off x="6556685" y="1422011"/>
            <a:ext cx="1836486" cy="771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56686" y="4120442"/>
            <a:ext cx="2398673" cy="524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785286" y="5384410"/>
            <a:ext cx="1749034" cy="1103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8" name="Content Placeholder 3"/>
          <p:cNvGraphicFramePr>
            <a:graphicFrameLocks/>
          </p:cNvGraphicFramePr>
          <p:nvPr>
            <p:extLst>
              <p:ext uri="{D42A27DB-BD31-4B8C-83A1-F6EECF244321}">
                <p14:modId xmlns:p14="http://schemas.microsoft.com/office/powerpoint/2010/main" val="2328483516"/>
              </p:ext>
            </p:extLst>
          </p:nvPr>
        </p:nvGraphicFramePr>
        <p:xfrm>
          <a:off x="6392093" y="1199316"/>
          <a:ext cx="5717432" cy="5719985"/>
        </p:xfrm>
        <a:graphic>
          <a:graphicData uri="http://schemas.openxmlformats.org/drawingml/2006/table">
            <a:tbl>
              <a:tblPr firstRow="1" bandRow="1">
                <a:tableStyleId>{2D5ABB26-0587-4C30-8999-92F81FD0307C}</a:tableStyleId>
              </a:tblPr>
              <a:tblGrid>
                <a:gridCol w="2117567"/>
                <a:gridCol w="3599865"/>
              </a:tblGrid>
              <a:tr h="1106394">
                <a:tc>
                  <a:txBody>
                    <a:bodyPr/>
                    <a:lstStyle/>
                    <a:p>
                      <a:endParaRPr lang="en-US" sz="1400" dirty="0" smtClean="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just"/>
                      <a:r>
                        <a:rPr lang="en-US" sz="1400" kern="1200" baseline="0" dirty="0" smtClean="0">
                          <a:solidFill>
                            <a:schemeClr val="tx1"/>
                          </a:solidFill>
                          <a:latin typeface="+mn-lt"/>
                          <a:ea typeface="+mn-ea"/>
                          <a:cs typeface="+mn-cs"/>
                        </a:rPr>
                        <a:t>In 2017, Mongolia has become a member, and jointly organized the National Forum on NDC in Oct. 2017 engaging more than 200 stakeholders, in 2018 other  </a:t>
                      </a:r>
                      <a:endParaRPr lang="en-US" sz="1400" kern="1200" baseline="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1106394">
                <a:tc>
                  <a:txBody>
                    <a:bodyPr/>
                    <a:lstStyle/>
                    <a:p>
                      <a:endParaRPr lang="en-US" sz="1400" dirty="0" smtClean="0"/>
                    </a:p>
                    <a:p>
                      <a:endParaRPr lang="en-US" sz="1400" dirty="0" smtClean="0"/>
                    </a:p>
                    <a:p>
                      <a:endParaRPr lang="en-US"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kern="1200" baseline="0" dirty="0" smtClean="0">
                          <a:solidFill>
                            <a:schemeClr val="tx1"/>
                          </a:solidFill>
                          <a:latin typeface="+mn-lt"/>
                          <a:ea typeface="+mn-ea"/>
                          <a:cs typeface="+mn-cs"/>
                        </a:rPr>
                        <a:t>Joint ADB-UNEP Project “Pilot Asia-Pacific Climate Technology Network and Finance Center (CTCN) – 2014; TA: “</a:t>
                      </a:r>
                      <a:r>
                        <a:rPr lang="en-PH" sz="1400" kern="1200" baseline="0" dirty="0" smtClean="0">
                          <a:solidFill>
                            <a:schemeClr val="tx1"/>
                          </a:solidFill>
                          <a:latin typeface="+mn-lt"/>
                          <a:ea typeface="+mn-ea"/>
                          <a:cs typeface="+mn-cs"/>
                        </a:rPr>
                        <a:t>Integration of Climate Technology Financing Needs into National Development Strategies, Plans and Investments Priorities” – 2015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1723916">
                <a:tc>
                  <a:txBody>
                    <a:bodyPr/>
                    <a:lstStyle/>
                    <a:p>
                      <a:endParaRPr lang="en-US"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kern="1200" baseline="0" dirty="0" smtClean="0">
                          <a:solidFill>
                            <a:schemeClr val="tx1"/>
                          </a:solidFill>
                          <a:latin typeface="+mn-lt"/>
                          <a:ea typeface="+mn-ea"/>
                          <a:cs typeface="+mn-cs"/>
                        </a:rPr>
                        <a:t>2017-2018, AIT co-organized trainings on: </a:t>
                      </a:r>
                    </a:p>
                    <a:p>
                      <a:pPr marL="742950" lvl="1" indent="-285750">
                        <a:buFont typeface="Arial" pitchFamily="34" charset="0"/>
                        <a:buChar char="•"/>
                      </a:pPr>
                      <a:r>
                        <a:rPr lang="en-US" sz="1400" kern="1200" baseline="0" dirty="0" smtClean="0">
                          <a:solidFill>
                            <a:schemeClr val="tx1"/>
                          </a:solidFill>
                          <a:latin typeface="+mn-lt"/>
                          <a:ea typeface="+mn-ea"/>
                          <a:cs typeface="+mn-cs"/>
                        </a:rPr>
                        <a:t>Economics of Climate Change Adaptation </a:t>
                      </a:r>
                    </a:p>
                    <a:p>
                      <a:pPr marL="742950" lvl="1" indent="-285750">
                        <a:buFont typeface="Arial" pitchFamily="34" charset="0"/>
                        <a:buChar char="•"/>
                      </a:pPr>
                      <a:r>
                        <a:rPr lang="en-US" sz="1400" kern="1200" baseline="0" dirty="0" smtClean="0">
                          <a:solidFill>
                            <a:schemeClr val="tx1"/>
                          </a:solidFill>
                          <a:latin typeface="+mn-lt"/>
                          <a:ea typeface="+mn-ea"/>
                          <a:cs typeface="+mn-cs"/>
                        </a:rPr>
                        <a:t> Mainstreaming gender in adaptation planning</a:t>
                      </a:r>
                    </a:p>
                    <a:p>
                      <a:pPr marL="742950" lvl="1" indent="-285750">
                        <a:buFont typeface="Arial" pitchFamily="34" charset="0"/>
                        <a:buChar char="•"/>
                      </a:pPr>
                      <a:r>
                        <a:rPr lang="en-US" sz="1400" kern="1200" baseline="0" dirty="0" smtClean="0">
                          <a:solidFill>
                            <a:schemeClr val="tx1"/>
                          </a:solidFill>
                          <a:latin typeface="+mn-lt"/>
                          <a:ea typeface="+mn-ea"/>
                          <a:cs typeface="+mn-cs"/>
                        </a:rPr>
                        <a:t>GCF Concept Development </a:t>
                      </a:r>
                      <a:endParaRPr lang="en-US" sz="1400" kern="1200" baseline="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1518075">
                <a:tc>
                  <a:txBody>
                    <a:bodyPr/>
                    <a:lstStyle/>
                    <a:p>
                      <a:endParaRPr lang="en-US" sz="1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just"/>
                      <a:r>
                        <a:rPr lang="en-US" sz="1400" kern="1200" baseline="0" dirty="0" smtClean="0">
                          <a:solidFill>
                            <a:schemeClr val="tx1"/>
                          </a:solidFill>
                          <a:latin typeface="+mn-lt"/>
                          <a:ea typeface="+mn-ea"/>
                          <a:cs typeface="+mn-cs"/>
                        </a:rPr>
                        <a:t>In 2018, under the GCF Readiness projects on (i) NDA Capacity Building (XacBank) and (ii) Developing country program; varies training and workshop are being organized engaging wider stakeholders</a:t>
                      </a:r>
                      <a:endParaRPr lang="en-US" sz="1400" kern="1200" baseline="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pic>
        <p:nvPicPr>
          <p:cNvPr id="7" name="Picture 6"/>
          <p:cNvPicPr>
            <a:picLocks noChangeAspect="1"/>
          </p:cNvPicPr>
          <p:nvPr/>
        </p:nvPicPr>
        <p:blipFill>
          <a:blip r:embed="rId12"/>
          <a:stretch>
            <a:fillRect/>
          </a:stretch>
        </p:blipFill>
        <p:spPr>
          <a:xfrm>
            <a:off x="6785286" y="2514600"/>
            <a:ext cx="1014546" cy="1014546"/>
          </a:xfrm>
          <a:prstGeom prst="rect">
            <a:avLst/>
          </a:prstGeom>
        </p:spPr>
      </p:pic>
      <p:pic>
        <p:nvPicPr>
          <p:cNvPr id="20" name="Picture 1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213" y="6546747"/>
            <a:ext cx="12207240" cy="331881"/>
          </a:xfrm>
          <a:prstGeom prst="rect">
            <a:avLst/>
          </a:prstGeom>
        </p:spPr>
      </p:pic>
    </p:spTree>
    <p:extLst>
      <p:ext uri="{BB962C8B-B14F-4D97-AF65-F5344CB8AC3E}">
        <p14:creationId xmlns:p14="http://schemas.microsoft.com/office/powerpoint/2010/main" val="40214282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BUR –ICA report</a:t>
            </a:r>
            <a:endParaRPr lang="en-US" b="1" dirty="0"/>
          </a:p>
        </p:txBody>
      </p:sp>
      <p:sp>
        <p:nvSpPr>
          <p:cNvPr id="3" name="Content Placeholder 2"/>
          <p:cNvSpPr>
            <a:spLocks noGrp="1"/>
          </p:cNvSpPr>
          <p:nvPr>
            <p:ph idx="1"/>
          </p:nvPr>
        </p:nvSpPr>
        <p:spPr>
          <a:xfrm>
            <a:off x="838200" y="1825625"/>
            <a:ext cx="10515600" cy="1841600"/>
          </a:xfrm>
        </p:spPr>
        <p:txBody>
          <a:bodyPr>
            <a:noAutofit/>
          </a:bodyPr>
          <a:lstStyle/>
          <a:p>
            <a:pPr marL="0" lvl="5" indent="0">
              <a:spcBef>
                <a:spcPts val="1000"/>
              </a:spcBef>
              <a:buNone/>
            </a:pPr>
            <a:r>
              <a:rPr lang="en-GB" sz="2000" dirty="0"/>
              <a:t>Mongolia reported information on its technology needs and the technology support received. </a:t>
            </a:r>
            <a:endParaRPr lang="en-GB" sz="2000" dirty="0" smtClean="0"/>
          </a:p>
          <a:p>
            <a:pPr marL="0" lvl="5" indent="0">
              <a:spcBef>
                <a:spcPts val="1000"/>
              </a:spcBef>
              <a:buNone/>
            </a:pPr>
            <a:r>
              <a:rPr lang="en-GB" sz="2000" dirty="0" smtClean="0"/>
              <a:t>This </a:t>
            </a:r>
            <a:r>
              <a:rPr lang="en-GB" sz="2000" dirty="0"/>
              <a:t>information was presented in its </a:t>
            </a:r>
            <a:r>
              <a:rPr lang="en-GB" sz="2000" dirty="0" smtClean="0"/>
              <a:t>BUR1 </a:t>
            </a:r>
            <a:r>
              <a:rPr lang="en-GB" sz="2000" dirty="0"/>
              <a:t>with cross references to its NC2. </a:t>
            </a:r>
            <a:r>
              <a:rPr lang="en-GB" sz="2000" dirty="0" smtClean="0"/>
              <a:t>Further</a:t>
            </a:r>
            <a:r>
              <a:rPr lang="en-GB" sz="2000" dirty="0"/>
              <a:t>, during the technical analysis, Mongolia clarified that there is a strong need to undertake a further TNA. </a:t>
            </a:r>
          </a:p>
          <a:p>
            <a:pPr marL="285750" lvl="5" indent="-285750">
              <a:spcBef>
                <a:spcPts val="1000"/>
              </a:spcBef>
            </a:pPr>
            <a:r>
              <a:rPr lang="en-GB" sz="2000" dirty="0" smtClean="0"/>
              <a:t>In </a:t>
            </a:r>
            <a:r>
              <a:rPr lang="en-GB" sz="2000" dirty="0"/>
              <a:t>2013 the Government of Mongolia conducted a TNA on mitigation and adaptation with the support of the GEF through the United Nations Environment Programme. </a:t>
            </a:r>
            <a:endParaRPr lang="en-GB" sz="2000" dirty="0" smtClean="0"/>
          </a:p>
          <a:p>
            <a:pPr marL="285750" lvl="5" indent="-285750">
              <a:spcBef>
                <a:spcPts val="1000"/>
              </a:spcBef>
            </a:pPr>
            <a:r>
              <a:rPr lang="en-GB" sz="2000" dirty="0" smtClean="0"/>
              <a:t>However</a:t>
            </a:r>
            <a:r>
              <a:rPr lang="en-GB" sz="2000" dirty="0"/>
              <a:t>, the information included in the 2013 TNA needs to be updated and amended consistent with emerging international and domestic climate change policies and strategies. Mongolia will require enhanced financial and technical support to conduct a new TNA. </a:t>
            </a:r>
          </a:p>
          <a:p>
            <a:pPr marL="0" lvl="5" indent="0">
              <a:spcBef>
                <a:spcPts val="1000"/>
              </a:spcBef>
              <a:buNone/>
            </a:pPr>
            <a:r>
              <a:rPr lang="en-GB" sz="2000" b="1" dirty="0" smtClean="0"/>
              <a:t>In </a:t>
            </a:r>
            <a:r>
              <a:rPr lang="en-GB" sz="2000" b="1" dirty="0"/>
              <a:t>consultation with Mongolia, the TTE identified the following capacity-building needs related to the facilitation of the preparation of subsequent BURs and participation in ICA: </a:t>
            </a:r>
            <a:endParaRPr lang="en-US" sz="2000" b="1" dirty="0"/>
          </a:p>
          <a:p>
            <a:pPr marL="742950" lvl="6" indent="-285750">
              <a:spcBef>
                <a:spcPts val="1000"/>
              </a:spcBef>
            </a:pPr>
            <a:r>
              <a:rPr lang="en-GB" sz="2000" dirty="0"/>
              <a:t>To enhance the institutional arrangements and coordination for the development of the national MRV system;</a:t>
            </a:r>
            <a:endParaRPr lang="en-US" sz="2000" dirty="0"/>
          </a:p>
          <a:p>
            <a:pPr marL="742950" lvl="6" indent="-285750">
              <a:spcBef>
                <a:spcPts val="1000"/>
              </a:spcBef>
            </a:pPr>
            <a:r>
              <a:rPr lang="en-GB" sz="2000" dirty="0"/>
              <a:t>To obtain financial and technical support to conduct a new TNA.</a:t>
            </a:r>
            <a:endParaRPr lang="en-US" sz="2000" dirty="0"/>
          </a:p>
          <a:p>
            <a:pPr marL="742950" lvl="6" indent="-285750">
              <a:spcBef>
                <a:spcPts val="1000"/>
              </a:spcBef>
            </a:pPr>
            <a:endParaRPr lang="en-US" sz="20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13" y="6546747"/>
            <a:ext cx="12207240" cy="331881"/>
          </a:xfrm>
          <a:prstGeom prst="rect">
            <a:avLst/>
          </a:prstGeom>
        </p:spPr>
      </p:pic>
    </p:spTree>
    <p:extLst>
      <p:ext uri="{BB962C8B-B14F-4D97-AF65-F5344CB8AC3E}">
        <p14:creationId xmlns:p14="http://schemas.microsoft.com/office/powerpoint/2010/main" val="36124589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620</TotalTime>
  <Words>1890</Words>
  <Application>Microsoft Office PowerPoint</Application>
  <PresentationFormat>Widescreen</PresentationFormat>
  <Paragraphs>214</Paragraphs>
  <Slides>10</Slides>
  <Notes>8</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0</vt:i4>
      </vt:variant>
      <vt:variant>
        <vt:lpstr>Slide Titles</vt:lpstr>
      </vt:variant>
      <vt:variant>
        <vt:i4>10</vt:i4>
      </vt:variant>
    </vt:vector>
  </HeadingPairs>
  <TitlesOfParts>
    <vt:vector size="15" baseType="lpstr">
      <vt:lpstr>Arial</vt:lpstr>
      <vt:lpstr>Calibri</vt:lpstr>
      <vt:lpstr>Calibri Light</vt:lpstr>
      <vt:lpstr>Wingdings</vt:lpstr>
      <vt:lpstr>Office Theme</vt:lpstr>
      <vt:lpstr>Good practices and lessons learned:  Reporting information on technology needs in NC/BUR   (Technology Needs Assessment process) </vt:lpstr>
      <vt:lpstr>COUNTRY PROFILE </vt:lpstr>
      <vt:lpstr>PowerPoint Presentation</vt:lpstr>
      <vt:lpstr>KEY CLIMATE POLICY FRAMEWORKS</vt:lpstr>
      <vt:lpstr>Climate technology related policy and legislation</vt:lpstr>
      <vt:lpstr>Institutional arrangement of TNC and BUR1  by 2017</vt:lpstr>
      <vt:lpstr>Institutional arrangement for the TNA project (by 2013)</vt:lpstr>
      <vt:lpstr>Capacity building activities under support of international partners which strongly linked to technology accelerations on climate change :</vt:lpstr>
      <vt:lpstr>BUR –ICA report</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Climate technology related policy and legislation of Mongolia</dc:title>
  <dc:creator>Saruul</dc:creator>
  <cp:lastModifiedBy>Saruul</cp:lastModifiedBy>
  <cp:revision>21</cp:revision>
  <dcterms:created xsi:type="dcterms:W3CDTF">2018-10-26T03:35:49Z</dcterms:created>
  <dcterms:modified xsi:type="dcterms:W3CDTF">2018-10-29T13:29:11Z</dcterms:modified>
</cp:coreProperties>
</file>