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1" r:id="rId2"/>
    <p:sldMasterId id="2147483652" r:id="rId3"/>
  </p:sldMasterIdLst>
  <p:notesMasterIdLst>
    <p:notesMasterId r:id="rId20"/>
  </p:notesMasterIdLst>
  <p:handoutMasterIdLst>
    <p:handoutMasterId r:id="rId21"/>
  </p:handoutMasterIdLst>
  <p:sldIdLst>
    <p:sldId id="256" r:id="rId4"/>
    <p:sldId id="261" r:id="rId5"/>
    <p:sldId id="263" r:id="rId6"/>
    <p:sldId id="312" r:id="rId7"/>
    <p:sldId id="316" r:id="rId8"/>
    <p:sldId id="314" r:id="rId9"/>
    <p:sldId id="321" r:id="rId10"/>
    <p:sldId id="329" r:id="rId11"/>
    <p:sldId id="324" r:id="rId12"/>
    <p:sldId id="326" r:id="rId13"/>
    <p:sldId id="327" r:id="rId14"/>
    <p:sldId id="325" r:id="rId15"/>
    <p:sldId id="330" r:id="rId16"/>
    <p:sldId id="328" r:id="rId17"/>
    <p:sldId id="315" r:id="rId18"/>
    <p:sldId id="320" r:id="rId19"/>
  </p:sldIdLst>
  <p:sldSz cx="9144000" cy="6858000" type="screen4x3"/>
  <p:notesSz cx="6794500" cy="9906000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5F5F5F"/>
    <a:srgbClr val="777777"/>
    <a:srgbClr val="808080"/>
    <a:srgbClr val="1960AB"/>
    <a:srgbClr val="FFFFFF"/>
    <a:srgbClr val="6C547A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66" autoAdjust="0"/>
    <p:restoredTop sz="82857" autoAdjust="0"/>
  </p:normalViewPr>
  <p:slideViewPr>
    <p:cSldViewPr>
      <p:cViewPr varScale="1">
        <p:scale>
          <a:sx n="67" d="100"/>
          <a:sy n="67" d="100"/>
        </p:scale>
        <p:origin x="-105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990" y="-90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Line 7"/>
          <p:cNvSpPr>
            <a:spLocks noChangeShapeType="1"/>
          </p:cNvSpPr>
          <p:nvPr/>
        </p:nvSpPr>
        <p:spPr bwMode="auto">
          <a:xfrm>
            <a:off x="475555" y="388743"/>
            <a:ext cx="5843392" cy="15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93" tIns="44047" rIns="88093" bIns="44047"/>
          <a:lstStyle/>
          <a:p>
            <a:endParaRPr lang="en-GB" dirty="0"/>
          </a:p>
        </p:txBody>
      </p:sp>
      <p:sp>
        <p:nvSpPr>
          <p:cNvPr id="86026" name="Line 10"/>
          <p:cNvSpPr>
            <a:spLocks noChangeShapeType="1"/>
          </p:cNvSpPr>
          <p:nvPr/>
        </p:nvSpPr>
        <p:spPr bwMode="auto">
          <a:xfrm>
            <a:off x="475555" y="9223782"/>
            <a:ext cx="5843392" cy="15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93" tIns="44047" rIns="88093" bIns="44047"/>
          <a:lstStyle/>
          <a:p>
            <a:endParaRPr lang="en-GB" dirty="0"/>
          </a:p>
        </p:txBody>
      </p:sp>
      <p:pic>
        <p:nvPicPr>
          <p:cNvPr id="6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337" y="9252294"/>
            <a:ext cx="621412" cy="62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486" cy="494762"/>
          </a:xfrm>
          <a:prstGeom prst="rect">
            <a:avLst/>
          </a:prstGeom>
        </p:spPr>
        <p:txBody>
          <a:bodyPr vert="horz" lIns="88093" tIns="44047" rIns="88093" bIns="44047" rtlCol="0"/>
          <a:lstStyle>
            <a:lvl1pPr algn="l">
              <a:defRPr sz="12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7914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528" y="4706387"/>
            <a:ext cx="4983444" cy="4455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3" tIns="47710" rIns="95423" bIns="47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85011" name="Line 19"/>
          <p:cNvSpPr>
            <a:spLocks noChangeShapeType="1"/>
          </p:cNvSpPr>
          <p:nvPr/>
        </p:nvSpPr>
        <p:spPr bwMode="auto">
          <a:xfrm>
            <a:off x="475555" y="388743"/>
            <a:ext cx="5843392" cy="15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93" tIns="44047" rIns="88093" bIns="44047"/>
          <a:lstStyle/>
          <a:p>
            <a:endParaRPr lang="en-GB" dirty="0"/>
          </a:p>
        </p:txBody>
      </p:sp>
      <p:sp>
        <p:nvSpPr>
          <p:cNvPr id="85012" name="Line 20"/>
          <p:cNvSpPr>
            <a:spLocks noChangeShapeType="1"/>
          </p:cNvSpPr>
          <p:nvPr/>
        </p:nvSpPr>
        <p:spPr bwMode="auto">
          <a:xfrm>
            <a:off x="475555" y="9223782"/>
            <a:ext cx="5843392" cy="15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93" tIns="44047" rIns="88093" bIns="44047"/>
          <a:lstStyle/>
          <a:p>
            <a:endParaRPr lang="en-GB" dirty="0"/>
          </a:p>
        </p:txBody>
      </p:sp>
      <p:sp>
        <p:nvSpPr>
          <p:cNvPr id="85013" name="Rectangle 2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69478" y="149044"/>
            <a:ext cx="5841872" cy="173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952815">
              <a:spcBef>
                <a:spcPct val="0"/>
              </a:spcBef>
              <a:defRPr sz="1200">
                <a:cs typeface="Arial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pic>
        <p:nvPicPr>
          <p:cNvPr id="8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55" y="9223781"/>
            <a:ext cx="621412" cy="62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9266967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271463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46100" indent="-273050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800100" indent="-25241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073150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346200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dirty="0"/>
              <a:t>Presentation title</a:t>
            </a:r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dirty="0" smtClean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59260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dirty="0" smtClean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59260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dirty="0"/>
              <a:t>Presentation title</a:t>
            </a:r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dirty="0"/>
              <a:t>Presentation title</a:t>
            </a:r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dirty="0" smtClean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59260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dirty="0"/>
              <a:t>Presentation title</a:t>
            </a:r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dirty="0"/>
              <a:t>Presentation title</a:t>
            </a:r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dirty="0"/>
              <a:t>Presentation title</a:t>
            </a:r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dirty="0"/>
              <a:t>Presentation title</a:t>
            </a:r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dirty="0"/>
              <a:t>Presentation title</a:t>
            </a:r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dirty="0"/>
              <a:t>Presentation title</a:t>
            </a:r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dirty="0"/>
              <a:t>Presentation title</a:t>
            </a:r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dirty="0" smtClean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5926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dirty="0"/>
              <a:t>Presentation title</a:t>
            </a:r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dirty="0"/>
              <a:t>Presentation title</a:t>
            </a:r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265238"/>
            <a:ext cx="9144000" cy="43259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ctrTitle"/>
          </p:nvPr>
        </p:nvSpPr>
        <p:spPr>
          <a:xfrm>
            <a:off x="627063" y="2205038"/>
            <a:ext cx="7881937" cy="1204912"/>
          </a:xfrm>
        </p:spPr>
        <p:txBody>
          <a:bodyPr anchor="b"/>
          <a:lstStyle>
            <a:lvl1pPr>
              <a:lnSpc>
                <a:spcPts val="3600"/>
              </a:lnSpc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625475" y="3922713"/>
            <a:ext cx="7881938" cy="75882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108" name="Rectangle 36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3273425" y="6505575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r>
              <a:rPr lang="en-GB" dirty="0"/>
              <a:t>UNFCCC secretariat, programme</a:t>
            </a:r>
            <a:endParaRPr lang="de-DE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3425" y="6261100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1" i="1"/>
            </a:lvl1pPr>
          </a:lstStyle>
          <a:p>
            <a:r>
              <a:rPr lang="de-DE"/>
              <a:t>Firstname Lastname, Job Title</a:t>
            </a:r>
          </a:p>
        </p:txBody>
      </p:sp>
      <p:sp>
        <p:nvSpPr>
          <p:cNvPr id="3110" name="Line 38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3111" name="Line 39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pic>
        <p:nvPicPr>
          <p:cNvPr id="3112" name="Picture 40" descr="unfccc_schriftzug_b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309563"/>
            <a:ext cx="7866063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4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005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258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553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954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79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447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887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1183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4848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2056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510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53152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7561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0929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ChangeArrowheads="1"/>
          </p:cNvSpPr>
          <p:nvPr/>
        </p:nvSpPr>
        <p:spPr bwMode="auto">
          <a:xfrm>
            <a:off x="0" y="1262063"/>
            <a:ext cx="9144000" cy="43259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7063" y="2205038"/>
            <a:ext cx="7881937" cy="1439862"/>
          </a:xfrm>
        </p:spPr>
        <p:txBody>
          <a:bodyPr/>
          <a:lstStyle>
            <a:lvl1pPr>
              <a:lnSpc>
                <a:spcPts val="5600"/>
              </a:lnSpc>
              <a:defRPr sz="5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1597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5475" y="3922713"/>
            <a:ext cx="7881938" cy="75882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159751" name="Rectangle 7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3273425" y="6505575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r>
              <a:rPr lang="en-GB" dirty="0"/>
              <a:t>UNFCCC secretariat, programme</a:t>
            </a:r>
            <a:endParaRPr lang="de-DE"/>
          </a:p>
        </p:txBody>
      </p:sp>
      <p:sp>
        <p:nvSpPr>
          <p:cNvPr id="15975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3425" y="6261100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1" i="1"/>
            </a:lvl1pPr>
          </a:lstStyle>
          <a:p>
            <a:r>
              <a:rPr lang="de-DE"/>
              <a:t>Firstname Lastname, Job Title</a:t>
            </a:r>
          </a:p>
        </p:txBody>
      </p:sp>
      <p:sp>
        <p:nvSpPr>
          <p:cNvPr id="159753" name="Line 9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59754" name="Line 10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pic>
        <p:nvPicPr>
          <p:cNvPr id="159755" name="Picture 11" descr="unfccc_schriftzug_b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309563"/>
            <a:ext cx="7866063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9757" name="Picture 13" descr="unfccc-letter-es-e-header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4385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79263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4960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2013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5331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5838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7727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78856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21298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12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97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576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604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901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6785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9457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5192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53" name="Rectangle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57" name="Line 33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058" name="Line 3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pic>
        <p:nvPicPr>
          <p:cNvPr id="9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9pPr>
    </p:titleStyle>
    <p:bodyStyle>
      <a:lvl1pPr marL="269875" indent="-269875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357188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AutoNum type="alphaLcParenR"/>
        <a:defRPr sz="1500">
          <a:solidFill>
            <a:schemeClr val="tx1"/>
          </a:solidFill>
          <a:latin typeface="+mn-lt"/>
        </a:defRPr>
      </a:lvl2pPr>
      <a:lvl3pPr marL="900113" indent="-269875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3pPr>
      <a:lvl4pPr marL="1169988" indent="-268288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4pPr>
      <a:lvl5pPr marL="14382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5pPr>
      <a:lvl6pPr marL="18954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6pPr>
      <a:lvl7pPr marL="23526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7pPr>
      <a:lvl8pPr marL="28098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8pPr>
      <a:lvl9pPr marL="32670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3" name="Rectangle 7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52584" name="Rectangle 8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5258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5258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52589" name="Line 13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52590" name="Line 1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pic>
        <p:nvPicPr>
          <p:cNvPr id="152592" name="Picture 16" descr="unfccc-letter-es-e-header"/>
          <p:cNvPicPr preferRelativeResize="0"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ctr" rtl="0" fontAlgn="base">
        <a:lnSpc>
          <a:spcPts val="2900"/>
        </a:lnSpc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587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5872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58727" name="Line 7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58728" name="Line 8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pic>
        <p:nvPicPr>
          <p:cNvPr id="158730" name="Picture 10" descr="unfccc-letter-es-e-header"/>
          <p:cNvPicPr preferRelativeResize="0"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269875" indent="-269875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357188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AutoNum type="alphaLcParenR"/>
        <a:defRPr sz="1500">
          <a:solidFill>
            <a:schemeClr val="tx1"/>
          </a:solidFill>
          <a:latin typeface="+mn-lt"/>
          <a:cs typeface="+mn-cs"/>
        </a:defRPr>
      </a:lvl2pPr>
      <a:lvl3pPr marL="900113" indent="-269875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3pPr>
      <a:lvl4pPr marL="1169988" indent="-268288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4pPr>
      <a:lvl5pPr marL="14382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5pPr>
      <a:lvl6pPr marL="18954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6pPr>
      <a:lvl7pPr marL="23526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7pPr>
      <a:lvl8pPr marL="28098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8pPr>
      <a:lvl9pPr marL="32670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r>
              <a:rPr lang="en-GB" dirty="0"/>
              <a:t>UNFCCC secretariat, </a:t>
            </a:r>
            <a:r>
              <a:rPr lang="en-GB" dirty="0" smtClean="0"/>
              <a:t>Mitigation, Data and Analysis programme</a:t>
            </a:r>
            <a:endParaRPr lang="de-DE" dirty="0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 smtClean="0"/>
              <a:t>Daniel Hooper, Programme Officer </a:t>
            </a:r>
            <a:endParaRPr lang="de-DE" dirty="0"/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2204864"/>
            <a:ext cx="8337425" cy="120491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de-DE" b="1" dirty="0" smtClean="0"/>
              <a:t>The Multilateral Assessment Application Tool (MA Application)</a:t>
            </a:r>
            <a:endParaRPr lang="de-DE" dirty="0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1600" dirty="0" smtClean="0"/>
              <a:t>Key functionalities and deployment process</a:t>
            </a:r>
            <a:endParaRPr lang="de-D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algn="r"/>
            <a:r>
              <a:rPr lang="en-GB" sz="1800" dirty="0" smtClean="0"/>
              <a:t>MA Application</a:t>
            </a:r>
            <a:endParaRPr lang="en-GB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380703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Data Input</a:t>
            </a:r>
            <a:endParaRPr lang="en-US" sz="20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966788"/>
            <a:ext cx="8210550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349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algn="r"/>
            <a:r>
              <a:rPr lang="en-GB" sz="1800" dirty="0" smtClean="0"/>
              <a:t>MA Application</a:t>
            </a:r>
            <a:endParaRPr lang="en-GB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380703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Data Input</a:t>
            </a:r>
            <a:endParaRPr lang="en-US" sz="2000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8068802" cy="3882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467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algn="r"/>
            <a:r>
              <a:rPr lang="en-GB" sz="1800" dirty="0" smtClean="0"/>
              <a:t>MA Application</a:t>
            </a:r>
            <a:endParaRPr lang="en-GB" sz="1800" dirty="0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6930" y="1700808"/>
            <a:ext cx="8781325" cy="4186735"/>
          </a:xfrm>
        </p:spPr>
        <p:txBody>
          <a:bodyPr/>
          <a:lstStyle/>
          <a:p>
            <a:pPr marL="342900" lvl="0" indent="-342900">
              <a:buFont typeface="+mj-lt"/>
              <a:buAutoNum type="arabicPeriod" startAt="3"/>
            </a:pPr>
            <a:r>
              <a:rPr lang="en-US" sz="2000" b="1" dirty="0" smtClean="0"/>
              <a:t>Data Management</a:t>
            </a:r>
          </a:p>
          <a:p>
            <a:pPr marL="342900" lvl="0" indent="-342900">
              <a:buFont typeface="+mj-lt"/>
              <a:buAutoNum type="arabicPeriod" startAt="3"/>
            </a:pPr>
            <a:endParaRPr lang="en-US" sz="20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 smtClean="0"/>
              <a:t>Ability to filter </a:t>
            </a:r>
            <a:r>
              <a:rPr lang="en-US" sz="1800" dirty="0"/>
              <a:t>questions and answers for current or previous SB </a:t>
            </a:r>
            <a:r>
              <a:rPr lang="en-US" sz="1800" dirty="0" smtClean="0"/>
              <a:t>sessions for your Party 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sz="18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800" dirty="0" smtClean="0"/>
              <a:t>Ability to export </a:t>
            </a:r>
            <a:r>
              <a:rPr lang="en-GB" sz="1800" dirty="0"/>
              <a:t>questions and/or answers for your </a:t>
            </a:r>
            <a:r>
              <a:rPr lang="en-GB" sz="1800" dirty="0" smtClean="0"/>
              <a:t>Party</a:t>
            </a:r>
            <a:endParaRPr lang="en-US" sz="1800" dirty="0" smtClean="0"/>
          </a:p>
          <a:p>
            <a:endParaRPr lang="en-IE" sz="1800" dirty="0" smtClean="0"/>
          </a:p>
        </p:txBody>
      </p:sp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666845" y="908720"/>
            <a:ext cx="8401496" cy="57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3200"/>
              </a:lnSpc>
              <a:spcBef>
                <a:spcPct val="0"/>
              </a:spcBef>
            </a:pPr>
            <a:r>
              <a:rPr lang="de-DE" sz="3200" b="1" dirty="0" smtClean="0">
                <a:solidFill>
                  <a:schemeClr val="tx2"/>
                </a:solidFill>
              </a:rPr>
              <a:t>Key Functionalities</a:t>
            </a:r>
            <a:endParaRPr lang="de-DE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03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algn="r"/>
            <a:r>
              <a:rPr lang="en-GB" sz="1800" dirty="0" smtClean="0"/>
              <a:t>MA Application</a:t>
            </a:r>
            <a:endParaRPr lang="en-GB" sz="1800" dirty="0"/>
          </a:p>
        </p:txBody>
      </p:sp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666845" y="908720"/>
            <a:ext cx="8401496" cy="57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3200"/>
              </a:lnSpc>
              <a:spcBef>
                <a:spcPct val="0"/>
              </a:spcBef>
            </a:pPr>
            <a:endParaRPr lang="de-DE" sz="3200" b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380703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Data Management</a:t>
            </a:r>
            <a:endParaRPr lang="en-US" sz="2000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1309688"/>
            <a:ext cx="8201025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530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algn="r"/>
            <a:r>
              <a:rPr lang="en-GB" sz="1800" dirty="0" smtClean="0"/>
              <a:t>MA Application</a:t>
            </a:r>
            <a:endParaRPr lang="en-GB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380703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Data Management</a:t>
            </a:r>
            <a:endParaRPr lang="en-US" sz="20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03658"/>
            <a:ext cx="7187330" cy="5480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970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algn="r"/>
            <a:r>
              <a:rPr lang="en-GB" sz="1800" dirty="0" smtClean="0"/>
              <a:t>MA Application</a:t>
            </a:r>
            <a:endParaRPr lang="en-GB" sz="1800" dirty="0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556792"/>
            <a:ext cx="8136904" cy="4186735"/>
          </a:xfrm>
        </p:spPr>
        <p:txBody>
          <a:bodyPr/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800" b="1" dirty="0" smtClean="0"/>
              <a:t>June 2014</a:t>
            </a:r>
            <a:r>
              <a:rPr lang="en-US" sz="1800" dirty="0" smtClean="0"/>
              <a:t>: Informational Note from MDA to all national focal points (NFP) requesting the nomination of Party users for the MA application.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800"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800" dirty="0" smtClean="0"/>
              <a:t>Once MDA receives Party nominations, log-in credentials for users will be prepared and provided in August.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800" dirty="0" smtClean="0"/>
          </a:p>
          <a:p>
            <a:pPr lvl="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800" dirty="0" smtClean="0"/>
              <a:t>MA Application help desk: </a:t>
            </a:r>
            <a:r>
              <a:rPr lang="en-US" sz="1800" u="sng" dirty="0" smtClean="0"/>
              <a:t>MA-Portal@unfccc.int</a:t>
            </a:r>
            <a:r>
              <a:rPr lang="en-US" sz="1800" dirty="0" smtClean="0"/>
              <a:t> </a:t>
            </a:r>
          </a:p>
          <a:p>
            <a:pPr lvl="0"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800" dirty="0"/>
          </a:p>
          <a:p>
            <a:pPr lvl="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800" b="1" dirty="0" smtClean="0"/>
              <a:t>September 2014:</a:t>
            </a:r>
            <a:r>
              <a:rPr lang="en-US" sz="1800" dirty="0" smtClean="0"/>
              <a:t> MA Application open for SB41</a:t>
            </a:r>
          </a:p>
          <a:p>
            <a:pPr lvl="0"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800" dirty="0"/>
          </a:p>
          <a:p>
            <a:pPr lvl="0"/>
            <a:endParaRPr lang="en-US" sz="2000" dirty="0"/>
          </a:p>
          <a:p>
            <a:endParaRPr lang="en-US" dirty="0"/>
          </a:p>
          <a:p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666845" y="908720"/>
            <a:ext cx="8401496" cy="57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3200"/>
              </a:lnSpc>
              <a:spcBef>
                <a:spcPct val="0"/>
              </a:spcBef>
            </a:pPr>
            <a:r>
              <a:rPr lang="de-DE" sz="3200" b="1" dirty="0" smtClean="0">
                <a:solidFill>
                  <a:schemeClr val="tx2"/>
                </a:solidFill>
              </a:rPr>
              <a:t>Deployment Process</a:t>
            </a:r>
            <a:endParaRPr lang="de-DE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36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algn="r"/>
            <a:r>
              <a:rPr lang="en-GB" sz="1800" dirty="0" smtClean="0"/>
              <a:t>MA Application</a:t>
            </a:r>
            <a:endParaRPr lang="en-GB" sz="1800" dirty="0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474513"/>
            <a:ext cx="7964517" cy="4186735"/>
          </a:xfrm>
        </p:spPr>
        <p:txBody>
          <a:bodyPr/>
          <a:lstStyle/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 algn="ctr">
              <a:buNone/>
            </a:pPr>
            <a:r>
              <a:rPr lang="en-US" sz="6000" dirty="0" smtClean="0"/>
              <a:t>Thank you for your</a:t>
            </a:r>
          </a:p>
          <a:p>
            <a:pPr marL="0" indent="0" algn="ctr">
              <a:buNone/>
            </a:pPr>
            <a:endParaRPr lang="en-US" sz="6000" dirty="0"/>
          </a:p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 attention </a:t>
            </a:r>
          </a:p>
          <a:p>
            <a:endParaRPr lang="en-US" sz="1600" dirty="0"/>
          </a:p>
          <a:p>
            <a:endParaRPr lang="en-GB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07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de-DE" sz="1800" dirty="0" smtClean="0"/>
              <a:t>MA Application</a:t>
            </a:r>
            <a:endParaRPr lang="de-DE" sz="1800" dirty="0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6263" y="1988840"/>
            <a:ext cx="7867650" cy="3170287"/>
          </a:xfrm>
        </p:spPr>
        <p:txBody>
          <a:bodyPr/>
          <a:lstStyle/>
          <a:p>
            <a:pPr lvl="1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000" dirty="0" smtClean="0"/>
              <a:t>Background 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000" dirty="0" smtClean="0"/>
              <a:t>MA Question and Answer Process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000" dirty="0" smtClean="0"/>
              <a:t>Overview of Key Functionalities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000" dirty="0" smtClean="0"/>
              <a:t>MA Application Deployment Process</a:t>
            </a:r>
          </a:p>
          <a:p>
            <a:pPr lvl="1">
              <a:buFont typeface="Wingdings" pitchFamily="2" charset="2"/>
              <a:buChar char="Ø"/>
            </a:pPr>
            <a:endParaRPr lang="en-GB" dirty="0" smtClean="0"/>
          </a:p>
          <a:p>
            <a:pPr lvl="2">
              <a:buFont typeface="Wingdings" pitchFamily="2" charset="2"/>
              <a:buChar char="Ø"/>
            </a:pPr>
            <a:endParaRPr lang="en-US" dirty="0" smtClean="0"/>
          </a:p>
        </p:txBody>
      </p:sp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635000" y="1265238"/>
            <a:ext cx="7869238" cy="57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3200"/>
              </a:lnSpc>
              <a:spcBef>
                <a:spcPct val="0"/>
              </a:spcBef>
            </a:pPr>
            <a:r>
              <a:rPr lang="de-DE" sz="3200" b="1" dirty="0" smtClean="0">
                <a:solidFill>
                  <a:schemeClr val="tx2"/>
                </a:solidFill>
              </a:rPr>
              <a:t>Presentation outline:</a:t>
            </a:r>
            <a:endParaRPr lang="de-DE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88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algn="r"/>
            <a:r>
              <a:rPr lang="en-GB" sz="1800" dirty="0" smtClean="0"/>
              <a:t>MA Application</a:t>
            </a:r>
            <a:endParaRPr lang="en-GB" sz="1800" dirty="0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6419" y="1474513"/>
            <a:ext cx="7867650" cy="3170287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 smtClean="0"/>
              <a:t>Decision </a:t>
            </a:r>
            <a:r>
              <a:rPr lang="en-US" sz="1600" b="1" dirty="0"/>
              <a:t>2/CP.17, Annex II, </a:t>
            </a:r>
            <a:r>
              <a:rPr lang="en-US" sz="1600" b="1" dirty="0" err="1"/>
              <a:t>para</a:t>
            </a:r>
            <a:r>
              <a:rPr lang="en-US" sz="1600" b="1" dirty="0"/>
              <a:t>. 10 </a:t>
            </a:r>
            <a:r>
              <a:rPr lang="en-US" sz="1600" dirty="0" smtClean="0"/>
              <a:t>(“</a:t>
            </a:r>
            <a:r>
              <a:rPr lang="en-IE" sz="1600" dirty="0"/>
              <a:t>Modalities and procedures for international assessment and review</a:t>
            </a:r>
            <a:r>
              <a:rPr lang="en-US" sz="1600" dirty="0" smtClean="0"/>
              <a:t>”):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0" lvl="1" indent="0">
              <a:buNone/>
            </a:pPr>
            <a:r>
              <a:rPr lang="en-IE" sz="1600" dirty="0"/>
              <a:t>The multilateral assessment should entail the following</a:t>
            </a:r>
            <a:r>
              <a:rPr lang="en-IE" sz="1600" dirty="0" smtClean="0"/>
              <a:t>:</a:t>
            </a:r>
          </a:p>
          <a:p>
            <a:pPr marL="0" lvl="1" indent="0">
              <a:buNone/>
            </a:pPr>
            <a:endParaRPr lang="en-IE" sz="1600" b="1" dirty="0"/>
          </a:p>
          <a:p>
            <a:pPr marL="614363" lvl="2" indent="-342900">
              <a:spcBef>
                <a:spcPts val="600"/>
              </a:spcBef>
              <a:buFont typeface="+mj-lt"/>
              <a:buAutoNum type="alphaLcParenR"/>
            </a:pPr>
            <a:r>
              <a:rPr lang="en-IE" sz="1600" dirty="0" smtClean="0"/>
              <a:t>Any </a:t>
            </a:r>
            <a:r>
              <a:rPr lang="en-IE" sz="1600" dirty="0"/>
              <a:t>Party may </a:t>
            </a:r>
            <a:r>
              <a:rPr lang="en-IE" sz="1600" b="1" dirty="0"/>
              <a:t>submit electronically through the secretariat </a:t>
            </a:r>
            <a:r>
              <a:rPr lang="en-IE" sz="1600" dirty="0"/>
              <a:t>written </a:t>
            </a:r>
            <a:r>
              <a:rPr lang="en-IE" sz="1600" dirty="0" smtClean="0"/>
              <a:t>questions to </a:t>
            </a:r>
            <a:r>
              <a:rPr lang="en-IE" sz="1600" dirty="0"/>
              <a:t>the Party concerned in advance of the international </a:t>
            </a:r>
            <a:r>
              <a:rPr lang="en-IE" sz="1600" dirty="0" smtClean="0"/>
              <a:t>assessment</a:t>
            </a:r>
          </a:p>
          <a:p>
            <a:pPr marL="614363" lvl="2" indent="-342900">
              <a:spcBef>
                <a:spcPts val="600"/>
              </a:spcBef>
              <a:buFont typeface="+mj-lt"/>
              <a:buAutoNum type="alphaLcParenR"/>
            </a:pPr>
            <a:endParaRPr lang="en-IE" sz="1600" dirty="0"/>
          </a:p>
          <a:p>
            <a:pPr marL="614363" lvl="2" indent="-342900">
              <a:spcBef>
                <a:spcPts val="600"/>
              </a:spcBef>
              <a:buFont typeface="+mj-lt"/>
              <a:buAutoNum type="alphaLcParenR"/>
            </a:pPr>
            <a:r>
              <a:rPr lang="en-IE" sz="1600" dirty="0" smtClean="0"/>
              <a:t>The </a:t>
            </a:r>
            <a:r>
              <a:rPr lang="en-IE" sz="1600" dirty="0"/>
              <a:t>Party under assessment should endeavour to </a:t>
            </a:r>
            <a:r>
              <a:rPr lang="en-IE" sz="1600" b="1" dirty="0"/>
              <a:t>respond to those </a:t>
            </a:r>
            <a:r>
              <a:rPr lang="en-IE" sz="1600" b="1" dirty="0" smtClean="0"/>
              <a:t>questions, through </a:t>
            </a:r>
            <a:r>
              <a:rPr lang="en-IE" sz="1600" b="1" dirty="0"/>
              <a:t>the secretariat</a:t>
            </a:r>
            <a:r>
              <a:rPr lang="en-IE" sz="1600" dirty="0"/>
              <a:t>, within two months. </a:t>
            </a:r>
            <a:r>
              <a:rPr lang="en-IE" sz="1600" b="1" dirty="0"/>
              <a:t>The secretariat will compile the questions </a:t>
            </a:r>
            <a:r>
              <a:rPr lang="en-IE" sz="1600" b="1" dirty="0" smtClean="0"/>
              <a:t>and answers </a:t>
            </a:r>
            <a:r>
              <a:rPr lang="en-IE" sz="1600" b="1" dirty="0"/>
              <a:t>and publish them on the UNFCCC </a:t>
            </a:r>
            <a:r>
              <a:rPr lang="en-IE" sz="1600" b="1" dirty="0" smtClean="0"/>
              <a:t>website</a:t>
            </a:r>
            <a:endParaRPr lang="en-US" sz="1000" dirty="0"/>
          </a:p>
          <a:p>
            <a:endParaRPr lang="en-IE" sz="1000" dirty="0"/>
          </a:p>
          <a:p>
            <a:endParaRPr lang="en-IE" sz="1000" dirty="0" smtClean="0"/>
          </a:p>
          <a:p>
            <a:pPr marL="271462" lvl="1" indent="0">
              <a:buNone/>
            </a:pPr>
            <a:endParaRPr lang="en-GB" dirty="0" smtClean="0"/>
          </a:p>
        </p:txBody>
      </p:sp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666845" y="908720"/>
            <a:ext cx="8401496" cy="57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3200"/>
              </a:lnSpc>
              <a:spcBef>
                <a:spcPct val="0"/>
              </a:spcBef>
            </a:pPr>
            <a:r>
              <a:rPr lang="de-DE" sz="3200" b="1" dirty="0" smtClean="0">
                <a:solidFill>
                  <a:schemeClr val="tx2"/>
                </a:solidFill>
              </a:rPr>
              <a:t>Background</a:t>
            </a:r>
            <a:endParaRPr lang="de-DE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15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algn="r"/>
            <a:r>
              <a:rPr lang="en-GB" sz="1800" dirty="0" smtClean="0"/>
              <a:t>MA Application</a:t>
            </a:r>
            <a:endParaRPr lang="en-GB" sz="1800" dirty="0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6419" y="1474513"/>
            <a:ext cx="7867650" cy="3170287"/>
          </a:xfrm>
        </p:spPr>
        <p:txBody>
          <a:bodyPr/>
          <a:lstStyle/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The </a:t>
            </a:r>
            <a:r>
              <a:rPr lang="en-US" sz="1600" dirty="0"/>
              <a:t>Question and Answer (Q&amp;A) Process under the IAR will consist of three phases:</a:t>
            </a:r>
          </a:p>
          <a:p>
            <a:pPr marL="0" indent="0">
              <a:buNone/>
            </a:pPr>
            <a:r>
              <a:rPr lang="en-US" sz="1600" dirty="0"/>
              <a:t> </a:t>
            </a:r>
          </a:p>
          <a:p>
            <a:pPr lvl="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1600" b="1" dirty="0"/>
              <a:t>Phase 1</a:t>
            </a:r>
            <a:r>
              <a:rPr lang="en-GB" sz="1600" dirty="0"/>
              <a:t> – Parties can submit their questions to any of the Parties under assessment through the secretariat </a:t>
            </a:r>
            <a:r>
              <a:rPr lang="en-GB" sz="1600" dirty="0" smtClean="0"/>
              <a:t>(one month until designated response period);</a:t>
            </a:r>
          </a:p>
          <a:p>
            <a:pPr lvl="0">
              <a:spcBef>
                <a:spcPts val="600"/>
              </a:spcBef>
              <a:buFont typeface="Wingdings" panose="05000000000000000000" pitchFamily="2" charset="2"/>
              <a:buChar char="q"/>
            </a:pPr>
            <a:endParaRPr lang="en-US" sz="1600" dirty="0"/>
          </a:p>
          <a:p>
            <a:pPr lvl="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1600" b="1" dirty="0"/>
              <a:t>Phase 2</a:t>
            </a:r>
            <a:r>
              <a:rPr lang="en-GB" sz="1600" dirty="0"/>
              <a:t> – Parties under assessment have two months to respond to the questions</a:t>
            </a:r>
            <a:r>
              <a:rPr lang="en-GB" sz="1600" dirty="0" smtClean="0"/>
              <a:t>;</a:t>
            </a:r>
          </a:p>
          <a:p>
            <a:pPr lvl="0">
              <a:spcBef>
                <a:spcPts val="600"/>
              </a:spcBef>
              <a:buFont typeface="Wingdings" panose="05000000000000000000" pitchFamily="2" charset="2"/>
              <a:buChar char="q"/>
            </a:pPr>
            <a:endParaRPr lang="en-US" sz="1600" dirty="0"/>
          </a:p>
          <a:p>
            <a:pPr lvl="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1600" b="1" dirty="0"/>
              <a:t>Phase 3 </a:t>
            </a:r>
            <a:r>
              <a:rPr lang="en-GB" sz="1600" dirty="0"/>
              <a:t>– The secretariat compiles the questions and responses and publishes them on the UNFCCC </a:t>
            </a:r>
            <a:r>
              <a:rPr lang="en-GB" sz="1600" dirty="0" smtClean="0"/>
              <a:t>website.</a:t>
            </a:r>
            <a:endParaRPr lang="en-US" sz="1600" dirty="0"/>
          </a:p>
          <a:p>
            <a:endParaRPr lang="en-IE" sz="1000" dirty="0"/>
          </a:p>
          <a:p>
            <a:endParaRPr lang="en-IE" sz="1000" dirty="0" smtClean="0"/>
          </a:p>
        </p:txBody>
      </p:sp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666845" y="908720"/>
            <a:ext cx="8401496" cy="57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3200"/>
              </a:lnSpc>
              <a:spcBef>
                <a:spcPct val="0"/>
              </a:spcBef>
            </a:pPr>
            <a:r>
              <a:rPr lang="de-DE" sz="3200" b="1" dirty="0" smtClean="0">
                <a:solidFill>
                  <a:schemeClr val="tx2"/>
                </a:solidFill>
              </a:rPr>
              <a:t>Q&amp;A Process </a:t>
            </a:r>
            <a:endParaRPr lang="de-DE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6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algn="r"/>
            <a:r>
              <a:rPr lang="en-GB" sz="1800" dirty="0" smtClean="0"/>
              <a:t>MA Application</a:t>
            </a:r>
            <a:endParaRPr lang="en-GB" sz="1800" dirty="0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525499"/>
            <a:ext cx="7964517" cy="4186735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endParaRPr lang="en-US" sz="18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 smtClean="0"/>
              <a:t>Questions and answers are submitted directly </a:t>
            </a:r>
            <a:r>
              <a:rPr lang="en-US" sz="1800" dirty="0"/>
              <a:t>in the </a:t>
            </a:r>
            <a:r>
              <a:rPr lang="en-US" sz="1800" dirty="0" smtClean="0"/>
              <a:t>application and are tracked throughout the </a:t>
            </a:r>
            <a:r>
              <a:rPr lang="en-US" sz="1800" smtClean="0"/>
              <a:t>Q&amp;A process</a:t>
            </a:r>
            <a:endParaRPr lang="en-US" sz="1800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sz="18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 smtClean="0"/>
              <a:t>Questions and answers submitted by the Party </a:t>
            </a:r>
            <a:r>
              <a:rPr lang="en-US" sz="1800" dirty="0"/>
              <a:t>are </a:t>
            </a:r>
            <a:r>
              <a:rPr lang="en-US" sz="1800" dirty="0" smtClean="0"/>
              <a:t>stored </a:t>
            </a:r>
            <a:r>
              <a:rPr lang="en-US" sz="1800" dirty="0"/>
              <a:t>in the </a:t>
            </a:r>
            <a:r>
              <a:rPr lang="en-US" sz="1800" dirty="0" smtClean="0"/>
              <a:t>application, and can be accessed and/or exported by the Party at </a:t>
            </a:r>
            <a:r>
              <a:rPr lang="en-US" sz="1800" dirty="0"/>
              <a:t>any time in the </a:t>
            </a:r>
            <a:r>
              <a:rPr lang="en-US" sz="1800" dirty="0" smtClean="0"/>
              <a:t>future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8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Automated email </a:t>
            </a:r>
            <a:r>
              <a:rPr lang="en-US" sz="1800" dirty="0" smtClean="0"/>
              <a:t>notifications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8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 smtClean="0"/>
              <a:t>All </a:t>
            </a:r>
            <a:r>
              <a:rPr lang="en-US" sz="1800" dirty="0"/>
              <a:t>information is centralized and in a common </a:t>
            </a:r>
            <a:r>
              <a:rPr lang="en-US" sz="1800" dirty="0" smtClean="0"/>
              <a:t>format</a:t>
            </a:r>
            <a:endParaRPr lang="en-GB" sz="1800" dirty="0" smtClean="0">
              <a:solidFill>
                <a:srgbClr val="FF0000"/>
              </a:solidFill>
            </a:endParaRPr>
          </a:p>
        </p:txBody>
      </p:sp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666845" y="908720"/>
            <a:ext cx="8401496" cy="57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3200"/>
              </a:lnSpc>
              <a:spcBef>
                <a:spcPct val="0"/>
              </a:spcBef>
            </a:pPr>
            <a:r>
              <a:rPr lang="de-DE" sz="3200" b="1" dirty="0" smtClean="0">
                <a:solidFill>
                  <a:schemeClr val="tx2"/>
                </a:solidFill>
              </a:rPr>
              <a:t>Highlighted Features</a:t>
            </a:r>
            <a:endParaRPr lang="de-DE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24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algn="r"/>
            <a:r>
              <a:rPr lang="en-GB" sz="1800" dirty="0" smtClean="0"/>
              <a:t>MA Application</a:t>
            </a:r>
            <a:endParaRPr lang="en-GB" sz="1800" dirty="0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772816"/>
            <a:ext cx="7964517" cy="4186735"/>
          </a:xfrm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en-US" sz="2000" b="1" dirty="0" smtClean="0"/>
              <a:t>Communication </a:t>
            </a:r>
          </a:p>
          <a:p>
            <a:pPr marL="342900" lvl="0" indent="-342900">
              <a:buFont typeface="+mj-lt"/>
              <a:buAutoNum type="arabicPeriod"/>
            </a:pPr>
            <a:endParaRPr lang="en-US" sz="2000" b="1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/>
              <a:t>Documents and announcements on the </a:t>
            </a:r>
            <a:r>
              <a:rPr lang="en-US" sz="1800" dirty="0" smtClean="0"/>
              <a:t>homepage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 smtClean="0"/>
              <a:t>Status of Party 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 smtClean="0"/>
              <a:t>Automated </a:t>
            </a:r>
            <a:r>
              <a:rPr lang="en-US" sz="1800" dirty="0"/>
              <a:t>alerts, notifications and </a:t>
            </a:r>
            <a:r>
              <a:rPr lang="en-US" sz="1800" dirty="0" smtClean="0"/>
              <a:t>reminders</a:t>
            </a:r>
          </a:p>
          <a:p>
            <a:pPr marL="342900" lvl="0" indent="-342900">
              <a:buFont typeface="+mj-lt"/>
              <a:buAutoNum type="arabicPeriod"/>
            </a:pPr>
            <a:endParaRPr lang="en-US" sz="1600" dirty="0" smtClean="0"/>
          </a:p>
          <a:p>
            <a:endParaRPr lang="en-IE" sz="1000" dirty="0" smtClean="0"/>
          </a:p>
        </p:txBody>
      </p:sp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666845" y="996851"/>
            <a:ext cx="8401496" cy="57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3200"/>
              </a:lnSpc>
              <a:spcBef>
                <a:spcPct val="0"/>
              </a:spcBef>
            </a:pPr>
            <a:r>
              <a:rPr lang="de-DE" sz="3200" b="1" dirty="0" smtClean="0">
                <a:solidFill>
                  <a:schemeClr val="tx2"/>
                </a:solidFill>
              </a:rPr>
              <a:t>Key Functionalities</a:t>
            </a:r>
            <a:endParaRPr lang="de-DE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02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3"/>
            <a:ext cx="7202103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algn="r"/>
            <a:r>
              <a:rPr lang="en-GB" sz="1800" dirty="0" smtClean="0"/>
              <a:t>MA Application</a:t>
            </a:r>
            <a:endParaRPr lang="en-GB" sz="1800" dirty="0"/>
          </a:p>
        </p:txBody>
      </p:sp>
      <p:sp>
        <p:nvSpPr>
          <p:cNvPr id="2" name="TextBox 1"/>
          <p:cNvSpPr txBox="1"/>
          <p:nvPr/>
        </p:nvSpPr>
        <p:spPr>
          <a:xfrm>
            <a:off x="755576" y="380703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Communication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96417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algn="r"/>
            <a:r>
              <a:rPr lang="en-GB" sz="1800" dirty="0" smtClean="0"/>
              <a:t>MA Application</a:t>
            </a:r>
            <a:endParaRPr lang="en-GB" sz="1800" dirty="0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474513"/>
            <a:ext cx="7964517" cy="4186735"/>
          </a:xfrm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endParaRPr lang="en-US" sz="1600" b="1" dirty="0" smtClean="0"/>
          </a:p>
          <a:p>
            <a:endParaRPr lang="en-IE" sz="1000" dirty="0" smtClean="0"/>
          </a:p>
        </p:txBody>
      </p:sp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666845" y="908720"/>
            <a:ext cx="8401496" cy="57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3200"/>
              </a:lnSpc>
              <a:spcBef>
                <a:spcPct val="0"/>
              </a:spcBef>
            </a:pPr>
            <a:endParaRPr lang="de-DE" sz="3200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380703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Communication</a:t>
            </a:r>
            <a:endParaRPr lang="en-US" sz="2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2276872"/>
            <a:ext cx="820102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562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algn="r"/>
            <a:r>
              <a:rPr lang="en-GB" sz="1800" dirty="0" smtClean="0"/>
              <a:t>MA Application</a:t>
            </a:r>
            <a:endParaRPr lang="en-GB" sz="1800" dirty="0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474513"/>
            <a:ext cx="7964517" cy="4186735"/>
          </a:xfrm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endParaRPr lang="en-US" sz="1600" dirty="0" smtClean="0"/>
          </a:p>
          <a:p>
            <a:pPr marL="342900" indent="-342900">
              <a:buFont typeface="+mj-lt"/>
              <a:buAutoNum type="arabicPeriod" startAt="2"/>
            </a:pPr>
            <a:r>
              <a:rPr lang="en-US" sz="2000" b="1" dirty="0" smtClean="0"/>
              <a:t>Data Input</a:t>
            </a:r>
          </a:p>
          <a:p>
            <a:pPr marL="342900" indent="-342900">
              <a:buFont typeface="+mj-lt"/>
              <a:buAutoNum type="arabicPeriod" startAt="2"/>
            </a:pPr>
            <a:endParaRPr lang="en-US" sz="18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/>
              <a:t>Increased user friendliness with simple to use buttons and </a:t>
            </a:r>
            <a:r>
              <a:rPr lang="en-US" sz="1800" dirty="0" smtClean="0"/>
              <a:t>options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 smtClean="0"/>
              <a:t>Multiple </a:t>
            </a:r>
            <a:r>
              <a:rPr lang="en-US" sz="1800" dirty="0"/>
              <a:t>users from each </a:t>
            </a:r>
            <a:r>
              <a:rPr lang="en-US" sz="1800" dirty="0" smtClean="0"/>
              <a:t>Party </a:t>
            </a:r>
            <a:r>
              <a:rPr lang="en-US" sz="1800" dirty="0"/>
              <a:t>can be signed on </a:t>
            </a:r>
            <a:r>
              <a:rPr lang="en-US" sz="1800" dirty="0" smtClean="0"/>
              <a:t>simultaneously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sz="18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 smtClean="0"/>
              <a:t>Users from the same Party can have different roles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sz="18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800" dirty="0" smtClean="0"/>
              <a:t>Allows </a:t>
            </a:r>
            <a:r>
              <a:rPr lang="en-GB" sz="1800" dirty="0" smtClean="0"/>
              <a:t>the selection of multiple Parties when raising questions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 smtClean="0"/>
              <a:t>Allows </a:t>
            </a:r>
            <a:r>
              <a:rPr lang="en-US" sz="1800" dirty="0"/>
              <a:t>questions to be raised after the one-month </a:t>
            </a:r>
            <a:r>
              <a:rPr lang="en-US" sz="1800" dirty="0" smtClean="0"/>
              <a:t>question period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sz="18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800" dirty="0" smtClean="0"/>
              <a:t>Question </a:t>
            </a:r>
            <a:r>
              <a:rPr lang="en-GB" sz="1800" dirty="0"/>
              <a:t>queue and Answer queue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sz="1800" dirty="0" smtClean="0"/>
          </a:p>
          <a:p>
            <a:pPr marL="342900" indent="-342900">
              <a:buFont typeface="+mj-lt"/>
              <a:buAutoNum type="arabicPeriod" startAt="2"/>
            </a:pPr>
            <a:endParaRPr lang="en-US" sz="1600" dirty="0" smtClean="0"/>
          </a:p>
          <a:p>
            <a:endParaRPr lang="en-IE" sz="1000" dirty="0" smtClean="0"/>
          </a:p>
        </p:txBody>
      </p:sp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666845" y="908720"/>
            <a:ext cx="8401496" cy="57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3200"/>
              </a:lnSpc>
              <a:spcBef>
                <a:spcPct val="0"/>
              </a:spcBef>
            </a:pPr>
            <a:r>
              <a:rPr lang="de-DE" sz="3200" b="1" dirty="0" smtClean="0">
                <a:solidFill>
                  <a:schemeClr val="tx2"/>
                </a:solidFill>
              </a:rPr>
              <a:t>Key Functionalities</a:t>
            </a:r>
            <a:endParaRPr lang="de-DE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03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30315 REDD for Wageningen students">
  <a:themeElements>
    <a:clrScheme name="blank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UNFCCC quote">
  <a:themeElements>
    <a:clrScheme name="UNFCCC quote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UNFCCC quo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FCCC quote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UNFCCC_Master 70pt title">
  <a:themeElements>
    <a:clrScheme name="UNFCCC_Master 70pt title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UNFCCC_Master 70pt titl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FCCC_Master 70pt title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20130315 REDD for Wageningen students</Template>
  <TotalTime>0</TotalTime>
  <Words>446</Words>
  <Application>Microsoft Office PowerPoint</Application>
  <PresentationFormat>On-screen Show (4:3)</PresentationFormat>
  <Paragraphs>121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20130315 REDD for Wageningen students</vt:lpstr>
      <vt:lpstr>UNFCCC quote</vt:lpstr>
      <vt:lpstr>UNFCCC_Master 70pt title</vt:lpstr>
      <vt:lpstr>The Multilateral Assessment Application Tool (MA Application)</vt:lpstr>
      <vt:lpstr>MA Application</vt:lpstr>
      <vt:lpstr>MA Application</vt:lpstr>
      <vt:lpstr>MA Application</vt:lpstr>
      <vt:lpstr>MA Application</vt:lpstr>
      <vt:lpstr>MA Application</vt:lpstr>
      <vt:lpstr>MA Application</vt:lpstr>
      <vt:lpstr>MA Application</vt:lpstr>
      <vt:lpstr>MA Application</vt:lpstr>
      <vt:lpstr>MA Application</vt:lpstr>
      <vt:lpstr>MA Application</vt:lpstr>
      <vt:lpstr>MA Application</vt:lpstr>
      <vt:lpstr>MA Application</vt:lpstr>
      <vt:lpstr>MA Application</vt:lpstr>
      <vt:lpstr>MA Application</vt:lpstr>
      <vt:lpstr>MA Application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2013-03-19T09:46:48Z</dcterms:created>
  <dcterms:modified xsi:type="dcterms:W3CDTF">2014-06-10T08:42:34Z</dcterms:modified>
</cp:coreProperties>
</file>