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51" r:id="rId2"/>
    <p:sldMasterId id="2147483652" r:id="rId3"/>
  </p:sldMasterIdLst>
  <p:notesMasterIdLst>
    <p:notesMasterId r:id="rId21"/>
  </p:notesMasterIdLst>
  <p:handoutMasterIdLst>
    <p:handoutMasterId r:id="rId22"/>
  </p:handoutMasterIdLst>
  <p:sldIdLst>
    <p:sldId id="256" r:id="rId4"/>
    <p:sldId id="272" r:id="rId5"/>
    <p:sldId id="276" r:id="rId6"/>
    <p:sldId id="282" r:id="rId7"/>
    <p:sldId id="278" r:id="rId8"/>
    <p:sldId id="279" r:id="rId9"/>
    <p:sldId id="271" r:id="rId10"/>
    <p:sldId id="280" r:id="rId11"/>
    <p:sldId id="285" r:id="rId12"/>
    <p:sldId id="284" r:id="rId13"/>
    <p:sldId id="283" r:id="rId14"/>
    <p:sldId id="281" r:id="rId15"/>
    <p:sldId id="264" r:id="rId16"/>
    <p:sldId id="270" r:id="rId17"/>
    <p:sldId id="262" r:id="rId18"/>
    <p:sldId id="267" r:id="rId19"/>
    <p:sldId id="275" r:id="rId20"/>
  </p:sldIdLst>
  <p:sldSz cx="9144000" cy="6858000" type="screen4x3"/>
  <p:notesSz cx="7099300" cy="10234613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5F5F5F"/>
    <a:srgbClr val="777777"/>
    <a:srgbClr val="808080"/>
    <a:srgbClr val="1960AB"/>
    <a:srgbClr val="FFFFFF"/>
    <a:srgbClr val="6C547A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68" autoAdjust="0"/>
    <p:restoredTop sz="86883" autoAdjust="0"/>
  </p:normalViewPr>
  <p:slideViewPr>
    <p:cSldViewPr>
      <p:cViewPr>
        <p:scale>
          <a:sx n="70" d="100"/>
          <a:sy n="70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3108" y="-102"/>
      </p:cViewPr>
      <p:guideLst>
        <p:guide orient="horz" pos="3223"/>
        <p:guide pos="2236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5A0F6D-0EDC-4913-A678-884270BD11A1}" type="doc">
      <dgm:prSet loTypeId="urn:microsoft.com/office/officeart/2008/layout/RadialCluster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8AD76EAF-C289-4530-AA24-62337DE98542}">
      <dgm:prSet phldrT="[Text]"/>
      <dgm:spPr>
        <a:ln>
          <a:noFill/>
        </a:ln>
      </dgm:spPr>
      <dgm:t>
        <a:bodyPr/>
        <a:lstStyle/>
        <a:p>
          <a:r>
            <a:rPr lang="en-US" dirty="0" smtClean="0"/>
            <a:t>1. </a:t>
          </a:r>
        </a:p>
        <a:p>
          <a:r>
            <a:rPr lang="en-US" dirty="0" smtClean="0"/>
            <a:t>CPAs Implementation</a:t>
          </a:r>
          <a:endParaRPr lang="en-GB" dirty="0"/>
        </a:p>
      </dgm:t>
    </dgm:pt>
    <dgm:pt modelId="{A85699AA-7B72-45B3-971C-2CFA28328EDC}" type="parTrans" cxnId="{87E95814-1A9B-43DD-AC71-BDA74DCA80FF}">
      <dgm:prSet/>
      <dgm:spPr/>
      <dgm:t>
        <a:bodyPr/>
        <a:lstStyle/>
        <a:p>
          <a:endParaRPr lang="en-GB"/>
        </a:p>
      </dgm:t>
    </dgm:pt>
    <dgm:pt modelId="{847B219B-21A8-4E4E-BFFD-C0D916620236}" type="sibTrans" cxnId="{87E95814-1A9B-43DD-AC71-BDA74DCA80FF}">
      <dgm:prSet/>
      <dgm:spPr/>
      <dgm:t>
        <a:bodyPr/>
        <a:lstStyle/>
        <a:p>
          <a:endParaRPr lang="en-GB"/>
        </a:p>
      </dgm:t>
    </dgm:pt>
    <dgm:pt modelId="{8167F2CC-01D4-468B-A22F-83A5A79E5B8D}">
      <dgm:prSet phldrT="[Text]"/>
      <dgm:spPr>
        <a:ln>
          <a:noFill/>
        </a:ln>
      </dgm:spPr>
      <dgm:t>
        <a:bodyPr/>
        <a:lstStyle/>
        <a:p>
          <a:r>
            <a:rPr lang="en-US" dirty="0" smtClean="0"/>
            <a:t>2.</a:t>
          </a:r>
        </a:p>
        <a:p>
          <a:r>
            <a:rPr lang="en-US" dirty="0" smtClean="0"/>
            <a:t>Monitoring Plan</a:t>
          </a:r>
          <a:endParaRPr lang="en-GB" dirty="0"/>
        </a:p>
      </dgm:t>
    </dgm:pt>
    <dgm:pt modelId="{B33C7889-EE9B-484E-B223-4571259BE249}" type="parTrans" cxnId="{D6DFCAFA-FE77-480D-8ACF-5D472ECA4DDC}">
      <dgm:prSet/>
      <dgm:spPr/>
      <dgm:t>
        <a:bodyPr/>
        <a:lstStyle/>
        <a:p>
          <a:endParaRPr lang="en-GB"/>
        </a:p>
      </dgm:t>
    </dgm:pt>
    <dgm:pt modelId="{2578D769-636E-4848-B273-42D50B8C6D51}" type="sibTrans" cxnId="{D6DFCAFA-FE77-480D-8ACF-5D472ECA4DDC}">
      <dgm:prSet/>
      <dgm:spPr/>
      <dgm:t>
        <a:bodyPr/>
        <a:lstStyle/>
        <a:p>
          <a:endParaRPr lang="en-GB"/>
        </a:p>
      </dgm:t>
    </dgm:pt>
    <dgm:pt modelId="{64591313-AE0A-4E96-8E8F-863D3C6B2D0E}">
      <dgm:prSet phldrT="[Text]"/>
      <dgm:spPr>
        <a:ln>
          <a:noFill/>
        </a:ln>
      </dgm:spPr>
      <dgm:t>
        <a:bodyPr/>
        <a:lstStyle/>
        <a:p>
          <a:r>
            <a:rPr lang="en-US" dirty="0" smtClean="0"/>
            <a:t>3. </a:t>
          </a:r>
        </a:p>
        <a:p>
          <a:r>
            <a:rPr lang="en-US" dirty="0" smtClean="0"/>
            <a:t>Monitoring Activities</a:t>
          </a:r>
          <a:endParaRPr lang="en-GB" dirty="0"/>
        </a:p>
      </dgm:t>
    </dgm:pt>
    <dgm:pt modelId="{8A3DCE06-1C27-44DC-9211-650DE89F262C}" type="parTrans" cxnId="{FFA1A7D2-BD89-40F9-8E95-AD755F3F5D9D}">
      <dgm:prSet/>
      <dgm:spPr/>
      <dgm:t>
        <a:bodyPr/>
        <a:lstStyle/>
        <a:p>
          <a:endParaRPr lang="en-GB"/>
        </a:p>
      </dgm:t>
    </dgm:pt>
    <dgm:pt modelId="{0D98D0DF-F64F-42A5-8989-86620C7B4237}" type="sibTrans" cxnId="{FFA1A7D2-BD89-40F9-8E95-AD755F3F5D9D}">
      <dgm:prSet/>
      <dgm:spPr/>
      <dgm:t>
        <a:bodyPr/>
        <a:lstStyle/>
        <a:p>
          <a:endParaRPr lang="en-GB"/>
        </a:p>
      </dgm:t>
    </dgm:pt>
    <dgm:pt modelId="{AD1CAF19-4416-48CD-A07D-1923C3B744F2}">
      <dgm:prSet phldrT="[Text]"/>
      <dgm:spPr>
        <a:ln>
          <a:noFill/>
        </a:ln>
      </dgm:spPr>
      <dgm:t>
        <a:bodyPr/>
        <a:lstStyle/>
        <a:p>
          <a:r>
            <a:rPr lang="en-US" dirty="0" smtClean="0"/>
            <a:t>4. </a:t>
          </a:r>
        </a:p>
        <a:p>
          <a:r>
            <a:rPr lang="en-US" dirty="0" smtClean="0"/>
            <a:t>Calibration of equipment</a:t>
          </a:r>
          <a:endParaRPr lang="en-GB" dirty="0"/>
        </a:p>
      </dgm:t>
    </dgm:pt>
    <dgm:pt modelId="{108E3B6F-3A3C-4319-A91A-BD9E20C937FA}" type="parTrans" cxnId="{09D2FBE8-BD60-41AB-87D2-B656E342E59B}">
      <dgm:prSet/>
      <dgm:spPr/>
      <dgm:t>
        <a:bodyPr/>
        <a:lstStyle/>
        <a:p>
          <a:endParaRPr lang="en-GB"/>
        </a:p>
      </dgm:t>
    </dgm:pt>
    <dgm:pt modelId="{AB4D5B62-CAB4-41CE-A98F-7FE091B461A5}" type="sibTrans" cxnId="{09D2FBE8-BD60-41AB-87D2-B656E342E59B}">
      <dgm:prSet/>
      <dgm:spPr/>
      <dgm:t>
        <a:bodyPr/>
        <a:lstStyle/>
        <a:p>
          <a:endParaRPr lang="en-GB"/>
        </a:p>
      </dgm:t>
    </dgm:pt>
    <dgm:pt modelId="{B4340885-9654-4E4A-BC7A-9595D09B0596}">
      <dgm:prSet phldrT="[Text]"/>
      <dgm:spPr>
        <a:ln>
          <a:noFill/>
        </a:ln>
      </dgm:spPr>
      <dgm:t>
        <a:bodyPr/>
        <a:lstStyle/>
        <a:p>
          <a:r>
            <a:rPr lang="en-US" dirty="0" smtClean="0"/>
            <a:t>5. </a:t>
          </a:r>
        </a:p>
        <a:p>
          <a:r>
            <a:rPr lang="en-US" dirty="0" smtClean="0"/>
            <a:t>Calculations of emission reduction</a:t>
          </a:r>
          <a:endParaRPr lang="en-GB" dirty="0"/>
        </a:p>
      </dgm:t>
    </dgm:pt>
    <dgm:pt modelId="{DF7CF609-92B1-4CE6-8412-ED9A57EFB8E4}" type="parTrans" cxnId="{5ECFFD10-F9E3-4944-BAFE-39AB4A10855D}">
      <dgm:prSet/>
      <dgm:spPr/>
      <dgm:t>
        <a:bodyPr/>
        <a:lstStyle/>
        <a:p>
          <a:endParaRPr lang="en-GB"/>
        </a:p>
      </dgm:t>
    </dgm:pt>
    <dgm:pt modelId="{08485CF3-08CD-44D1-A4AC-A30164E5A56B}" type="sibTrans" cxnId="{5ECFFD10-F9E3-4944-BAFE-39AB4A10855D}">
      <dgm:prSet/>
      <dgm:spPr/>
      <dgm:t>
        <a:bodyPr/>
        <a:lstStyle/>
        <a:p>
          <a:endParaRPr lang="en-GB"/>
        </a:p>
      </dgm:t>
    </dgm:pt>
    <dgm:pt modelId="{90280AD9-56E1-476A-9A70-1C31B178E812}">
      <dgm:prSet phldrT="[Text]"/>
      <dgm:spPr>
        <a:solidFill>
          <a:srgbClr val="0070C0"/>
        </a:solidFill>
        <a:ln>
          <a:noFill/>
        </a:ln>
      </dgm:spPr>
      <dgm:t>
        <a:bodyPr/>
        <a:lstStyle/>
        <a:p>
          <a:r>
            <a:rPr lang="en-US" dirty="0" smtClean="0"/>
            <a:t>Key Elements of Verification</a:t>
          </a:r>
          <a:endParaRPr lang="en-GB" dirty="0"/>
        </a:p>
      </dgm:t>
    </dgm:pt>
    <dgm:pt modelId="{1A902D1A-3861-4F67-B0B5-1E1AECDFFC7C}" type="sibTrans" cxnId="{F291F801-B75F-4DF8-925E-DBC39B0D06D5}">
      <dgm:prSet/>
      <dgm:spPr/>
      <dgm:t>
        <a:bodyPr/>
        <a:lstStyle/>
        <a:p>
          <a:endParaRPr lang="en-GB"/>
        </a:p>
      </dgm:t>
    </dgm:pt>
    <dgm:pt modelId="{27875001-F6BD-4DEC-B999-D976FA27A71A}" type="parTrans" cxnId="{F291F801-B75F-4DF8-925E-DBC39B0D06D5}">
      <dgm:prSet/>
      <dgm:spPr/>
      <dgm:t>
        <a:bodyPr/>
        <a:lstStyle/>
        <a:p>
          <a:endParaRPr lang="en-GB"/>
        </a:p>
      </dgm:t>
    </dgm:pt>
    <dgm:pt modelId="{DD200ECB-24BD-4959-888E-20E6FDFB8D2A}" type="pres">
      <dgm:prSet presAssocID="{895A0F6D-0EDC-4913-A678-884270BD11A1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50896B36-981E-4E52-83D9-4FBB52266139}" type="pres">
      <dgm:prSet presAssocID="{90280AD9-56E1-476A-9A70-1C31B178E812}" presName="singleCycle" presStyleCnt="0"/>
      <dgm:spPr/>
      <dgm:t>
        <a:bodyPr/>
        <a:lstStyle/>
        <a:p>
          <a:endParaRPr lang="en-GB"/>
        </a:p>
      </dgm:t>
    </dgm:pt>
    <dgm:pt modelId="{120B67A2-2C9A-46D1-9B6C-9686C4CB6781}" type="pres">
      <dgm:prSet presAssocID="{90280AD9-56E1-476A-9A70-1C31B178E812}" presName="singleCenter" presStyleLbl="node1" presStyleIdx="0" presStyleCnt="6">
        <dgm:presLayoutVars>
          <dgm:chMax val="7"/>
          <dgm:chPref val="7"/>
        </dgm:presLayoutVars>
      </dgm:prSet>
      <dgm:spPr/>
      <dgm:t>
        <a:bodyPr/>
        <a:lstStyle/>
        <a:p>
          <a:endParaRPr lang="en-GB"/>
        </a:p>
      </dgm:t>
    </dgm:pt>
    <dgm:pt modelId="{D7FC893F-CDD8-4107-A568-F96BBFE7AEA9}" type="pres">
      <dgm:prSet presAssocID="{A85699AA-7B72-45B3-971C-2CFA28328EDC}" presName="Name56" presStyleLbl="parChTrans1D2" presStyleIdx="0" presStyleCnt="5"/>
      <dgm:spPr/>
      <dgm:t>
        <a:bodyPr/>
        <a:lstStyle/>
        <a:p>
          <a:endParaRPr lang="en-GB"/>
        </a:p>
      </dgm:t>
    </dgm:pt>
    <dgm:pt modelId="{B4E59A1A-E005-4618-B464-69C676B29E31}" type="pres">
      <dgm:prSet presAssocID="{8AD76EAF-C289-4530-AA24-62337DE98542}" presName="text0" presStyleLbl="node1" presStyleIdx="1" presStyleCnt="6" custScaleX="1989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92B5DC3-2978-4EDB-8D03-D393DBBAB2C9}" type="pres">
      <dgm:prSet presAssocID="{B33C7889-EE9B-484E-B223-4571259BE249}" presName="Name56" presStyleLbl="parChTrans1D2" presStyleIdx="1" presStyleCnt="5"/>
      <dgm:spPr/>
      <dgm:t>
        <a:bodyPr/>
        <a:lstStyle/>
        <a:p>
          <a:endParaRPr lang="en-GB"/>
        </a:p>
      </dgm:t>
    </dgm:pt>
    <dgm:pt modelId="{F5C3EE9E-9987-4A51-AB6D-EC05CDF8C8C9}" type="pres">
      <dgm:prSet presAssocID="{8167F2CC-01D4-468B-A22F-83A5A79E5B8D}" presName="text0" presStyleLbl="node1" presStyleIdx="2" presStyleCnt="6" custScaleX="16205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21B7E0C-DBC1-4CF4-BB49-F46F8FC7F271}" type="pres">
      <dgm:prSet presAssocID="{8A3DCE06-1C27-44DC-9211-650DE89F262C}" presName="Name56" presStyleLbl="parChTrans1D2" presStyleIdx="2" presStyleCnt="5"/>
      <dgm:spPr/>
      <dgm:t>
        <a:bodyPr/>
        <a:lstStyle/>
        <a:p>
          <a:endParaRPr lang="en-GB"/>
        </a:p>
      </dgm:t>
    </dgm:pt>
    <dgm:pt modelId="{68AEA822-95A3-4F1F-9578-6B586BE8BBAC}" type="pres">
      <dgm:prSet presAssocID="{64591313-AE0A-4E96-8E8F-863D3C6B2D0E}" presName="text0" presStyleLbl="node1" presStyleIdx="3" presStyleCnt="6" custScaleX="16707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C067518-444F-4F27-8E4E-1BE96106CFED}" type="pres">
      <dgm:prSet presAssocID="{108E3B6F-3A3C-4319-A91A-BD9E20C937FA}" presName="Name56" presStyleLbl="parChTrans1D2" presStyleIdx="3" presStyleCnt="5"/>
      <dgm:spPr/>
      <dgm:t>
        <a:bodyPr/>
        <a:lstStyle/>
        <a:p>
          <a:endParaRPr lang="en-GB"/>
        </a:p>
      </dgm:t>
    </dgm:pt>
    <dgm:pt modelId="{27C2A8E8-537D-4B62-8901-B64D45235BA5}" type="pres">
      <dgm:prSet presAssocID="{AD1CAF19-4416-48CD-A07D-1923C3B744F2}" presName="text0" presStyleLbl="node1" presStyleIdx="4" presStyleCnt="6" custScaleX="15536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0BA6FBA-5CCD-473B-9496-E22D3338053C}" type="pres">
      <dgm:prSet presAssocID="{DF7CF609-92B1-4CE6-8412-ED9A57EFB8E4}" presName="Name56" presStyleLbl="parChTrans1D2" presStyleIdx="4" presStyleCnt="5"/>
      <dgm:spPr/>
      <dgm:t>
        <a:bodyPr/>
        <a:lstStyle/>
        <a:p>
          <a:endParaRPr lang="en-GB"/>
        </a:p>
      </dgm:t>
    </dgm:pt>
    <dgm:pt modelId="{2FBB007F-8D9F-42F7-98CD-0BD2976B62E2}" type="pres">
      <dgm:prSet presAssocID="{B4340885-9654-4E4A-BC7A-9595D09B0596}" presName="text0" presStyleLbl="node1" presStyleIdx="5" presStyleCnt="6" custScaleX="221241" custRadScaleRad="117622" custRadScaleInc="-827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D5160BC-3323-49A7-8401-A9EA25327929}" type="presOf" srcId="{895A0F6D-0EDC-4913-A678-884270BD11A1}" destId="{DD200ECB-24BD-4959-888E-20E6FDFB8D2A}" srcOrd="0" destOrd="0" presId="urn:microsoft.com/office/officeart/2008/layout/RadialCluster"/>
    <dgm:cxn modelId="{16ACF442-39B9-4D86-A6FF-8EC1264586B9}" type="presOf" srcId="{B4340885-9654-4E4A-BC7A-9595D09B0596}" destId="{2FBB007F-8D9F-42F7-98CD-0BD2976B62E2}" srcOrd="0" destOrd="0" presId="urn:microsoft.com/office/officeart/2008/layout/RadialCluster"/>
    <dgm:cxn modelId="{7BB145D2-B6A1-49F8-A57E-B248EB229074}" type="presOf" srcId="{8167F2CC-01D4-468B-A22F-83A5A79E5B8D}" destId="{F5C3EE9E-9987-4A51-AB6D-EC05CDF8C8C9}" srcOrd="0" destOrd="0" presId="urn:microsoft.com/office/officeart/2008/layout/RadialCluster"/>
    <dgm:cxn modelId="{0A13BB03-3CAD-4A69-A98A-F92B3C0C1AA0}" type="presOf" srcId="{90280AD9-56E1-476A-9A70-1C31B178E812}" destId="{120B67A2-2C9A-46D1-9B6C-9686C4CB6781}" srcOrd="0" destOrd="0" presId="urn:microsoft.com/office/officeart/2008/layout/RadialCluster"/>
    <dgm:cxn modelId="{34A03AA3-044B-470E-B222-EBE4013FC0CC}" type="presOf" srcId="{DF7CF609-92B1-4CE6-8412-ED9A57EFB8E4}" destId="{60BA6FBA-5CCD-473B-9496-E22D3338053C}" srcOrd="0" destOrd="0" presId="urn:microsoft.com/office/officeart/2008/layout/RadialCluster"/>
    <dgm:cxn modelId="{D6DFCAFA-FE77-480D-8ACF-5D472ECA4DDC}" srcId="{90280AD9-56E1-476A-9A70-1C31B178E812}" destId="{8167F2CC-01D4-468B-A22F-83A5A79E5B8D}" srcOrd="1" destOrd="0" parTransId="{B33C7889-EE9B-484E-B223-4571259BE249}" sibTransId="{2578D769-636E-4848-B273-42D50B8C6D51}"/>
    <dgm:cxn modelId="{5ECFFD10-F9E3-4944-BAFE-39AB4A10855D}" srcId="{90280AD9-56E1-476A-9A70-1C31B178E812}" destId="{B4340885-9654-4E4A-BC7A-9595D09B0596}" srcOrd="4" destOrd="0" parTransId="{DF7CF609-92B1-4CE6-8412-ED9A57EFB8E4}" sibTransId="{08485CF3-08CD-44D1-A4AC-A30164E5A56B}"/>
    <dgm:cxn modelId="{051D121A-09F6-4855-8945-ADFEAA91B38C}" type="presOf" srcId="{AD1CAF19-4416-48CD-A07D-1923C3B744F2}" destId="{27C2A8E8-537D-4B62-8901-B64D45235BA5}" srcOrd="0" destOrd="0" presId="urn:microsoft.com/office/officeart/2008/layout/RadialCluster"/>
    <dgm:cxn modelId="{9EB32DBD-447D-4648-B6AA-BDD7EA53EFCA}" type="presOf" srcId="{108E3B6F-3A3C-4319-A91A-BD9E20C937FA}" destId="{BC067518-444F-4F27-8E4E-1BE96106CFED}" srcOrd="0" destOrd="0" presId="urn:microsoft.com/office/officeart/2008/layout/RadialCluster"/>
    <dgm:cxn modelId="{78450E06-4912-4423-9734-119E5836FCC6}" type="presOf" srcId="{64591313-AE0A-4E96-8E8F-863D3C6B2D0E}" destId="{68AEA822-95A3-4F1F-9578-6B586BE8BBAC}" srcOrd="0" destOrd="0" presId="urn:microsoft.com/office/officeart/2008/layout/RadialCluster"/>
    <dgm:cxn modelId="{09D2FBE8-BD60-41AB-87D2-B656E342E59B}" srcId="{90280AD9-56E1-476A-9A70-1C31B178E812}" destId="{AD1CAF19-4416-48CD-A07D-1923C3B744F2}" srcOrd="3" destOrd="0" parTransId="{108E3B6F-3A3C-4319-A91A-BD9E20C937FA}" sibTransId="{AB4D5B62-CAB4-41CE-A98F-7FE091B461A5}"/>
    <dgm:cxn modelId="{38BC5AF6-5823-44BC-80E3-19DB3CDD175A}" type="presOf" srcId="{8A3DCE06-1C27-44DC-9211-650DE89F262C}" destId="{321B7E0C-DBC1-4CF4-BB49-F46F8FC7F271}" srcOrd="0" destOrd="0" presId="urn:microsoft.com/office/officeart/2008/layout/RadialCluster"/>
    <dgm:cxn modelId="{FFA1A7D2-BD89-40F9-8E95-AD755F3F5D9D}" srcId="{90280AD9-56E1-476A-9A70-1C31B178E812}" destId="{64591313-AE0A-4E96-8E8F-863D3C6B2D0E}" srcOrd="2" destOrd="0" parTransId="{8A3DCE06-1C27-44DC-9211-650DE89F262C}" sibTransId="{0D98D0DF-F64F-42A5-8989-86620C7B4237}"/>
    <dgm:cxn modelId="{092C36F9-FE1A-4860-B0CE-A94BBCC6BF9F}" type="presOf" srcId="{B33C7889-EE9B-484E-B223-4571259BE249}" destId="{C92B5DC3-2978-4EDB-8D03-D393DBBAB2C9}" srcOrd="0" destOrd="0" presId="urn:microsoft.com/office/officeart/2008/layout/RadialCluster"/>
    <dgm:cxn modelId="{A9E55C63-240D-4230-BFE1-AC3416738F93}" type="presOf" srcId="{8AD76EAF-C289-4530-AA24-62337DE98542}" destId="{B4E59A1A-E005-4618-B464-69C676B29E31}" srcOrd="0" destOrd="0" presId="urn:microsoft.com/office/officeart/2008/layout/RadialCluster"/>
    <dgm:cxn modelId="{87E95814-1A9B-43DD-AC71-BDA74DCA80FF}" srcId="{90280AD9-56E1-476A-9A70-1C31B178E812}" destId="{8AD76EAF-C289-4530-AA24-62337DE98542}" srcOrd="0" destOrd="0" parTransId="{A85699AA-7B72-45B3-971C-2CFA28328EDC}" sibTransId="{847B219B-21A8-4E4E-BFFD-C0D916620236}"/>
    <dgm:cxn modelId="{F291F801-B75F-4DF8-925E-DBC39B0D06D5}" srcId="{895A0F6D-0EDC-4913-A678-884270BD11A1}" destId="{90280AD9-56E1-476A-9A70-1C31B178E812}" srcOrd="0" destOrd="0" parTransId="{27875001-F6BD-4DEC-B999-D976FA27A71A}" sibTransId="{1A902D1A-3861-4F67-B0B5-1E1AECDFFC7C}"/>
    <dgm:cxn modelId="{C46D275B-3E2B-44E2-BB53-9F77B3AA59AF}" type="presOf" srcId="{A85699AA-7B72-45B3-971C-2CFA28328EDC}" destId="{D7FC893F-CDD8-4107-A568-F96BBFE7AEA9}" srcOrd="0" destOrd="0" presId="urn:microsoft.com/office/officeart/2008/layout/RadialCluster"/>
    <dgm:cxn modelId="{ABF9DC79-18F8-442F-8FC9-F5DA82A128C1}" type="presParOf" srcId="{DD200ECB-24BD-4959-888E-20E6FDFB8D2A}" destId="{50896B36-981E-4E52-83D9-4FBB52266139}" srcOrd="0" destOrd="0" presId="urn:microsoft.com/office/officeart/2008/layout/RadialCluster"/>
    <dgm:cxn modelId="{CFE4E42E-3F84-47AD-8363-C82EEEF0DD85}" type="presParOf" srcId="{50896B36-981E-4E52-83D9-4FBB52266139}" destId="{120B67A2-2C9A-46D1-9B6C-9686C4CB6781}" srcOrd="0" destOrd="0" presId="urn:microsoft.com/office/officeart/2008/layout/RadialCluster"/>
    <dgm:cxn modelId="{3A9687F4-8488-430D-A124-BFE28B7AEEA4}" type="presParOf" srcId="{50896B36-981E-4E52-83D9-4FBB52266139}" destId="{D7FC893F-CDD8-4107-A568-F96BBFE7AEA9}" srcOrd="1" destOrd="0" presId="urn:microsoft.com/office/officeart/2008/layout/RadialCluster"/>
    <dgm:cxn modelId="{59AE94F4-EE4C-4B05-882C-A7B324BF57B9}" type="presParOf" srcId="{50896B36-981E-4E52-83D9-4FBB52266139}" destId="{B4E59A1A-E005-4618-B464-69C676B29E31}" srcOrd="2" destOrd="0" presId="urn:microsoft.com/office/officeart/2008/layout/RadialCluster"/>
    <dgm:cxn modelId="{6543262F-2F56-47CE-B9FF-032087CA7B13}" type="presParOf" srcId="{50896B36-981E-4E52-83D9-4FBB52266139}" destId="{C92B5DC3-2978-4EDB-8D03-D393DBBAB2C9}" srcOrd="3" destOrd="0" presId="urn:microsoft.com/office/officeart/2008/layout/RadialCluster"/>
    <dgm:cxn modelId="{09778E80-BCD7-48A7-9F43-72A479C91F51}" type="presParOf" srcId="{50896B36-981E-4E52-83D9-4FBB52266139}" destId="{F5C3EE9E-9987-4A51-AB6D-EC05CDF8C8C9}" srcOrd="4" destOrd="0" presId="urn:microsoft.com/office/officeart/2008/layout/RadialCluster"/>
    <dgm:cxn modelId="{762737BD-EA8A-4F8C-BB88-C3C26B9DD5FF}" type="presParOf" srcId="{50896B36-981E-4E52-83D9-4FBB52266139}" destId="{321B7E0C-DBC1-4CF4-BB49-F46F8FC7F271}" srcOrd="5" destOrd="0" presId="urn:microsoft.com/office/officeart/2008/layout/RadialCluster"/>
    <dgm:cxn modelId="{6E2985A1-C2B3-4014-AA49-D4BBA1B5428E}" type="presParOf" srcId="{50896B36-981E-4E52-83D9-4FBB52266139}" destId="{68AEA822-95A3-4F1F-9578-6B586BE8BBAC}" srcOrd="6" destOrd="0" presId="urn:microsoft.com/office/officeart/2008/layout/RadialCluster"/>
    <dgm:cxn modelId="{0E4645DF-909A-43F0-ABA1-0CE64921CBFF}" type="presParOf" srcId="{50896B36-981E-4E52-83D9-4FBB52266139}" destId="{BC067518-444F-4F27-8E4E-1BE96106CFED}" srcOrd="7" destOrd="0" presId="urn:microsoft.com/office/officeart/2008/layout/RadialCluster"/>
    <dgm:cxn modelId="{B7D36FF1-5C45-4FD7-A62D-81A3952CE0AA}" type="presParOf" srcId="{50896B36-981E-4E52-83D9-4FBB52266139}" destId="{27C2A8E8-537D-4B62-8901-B64D45235BA5}" srcOrd="8" destOrd="0" presId="urn:microsoft.com/office/officeart/2008/layout/RadialCluster"/>
    <dgm:cxn modelId="{4F5B81A8-8466-4825-BD43-275FCE26FCD4}" type="presParOf" srcId="{50896B36-981E-4E52-83D9-4FBB52266139}" destId="{60BA6FBA-5CCD-473B-9496-E22D3338053C}" srcOrd="9" destOrd="0" presId="urn:microsoft.com/office/officeart/2008/layout/RadialCluster"/>
    <dgm:cxn modelId="{AF050BC4-9486-4568-8E5F-87CE25692CC6}" type="presParOf" srcId="{50896B36-981E-4E52-83D9-4FBB52266139}" destId="{2FBB007F-8D9F-42F7-98CD-0BD2976B62E2}" srcOrd="1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CE15D7-4E9B-4463-8043-2E49CBEAA431}" type="doc">
      <dgm:prSet loTypeId="urn:microsoft.com/office/officeart/2005/8/layout/process2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GB"/>
        </a:p>
      </dgm:t>
    </dgm:pt>
    <dgm:pt modelId="{8ABB3660-6F95-4957-A8B9-CB081F7B0C8C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sz="1200" dirty="0" smtClean="0"/>
            <a:t>Publication of MR in UNFCCC website</a:t>
          </a:r>
          <a:endParaRPr lang="en-GB" sz="1200" dirty="0"/>
        </a:p>
      </dgm:t>
    </dgm:pt>
    <dgm:pt modelId="{A2475186-897F-42B5-96CA-A6601E50CCA1}" type="parTrans" cxnId="{3DA33EA1-ACF3-4CA9-8042-AC4BF4EAEF9B}">
      <dgm:prSet/>
      <dgm:spPr/>
      <dgm:t>
        <a:bodyPr/>
        <a:lstStyle/>
        <a:p>
          <a:endParaRPr lang="en-GB"/>
        </a:p>
      </dgm:t>
    </dgm:pt>
    <dgm:pt modelId="{D4B80676-75B3-488C-B59C-1252B14BE47B}" type="sibTrans" cxnId="{3DA33EA1-ACF3-4CA9-8042-AC4BF4EAEF9B}">
      <dgm:prSet custT="1"/>
      <dgm:spPr/>
      <dgm:t>
        <a:bodyPr/>
        <a:lstStyle/>
        <a:p>
          <a:endParaRPr lang="en-GB" sz="1200"/>
        </a:p>
      </dgm:t>
    </dgm:pt>
    <dgm:pt modelId="{6299DC2E-2276-482E-BA7B-C37FFAD975BC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en-US" sz="1200" dirty="0" smtClean="0"/>
            <a:t>Desk Review of monitoring report</a:t>
          </a:r>
          <a:endParaRPr lang="en-GB" sz="1200" dirty="0"/>
        </a:p>
      </dgm:t>
    </dgm:pt>
    <dgm:pt modelId="{5697B83B-E9A6-4441-88F2-FBBAB90418FC}" type="parTrans" cxnId="{BD815705-72E2-41AE-B6F5-48A90994180B}">
      <dgm:prSet/>
      <dgm:spPr/>
      <dgm:t>
        <a:bodyPr/>
        <a:lstStyle/>
        <a:p>
          <a:endParaRPr lang="en-GB"/>
        </a:p>
      </dgm:t>
    </dgm:pt>
    <dgm:pt modelId="{C2DC3E91-D965-4973-A1A5-F9A64301F9DD}" type="sibTrans" cxnId="{BD815705-72E2-41AE-B6F5-48A90994180B}">
      <dgm:prSet custT="1"/>
      <dgm:spPr/>
      <dgm:t>
        <a:bodyPr/>
        <a:lstStyle/>
        <a:p>
          <a:endParaRPr lang="en-GB" sz="1200"/>
        </a:p>
      </dgm:t>
    </dgm:pt>
    <dgm:pt modelId="{F61EFFA0-689F-47FC-9669-30DE268999AF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sz="1200" dirty="0" smtClean="0"/>
            <a:t>Site visit and Interviews</a:t>
          </a:r>
          <a:endParaRPr lang="en-GB" sz="1200" dirty="0"/>
        </a:p>
      </dgm:t>
    </dgm:pt>
    <dgm:pt modelId="{8D62BA66-B270-4C46-8170-BF9FB7CE0EC2}" type="parTrans" cxnId="{87D006AF-4E9D-47DF-AE2C-09C479C4343B}">
      <dgm:prSet/>
      <dgm:spPr/>
      <dgm:t>
        <a:bodyPr/>
        <a:lstStyle/>
        <a:p>
          <a:endParaRPr lang="en-GB"/>
        </a:p>
      </dgm:t>
    </dgm:pt>
    <dgm:pt modelId="{151A2CCC-9531-4647-B097-BBE60D59FB32}" type="sibTrans" cxnId="{87D006AF-4E9D-47DF-AE2C-09C479C4343B}">
      <dgm:prSet custT="1"/>
      <dgm:spPr/>
      <dgm:t>
        <a:bodyPr/>
        <a:lstStyle/>
        <a:p>
          <a:endParaRPr lang="en-GB" sz="1200"/>
        </a:p>
      </dgm:t>
    </dgm:pt>
    <dgm:pt modelId="{899D6A42-C775-447C-B052-F5724A79377C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sz="1200" dirty="0" smtClean="0"/>
            <a:t>Draft of technical review</a:t>
          </a:r>
          <a:endParaRPr lang="en-GB" sz="1200" dirty="0"/>
        </a:p>
      </dgm:t>
    </dgm:pt>
    <dgm:pt modelId="{71348316-E2CC-4DB4-8F28-E437D26FA6BB}" type="parTrans" cxnId="{EE6D4C1A-0EBA-48BA-8FB5-317CC2E1BB07}">
      <dgm:prSet/>
      <dgm:spPr/>
      <dgm:t>
        <a:bodyPr/>
        <a:lstStyle/>
        <a:p>
          <a:endParaRPr lang="en-GB"/>
        </a:p>
      </dgm:t>
    </dgm:pt>
    <dgm:pt modelId="{94F2B4B4-422D-4E2F-969B-CBA3D8043487}" type="sibTrans" cxnId="{EE6D4C1A-0EBA-48BA-8FB5-317CC2E1BB07}">
      <dgm:prSet custT="1"/>
      <dgm:spPr/>
      <dgm:t>
        <a:bodyPr/>
        <a:lstStyle/>
        <a:p>
          <a:endParaRPr lang="en-GB" sz="1200"/>
        </a:p>
      </dgm:t>
    </dgm:pt>
    <dgm:pt modelId="{9FA5E80F-3628-48A9-8277-13522E307D2F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sz="1200" dirty="0" smtClean="0"/>
            <a:t>Feedback and clarifications</a:t>
          </a:r>
          <a:endParaRPr lang="en-GB" sz="1200" dirty="0"/>
        </a:p>
      </dgm:t>
    </dgm:pt>
    <dgm:pt modelId="{F16F2D23-2E35-45FC-9AEA-1AE7894AAD11}" type="parTrans" cxnId="{A079E23A-E93B-4EE9-AEEF-9394B7C20519}">
      <dgm:prSet/>
      <dgm:spPr/>
      <dgm:t>
        <a:bodyPr/>
        <a:lstStyle/>
        <a:p>
          <a:endParaRPr lang="en-GB"/>
        </a:p>
      </dgm:t>
    </dgm:pt>
    <dgm:pt modelId="{DD514ED7-31B7-4137-9B7A-8A9EABD8C273}" type="sibTrans" cxnId="{A079E23A-E93B-4EE9-AEEF-9394B7C20519}">
      <dgm:prSet custT="1"/>
      <dgm:spPr/>
      <dgm:t>
        <a:bodyPr/>
        <a:lstStyle/>
        <a:p>
          <a:endParaRPr lang="en-GB" sz="1200"/>
        </a:p>
      </dgm:t>
    </dgm:pt>
    <dgm:pt modelId="{983855B4-0CBF-4D74-B6AE-82778402D499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sz="1200" dirty="0" smtClean="0"/>
            <a:t>Receive responses</a:t>
          </a:r>
        </a:p>
      </dgm:t>
    </dgm:pt>
    <dgm:pt modelId="{BAB0F1D1-36D4-4661-B99F-4F24DEBA9504}" type="parTrans" cxnId="{DA67CDA2-B39A-4300-B121-B27A193740BB}">
      <dgm:prSet/>
      <dgm:spPr/>
      <dgm:t>
        <a:bodyPr/>
        <a:lstStyle/>
        <a:p>
          <a:endParaRPr lang="en-GB"/>
        </a:p>
      </dgm:t>
    </dgm:pt>
    <dgm:pt modelId="{6082757C-AE6B-43A4-B72B-F92ECF04C3CE}" type="sibTrans" cxnId="{DA67CDA2-B39A-4300-B121-B27A193740BB}">
      <dgm:prSet custT="1"/>
      <dgm:spPr/>
      <dgm:t>
        <a:bodyPr/>
        <a:lstStyle/>
        <a:p>
          <a:endParaRPr lang="en-GB" sz="1200"/>
        </a:p>
      </dgm:t>
    </dgm:pt>
    <dgm:pt modelId="{8F6E67DF-13C6-4167-B678-81C06D596768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sz="1200" dirty="0" smtClean="0"/>
            <a:t>Final Technical Review</a:t>
          </a:r>
        </a:p>
      </dgm:t>
    </dgm:pt>
    <dgm:pt modelId="{57DD6DEA-CE82-4496-AACB-2EB346479537}" type="parTrans" cxnId="{30FB03F0-3935-42AE-B4B8-2E6D7BE75EC2}">
      <dgm:prSet/>
      <dgm:spPr/>
      <dgm:t>
        <a:bodyPr/>
        <a:lstStyle/>
        <a:p>
          <a:endParaRPr lang="en-GB"/>
        </a:p>
      </dgm:t>
    </dgm:pt>
    <dgm:pt modelId="{EC801BBE-81C7-43B8-BAB8-AAB78EE88D44}" type="sibTrans" cxnId="{30FB03F0-3935-42AE-B4B8-2E6D7BE75EC2}">
      <dgm:prSet custT="1"/>
      <dgm:spPr/>
      <dgm:t>
        <a:bodyPr/>
        <a:lstStyle/>
        <a:p>
          <a:endParaRPr lang="en-GB" sz="1200"/>
        </a:p>
      </dgm:t>
    </dgm:pt>
    <dgm:pt modelId="{4DB4E29B-D65B-4381-AE9E-0F44CF096C43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sz="1200" dirty="0" smtClean="0"/>
            <a:t>Request for Issuance</a:t>
          </a:r>
        </a:p>
      </dgm:t>
    </dgm:pt>
    <dgm:pt modelId="{CD81FCFD-302B-476B-83A6-577F63A94A1F}" type="parTrans" cxnId="{726DBC1F-B2C4-4B26-9920-64AA0964995E}">
      <dgm:prSet/>
      <dgm:spPr/>
      <dgm:t>
        <a:bodyPr/>
        <a:lstStyle/>
        <a:p>
          <a:endParaRPr lang="en-GB"/>
        </a:p>
      </dgm:t>
    </dgm:pt>
    <dgm:pt modelId="{B9B16629-CF50-4816-92C7-B3862659B9D3}" type="sibTrans" cxnId="{726DBC1F-B2C4-4B26-9920-64AA0964995E}">
      <dgm:prSet/>
      <dgm:spPr/>
      <dgm:t>
        <a:bodyPr/>
        <a:lstStyle/>
        <a:p>
          <a:endParaRPr lang="en-GB"/>
        </a:p>
      </dgm:t>
    </dgm:pt>
    <dgm:pt modelId="{107C3900-DD8D-4C9E-BA19-701E727E12F4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sz="1200" dirty="0" smtClean="0"/>
            <a:t>Submission of MR to DOE</a:t>
          </a:r>
          <a:endParaRPr lang="en-GB" sz="1200" dirty="0"/>
        </a:p>
      </dgm:t>
    </dgm:pt>
    <dgm:pt modelId="{DDBBA13E-B727-4C79-AD05-CA5EC704D9BF}" type="parTrans" cxnId="{63EBDE28-CD88-41E3-A561-1BBDB5C4AED2}">
      <dgm:prSet/>
      <dgm:spPr/>
      <dgm:t>
        <a:bodyPr/>
        <a:lstStyle/>
        <a:p>
          <a:endParaRPr lang="en-GB"/>
        </a:p>
      </dgm:t>
    </dgm:pt>
    <dgm:pt modelId="{7373A2BD-4C20-4E2A-9589-5B8FF70ED8A4}" type="sibTrans" cxnId="{63EBDE28-CD88-41E3-A561-1BBDB5C4AED2}">
      <dgm:prSet custT="1"/>
      <dgm:spPr/>
      <dgm:t>
        <a:bodyPr/>
        <a:lstStyle/>
        <a:p>
          <a:endParaRPr lang="en-GB" sz="1200"/>
        </a:p>
      </dgm:t>
    </dgm:pt>
    <dgm:pt modelId="{D4268FE2-3AE9-4953-8C61-5A18B0D05E54}" type="pres">
      <dgm:prSet presAssocID="{85CE15D7-4E9B-4463-8043-2E49CBEAA431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E5F4BF9-5C28-4048-B713-B0F91527BA48}" type="pres">
      <dgm:prSet presAssocID="{107C3900-DD8D-4C9E-BA19-701E727E12F4}" presName="node" presStyleLbl="node1" presStyleIdx="0" presStyleCnt="9" custScaleX="18509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93D844F-FA87-4597-97E8-B2A523629496}" type="pres">
      <dgm:prSet presAssocID="{7373A2BD-4C20-4E2A-9589-5B8FF70ED8A4}" presName="sibTrans" presStyleLbl="sibTrans2D1" presStyleIdx="0" presStyleCnt="8"/>
      <dgm:spPr/>
      <dgm:t>
        <a:bodyPr/>
        <a:lstStyle/>
        <a:p>
          <a:endParaRPr lang="en-GB"/>
        </a:p>
      </dgm:t>
    </dgm:pt>
    <dgm:pt modelId="{631DF7A2-E69B-4283-A4FB-16ACDE7D6360}" type="pres">
      <dgm:prSet presAssocID="{7373A2BD-4C20-4E2A-9589-5B8FF70ED8A4}" presName="connectorText" presStyleLbl="sibTrans2D1" presStyleIdx="0" presStyleCnt="8"/>
      <dgm:spPr/>
      <dgm:t>
        <a:bodyPr/>
        <a:lstStyle/>
        <a:p>
          <a:endParaRPr lang="en-GB"/>
        </a:p>
      </dgm:t>
    </dgm:pt>
    <dgm:pt modelId="{3F7DDD1C-82B7-4F94-A35A-09CCF81D6A54}" type="pres">
      <dgm:prSet presAssocID="{8ABB3660-6F95-4957-A8B9-CB081F7B0C8C}" presName="node" presStyleLbl="node1" presStyleIdx="1" presStyleCnt="9" custScaleX="18509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AF421E5-08A6-4E78-9377-A68FAFA7DE79}" type="pres">
      <dgm:prSet presAssocID="{D4B80676-75B3-488C-B59C-1252B14BE47B}" presName="sibTrans" presStyleLbl="sibTrans2D1" presStyleIdx="1" presStyleCnt="8"/>
      <dgm:spPr/>
      <dgm:t>
        <a:bodyPr/>
        <a:lstStyle/>
        <a:p>
          <a:endParaRPr lang="en-GB"/>
        </a:p>
      </dgm:t>
    </dgm:pt>
    <dgm:pt modelId="{3828E2DF-04AD-46C6-A346-1786BA21F4B8}" type="pres">
      <dgm:prSet presAssocID="{D4B80676-75B3-488C-B59C-1252B14BE47B}" presName="connectorText" presStyleLbl="sibTrans2D1" presStyleIdx="1" presStyleCnt="8"/>
      <dgm:spPr/>
      <dgm:t>
        <a:bodyPr/>
        <a:lstStyle/>
        <a:p>
          <a:endParaRPr lang="en-GB"/>
        </a:p>
      </dgm:t>
    </dgm:pt>
    <dgm:pt modelId="{23E20DE6-0E89-4F61-BA93-24BA9FC2BBB4}" type="pres">
      <dgm:prSet presAssocID="{6299DC2E-2276-482E-BA7B-C37FFAD975BC}" presName="node" presStyleLbl="node1" presStyleIdx="2" presStyleCnt="9" custScaleX="18509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743FB05-0527-49AA-A15E-BE16852EDDC6}" type="pres">
      <dgm:prSet presAssocID="{C2DC3E91-D965-4973-A1A5-F9A64301F9DD}" presName="sibTrans" presStyleLbl="sibTrans2D1" presStyleIdx="2" presStyleCnt="8"/>
      <dgm:spPr/>
      <dgm:t>
        <a:bodyPr/>
        <a:lstStyle/>
        <a:p>
          <a:endParaRPr lang="en-GB"/>
        </a:p>
      </dgm:t>
    </dgm:pt>
    <dgm:pt modelId="{4D5149E9-9DA2-466D-AF3B-43198A7AF050}" type="pres">
      <dgm:prSet presAssocID="{C2DC3E91-D965-4973-A1A5-F9A64301F9DD}" presName="connectorText" presStyleLbl="sibTrans2D1" presStyleIdx="2" presStyleCnt="8"/>
      <dgm:spPr/>
      <dgm:t>
        <a:bodyPr/>
        <a:lstStyle/>
        <a:p>
          <a:endParaRPr lang="en-GB"/>
        </a:p>
      </dgm:t>
    </dgm:pt>
    <dgm:pt modelId="{93823874-D9AC-464B-BDA6-7E4F67D16D57}" type="pres">
      <dgm:prSet presAssocID="{F61EFFA0-689F-47FC-9669-30DE268999AF}" presName="node" presStyleLbl="node1" presStyleIdx="3" presStyleCnt="9" custScaleX="18509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340C962-78B8-40F1-8126-55349E37310E}" type="pres">
      <dgm:prSet presAssocID="{151A2CCC-9531-4647-B097-BBE60D59FB32}" presName="sibTrans" presStyleLbl="sibTrans2D1" presStyleIdx="3" presStyleCnt="8"/>
      <dgm:spPr/>
      <dgm:t>
        <a:bodyPr/>
        <a:lstStyle/>
        <a:p>
          <a:endParaRPr lang="en-GB"/>
        </a:p>
      </dgm:t>
    </dgm:pt>
    <dgm:pt modelId="{933D18FC-018C-4151-B737-C30395AF65FA}" type="pres">
      <dgm:prSet presAssocID="{151A2CCC-9531-4647-B097-BBE60D59FB32}" presName="connectorText" presStyleLbl="sibTrans2D1" presStyleIdx="3" presStyleCnt="8"/>
      <dgm:spPr/>
      <dgm:t>
        <a:bodyPr/>
        <a:lstStyle/>
        <a:p>
          <a:endParaRPr lang="en-GB"/>
        </a:p>
      </dgm:t>
    </dgm:pt>
    <dgm:pt modelId="{758F82D9-5B77-4379-8ED8-38E1E70BC825}" type="pres">
      <dgm:prSet presAssocID="{899D6A42-C775-447C-B052-F5724A79377C}" presName="node" presStyleLbl="node1" presStyleIdx="4" presStyleCnt="9" custScaleX="18509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87B6EDF-03DB-49F9-AE2F-72E057825448}" type="pres">
      <dgm:prSet presAssocID="{94F2B4B4-422D-4E2F-969B-CBA3D8043487}" presName="sibTrans" presStyleLbl="sibTrans2D1" presStyleIdx="4" presStyleCnt="8"/>
      <dgm:spPr/>
      <dgm:t>
        <a:bodyPr/>
        <a:lstStyle/>
        <a:p>
          <a:endParaRPr lang="en-GB"/>
        </a:p>
      </dgm:t>
    </dgm:pt>
    <dgm:pt modelId="{CCEB080E-A38C-426D-A5C4-5BCCF9F6CDFE}" type="pres">
      <dgm:prSet presAssocID="{94F2B4B4-422D-4E2F-969B-CBA3D8043487}" presName="connectorText" presStyleLbl="sibTrans2D1" presStyleIdx="4" presStyleCnt="8"/>
      <dgm:spPr/>
      <dgm:t>
        <a:bodyPr/>
        <a:lstStyle/>
        <a:p>
          <a:endParaRPr lang="en-GB"/>
        </a:p>
      </dgm:t>
    </dgm:pt>
    <dgm:pt modelId="{00952860-596A-4C59-9652-064E0294705E}" type="pres">
      <dgm:prSet presAssocID="{9FA5E80F-3628-48A9-8277-13522E307D2F}" presName="node" presStyleLbl="node1" presStyleIdx="5" presStyleCnt="9" custScaleX="18509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B08A34C-A609-4665-94C7-FFBFF2B55261}" type="pres">
      <dgm:prSet presAssocID="{DD514ED7-31B7-4137-9B7A-8A9EABD8C273}" presName="sibTrans" presStyleLbl="sibTrans2D1" presStyleIdx="5" presStyleCnt="8"/>
      <dgm:spPr/>
      <dgm:t>
        <a:bodyPr/>
        <a:lstStyle/>
        <a:p>
          <a:endParaRPr lang="en-GB"/>
        </a:p>
      </dgm:t>
    </dgm:pt>
    <dgm:pt modelId="{A0882E7A-82EA-4224-A229-CDAD7F7DCACB}" type="pres">
      <dgm:prSet presAssocID="{DD514ED7-31B7-4137-9B7A-8A9EABD8C273}" presName="connectorText" presStyleLbl="sibTrans2D1" presStyleIdx="5" presStyleCnt="8"/>
      <dgm:spPr/>
      <dgm:t>
        <a:bodyPr/>
        <a:lstStyle/>
        <a:p>
          <a:endParaRPr lang="en-GB"/>
        </a:p>
      </dgm:t>
    </dgm:pt>
    <dgm:pt modelId="{2DB8027E-194E-45F4-9400-A767B86B1244}" type="pres">
      <dgm:prSet presAssocID="{983855B4-0CBF-4D74-B6AE-82778402D499}" presName="node" presStyleLbl="node1" presStyleIdx="6" presStyleCnt="9" custScaleX="18509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22ACD3D-AB0A-4326-9C39-24A4F864EFCB}" type="pres">
      <dgm:prSet presAssocID="{6082757C-AE6B-43A4-B72B-F92ECF04C3CE}" presName="sibTrans" presStyleLbl="sibTrans2D1" presStyleIdx="6" presStyleCnt="8"/>
      <dgm:spPr/>
      <dgm:t>
        <a:bodyPr/>
        <a:lstStyle/>
        <a:p>
          <a:endParaRPr lang="en-GB"/>
        </a:p>
      </dgm:t>
    </dgm:pt>
    <dgm:pt modelId="{7D419599-1B52-4B9F-8B73-35150EAD8579}" type="pres">
      <dgm:prSet presAssocID="{6082757C-AE6B-43A4-B72B-F92ECF04C3CE}" presName="connectorText" presStyleLbl="sibTrans2D1" presStyleIdx="6" presStyleCnt="8"/>
      <dgm:spPr/>
      <dgm:t>
        <a:bodyPr/>
        <a:lstStyle/>
        <a:p>
          <a:endParaRPr lang="en-GB"/>
        </a:p>
      </dgm:t>
    </dgm:pt>
    <dgm:pt modelId="{00195B13-3789-4C94-9B3F-927613BBB941}" type="pres">
      <dgm:prSet presAssocID="{8F6E67DF-13C6-4167-B678-81C06D596768}" presName="node" presStyleLbl="node1" presStyleIdx="7" presStyleCnt="9" custScaleX="18509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76A1EBC-0E2E-40EF-8EF9-848C15551A57}" type="pres">
      <dgm:prSet presAssocID="{EC801BBE-81C7-43B8-BAB8-AAB78EE88D44}" presName="sibTrans" presStyleLbl="sibTrans2D1" presStyleIdx="7" presStyleCnt="8"/>
      <dgm:spPr/>
      <dgm:t>
        <a:bodyPr/>
        <a:lstStyle/>
        <a:p>
          <a:endParaRPr lang="en-GB"/>
        </a:p>
      </dgm:t>
    </dgm:pt>
    <dgm:pt modelId="{CB8B842F-CA6A-4558-A78E-9357ADA64E21}" type="pres">
      <dgm:prSet presAssocID="{EC801BBE-81C7-43B8-BAB8-AAB78EE88D44}" presName="connectorText" presStyleLbl="sibTrans2D1" presStyleIdx="7" presStyleCnt="8"/>
      <dgm:spPr/>
      <dgm:t>
        <a:bodyPr/>
        <a:lstStyle/>
        <a:p>
          <a:endParaRPr lang="en-GB"/>
        </a:p>
      </dgm:t>
    </dgm:pt>
    <dgm:pt modelId="{6E054AEC-76E3-4F0D-AA9B-0388125CE714}" type="pres">
      <dgm:prSet presAssocID="{4DB4E29B-D65B-4381-AE9E-0F44CF096C43}" presName="node" presStyleLbl="node1" presStyleIdx="8" presStyleCnt="9" custScaleX="18509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0FB03F0-3935-42AE-B4B8-2E6D7BE75EC2}" srcId="{85CE15D7-4E9B-4463-8043-2E49CBEAA431}" destId="{8F6E67DF-13C6-4167-B678-81C06D596768}" srcOrd="7" destOrd="0" parTransId="{57DD6DEA-CE82-4496-AACB-2EB346479537}" sibTransId="{EC801BBE-81C7-43B8-BAB8-AAB78EE88D44}"/>
    <dgm:cxn modelId="{726DBC1F-B2C4-4B26-9920-64AA0964995E}" srcId="{85CE15D7-4E9B-4463-8043-2E49CBEAA431}" destId="{4DB4E29B-D65B-4381-AE9E-0F44CF096C43}" srcOrd="8" destOrd="0" parTransId="{CD81FCFD-302B-476B-83A6-577F63A94A1F}" sibTransId="{B9B16629-CF50-4816-92C7-B3862659B9D3}"/>
    <dgm:cxn modelId="{074196C7-98F4-463F-9DAF-B423A937443D}" type="presOf" srcId="{D4B80676-75B3-488C-B59C-1252B14BE47B}" destId="{EAF421E5-08A6-4E78-9377-A68FAFA7DE79}" srcOrd="0" destOrd="0" presId="urn:microsoft.com/office/officeart/2005/8/layout/process2"/>
    <dgm:cxn modelId="{4239D72B-F33B-4358-BC78-CA43D845A9F3}" type="presOf" srcId="{85CE15D7-4E9B-4463-8043-2E49CBEAA431}" destId="{D4268FE2-3AE9-4953-8C61-5A18B0D05E54}" srcOrd="0" destOrd="0" presId="urn:microsoft.com/office/officeart/2005/8/layout/process2"/>
    <dgm:cxn modelId="{D82ED95F-E7E3-4B04-92C7-49BDD4DB27EB}" type="presOf" srcId="{9FA5E80F-3628-48A9-8277-13522E307D2F}" destId="{00952860-596A-4C59-9652-064E0294705E}" srcOrd="0" destOrd="0" presId="urn:microsoft.com/office/officeart/2005/8/layout/process2"/>
    <dgm:cxn modelId="{87D006AF-4E9D-47DF-AE2C-09C479C4343B}" srcId="{85CE15D7-4E9B-4463-8043-2E49CBEAA431}" destId="{F61EFFA0-689F-47FC-9669-30DE268999AF}" srcOrd="3" destOrd="0" parTransId="{8D62BA66-B270-4C46-8170-BF9FB7CE0EC2}" sibTransId="{151A2CCC-9531-4647-B097-BBE60D59FB32}"/>
    <dgm:cxn modelId="{47FC993F-00B8-4C08-864B-86A1928794A0}" type="presOf" srcId="{151A2CCC-9531-4647-B097-BBE60D59FB32}" destId="{933D18FC-018C-4151-B737-C30395AF65FA}" srcOrd="1" destOrd="0" presId="urn:microsoft.com/office/officeart/2005/8/layout/process2"/>
    <dgm:cxn modelId="{84601954-6D43-47D6-BA4D-C917B4F9064C}" type="presOf" srcId="{151A2CCC-9531-4647-B097-BBE60D59FB32}" destId="{A340C962-78B8-40F1-8126-55349E37310E}" srcOrd="0" destOrd="0" presId="urn:microsoft.com/office/officeart/2005/8/layout/process2"/>
    <dgm:cxn modelId="{9F995BC4-9D4E-4B43-A291-FEEEB1A29127}" type="presOf" srcId="{C2DC3E91-D965-4973-A1A5-F9A64301F9DD}" destId="{F743FB05-0527-49AA-A15E-BE16852EDDC6}" srcOrd="0" destOrd="0" presId="urn:microsoft.com/office/officeart/2005/8/layout/process2"/>
    <dgm:cxn modelId="{26254087-EF33-4687-8A1E-D52423DBDBBD}" type="presOf" srcId="{8ABB3660-6F95-4957-A8B9-CB081F7B0C8C}" destId="{3F7DDD1C-82B7-4F94-A35A-09CCF81D6A54}" srcOrd="0" destOrd="0" presId="urn:microsoft.com/office/officeart/2005/8/layout/process2"/>
    <dgm:cxn modelId="{79740F67-FAE3-496A-BE7F-05CD42EA73FF}" type="presOf" srcId="{94F2B4B4-422D-4E2F-969B-CBA3D8043487}" destId="{987B6EDF-03DB-49F9-AE2F-72E057825448}" srcOrd="0" destOrd="0" presId="urn:microsoft.com/office/officeart/2005/8/layout/process2"/>
    <dgm:cxn modelId="{79CCAE6A-D36E-434E-8446-47678275E995}" type="presOf" srcId="{7373A2BD-4C20-4E2A-9589-5B8FF70ED8A4}" destId="{631DF7A2-E69B-4283-A4FB-16ACDE7D6360}" srcOrd="1" destOrd="0" presId="urn:microsoft.com/office/officeart/2005/8/layout/process2"/>
    <dgm:cxn modelId="{2B3212E6-B832-46F6-B4A0-6737186579A3}" type="presOf" srcId="{899D6A42-C775-447C-B052-F5724A79377C}" destId="{758F82D9-5B77-4379-8ED8-38E1E70BC825}" srcOrd="0" destOrd="0" presId="urn:microsoft.com/office/officeart/2005/8/layout/process2"/>
    <dgm:cxn modelId="{EE6D4C1A-0EBA-48BA-8FB5-317CC2E1BB07}" srcId="{85CE15D7-4E9B-4463-8043-2E49CBEAA431}" destId="{899D6A42-C775-447C-B052-F5724A79377C}" srcOrd="4" destOrd="0" parTransId="{71348316-E2CC-4DB4-8F28-E437D26FA6BB}" sibTransId="{94F2B4B4-422D-4E2F-969B-CBA3D8043487}"/>
    <dgm:cxn modelId="{91A569F4-C541-413B-9916-CD0A56739AF9}" type="presOf" srcId="{F61EFFA0-689F-47FC-9669-30DE268999AF}" destId="{93823874-D9AC-464B-BDA6-7E4F67D16D57}" srcOrd="0" destOrd="0" presId="urn:microsoft.com/office/officeart/2005/8/layout/process2"/>
    <dgm:cxn modelId="{269AC3C7-D807-4644-8606-EC3CAEFFEAAC}" type="presOf" srcId="{7373A2BD-4C20-4E2A-9589-5B8FF70ED8A4}" destId="{C93D844F-FA87-4597-97E8-B2A523629496}" srcOrd="0" destOrd="0" presId="urn:microsoft.com/office/officeart/2005/8/layout/process2"/>
    <dgm:cxn modelId="{98D67FA5-998F-47EC-9D5E-BD9BD7E2E1BE}" type="presOf" srcId="{DD514ED7-31B7-4137-9B7A-8A9EABD8C273}" destId="{A0882E7A-82EA-4224-A229-CDAD7F7DCACB}" srcOrd="1" destOrd="0" presId="urn:microsoft.com/office/officeart/2005/8/layout/process2"/>
    <dgm:cxn modelId="{A079E23A-E93B-4EE9-AEEF-9394B7C20519}" srcId="{85CE15D7-4E9B-4463-8043-2E49CBEAA431}" destId="{9FA5E80F-3628-48A9-8277-13522E307D2F}" srcOrd="5" destOrd="0" parTransId="{F16F2D23-2E35-45FC-9AEA-1AE7894AAD11}" sibTransId="{DD514ED7-31B7-4137-9B7A-8A9EABD8C273}"/>
    <dgm:cxn modelId="{A74FB128-5980-4D81-B596-5724C784B311}" type="presOf" srcId="{D4B80676-75B3-488C-B59C-1252B14BE47B}" destId="{3828E2DF-04AD-46C6-A346-1786BA21F4B8}" srcOrd="1" destOrd="0" presId="urn:microsoft.com/office/officeart/2005/8/layout/process2"/>
    <dgm:cxn modelId="{3DA33EA1-ACF3-4CA9-8042-AC4BF4EAEF9B}" srcId="{85CE15D7-4E9B-4463-8043-2E49CBEAA431}" destId="{8ABB3660-6F95-4957-A8B9-CB081F7B0C8C}" srcOrd="1" destOrd="0" parTransId="{A2475186-897F-42B5-96CA-A6601E50CCA1}" sibTransId="{D4B80676-75B3-488C-B59C-1252B14BE47B}"/>
    <dgm:cxn modelId="{BD815705-72E2-41AE-B6F5-48A90994180B}" srcId="{85CE15D7-4E9B-4463-8043-2E49CBEAA431}" destId="{6299DC2E-2276-482E-BA7B-C37FFAD975BC}" srcOrd="2" destOrd="0" parTransId="{5697B83B-E9A6-4441-88F2-FBBAB90418FC}" sibTransId="{C2DC3E91-D965-4973-A1A5-F9A64301F9DD}"/>
    <dgm:cxn modelId="{A89D217E-9E33-4610-908C-84EE55FE9B8C}" type="presOf" srcId="{EC801BBE-81C7-43B8-BAB8-AAB78EE88D44}" destId="{CB8B842F-CA6A-4558-A78E-9357ADA64E21}" srcOrd="1" destOrd="0" presId="urn:microsoft.com/office/officeart/2005/8/layout/process2"/>
    <dgm:cxn modelId="{FB56C57E-C701-46F1-88BD-EE54DF83EA56}" type="presOf" srcId="{EC801BBE-81C7-43B8-BAB8-AAB78EE88D44}" destId="{C76A1EBC-0E2E-40EF-8EF9-848C15551A57}" srcOrd="0" destOrd="0" presId="urn:microsoft.com/office/officeart/2005/8/layout/process2"/>
    <dgm:cxn modelId="{E90C3891-B329-4819-BAC1-9D8B3546582C}" type="presOf" srcId="{8F6E67DF-13C6-4167-B678-81C06D596768}" destId="{00195B13-3789-4C94-9B3F-927613BBB941}" srcOrd="0" destOrd="0" presId="urn:microsoft.com/office/officeart/2005/8/layout/process2"/>
    <dgm:cxn modelId="{1D9C0523-BEC7-4F51-B619-9FA312287AFB}" type="presOf" srcId="{6082757C-AE6B-43A4-B72B-F92ECF04C3CE}" destId="{7D419599-1B52-4B9F-8B73-35150EAD8579}" srcOrd="1" destOrd="0" presId="urn:microsoft.com/office/officeart/2005/8/layout/process2"/>
    <dgm:cxn modelId="{63EBDE28-CD88-41E3-A561-1BBDB5C4AED2}" srcId="{85CE15D7-4E9B-4463-8043-2E49CBEAA431}" destId="{107C3900-DD8D-4C9E-BA19-701E727E12F4}" srcOrd="0" destOrd="0" parTransId="{DDBBA13E-B727-4C79-AD05-CA5EC704D9BF}" sibTransId="{7373A2BD-4C20-4E2A-9589-5B8FF70ED8A4}"/>
    <dgm:cxn modelId="{24883F24-BAC1-48FF-8A05-BFB5953A3038}" type="presOf" srcId="{6299DC2E-2276-482E-BA7B-C37FFAD975BC}" destId="{23E20DE6-0E89-4F61-BA93-24BA9FC2BBB4}" srcOrd="0" destOrd="0" presId="urn:microsoft.com/office/officeart/2005/8/layout/process2"/>
    <dgm:cxn modelId="{7122E256-DEE0-4385-AE81-7D22E34638EB}" type="presOf" srcId="{6082757C-AE6B-43A4-B72B-F92ECF04C3CE}" destId="{F22ACD3D-AB0A-4326-9C39-24A4F864EFCB}" srcOrd="0" destOrd="0" presId="urn:microsoft.com/office/officeart/2005/8/layout/process2"/>
    <dgm:cxn modelId="{F133019D-A0D3-486D-A6BA-7E4869331BEF}" type="presOf" srcId="{DD514ED7-31B7-4137-9B7A-8A9EABD8C273}" destId="{2B08A34C-A609-4665-94C7-FFBFF2B55261}" srcOrd="0" destOrd="0" presId="urn:microsoft.com/office/officeart/2005/8/layout/process2"/>
    <dgm:cxn modelId="{8BF57E2F-A618-4E2F-B532-FDB0F86BC059}" type="presOf" srcId="{94F2B4B4-422D-4E2F-969B-CBA3D8043487}" destId="{CCEB080E-A38C-426D-A5C4-5BCCF9F6CDFE}" srcOrd="1" destOrd="0" presId="urn:microsoft.com/office/officeart/2005/8/layout/process2"/>
    <dgm:cxn modelId="{DA67CDA2-B39A-4300-B121-B27A193740BB}" srcId="{85CE15D7-4E9B-4463-8043-2E49CBEAA431}" destId="{983855B4-0CBF-4D74-B6AE-82778402D499}" srcOrd="6" destOrd="0" parTransId="{BAB0F1D1-36D4-4661-B99F-4F24DEBA9504}" sibTransId="{6082757C-AE6B-43A4-B72B-F92ECF04C3CE}"/>
    <dgm:cxn modelId="{37651A44-3A52-4991-86F2-7E86DC7499A0}" type="presOf" srcId="{983855B4-0CBF-4D74-B6AE-82778402D499}" destId="{2DB8027E-194E-45F4-9400-A767B86B1244}" srcOrd="0" destOrd="0" presId="urn:microsoft.com/office/officeart/2005/8/layout/process2"/>
    <dgm:cxn modelId="{A77BDDF4-BB41-410B-9445-2D0149B8C016}" type="presOf" srcId="{4DB4E29B-D65B-4381-AE9E-0F44CF096C43}" destId="{6E054AEC-76E3-4F0D-AA9B-0388125CE714}" srcOrd="0" destOrd="0" presId="urn:microsoft.com/office/officeart/2005/8/layout/process2"/>
    <dgm:cxn modelId="{2A587283-B79B-4621-8FF9-2BCC1301AAEC}" type="presOf" srcId="{107C3900-DD8D-4C9E-BA19-701E727E12F4}" destId="{5E5F4BF9-5C28-4048-B713-B0F91527BA48}" srcOrd="0" destOrd="0" presId="urn:microsoft.com/office/officeart/2005/8/layout/process2"/>
    <dgm:cxn modelId="{8A49EE49-C0C8-4146-9BCE-2C45320C9FFF}" type="presOf" srcId="{C2DC3E91-D965-4973-A1A5-F9A64301F9DD}" destId="{4D5149E9-9DA2-466D-AF3B-43198A7AF050}" srcOrd="1" destOrd="0" presId="urn:microsoft.com/office/officeart/2005/8/layout/process2"/>
    <dgm:cxn modelId="{DF777D9E-3931-4F77-AF99-0176712E3732}" type="presParOf" srcId="{D4268FE2-3AE9-4953-8C61-5A18B0D05E54}" destId="{5E5F4BF9-5C28-4048-B713-B0F91527BA48}" srcOrd="0" destOrd="0" presId="urn:microsoft.com/office/officeart/2005/8/layout/process2"/>
    <dgm:cxn modelId="{8316A1C1-3051-4E69-8E01-08B01CB4C8DE}" type="presParOf" srcId="{D4268FE2-3AE9-4953-8C61-5A18B0D05E54}" destId="{C93D844F-FA87-4597-97E8-B2A523629496}" srcOrd="1" destOrd="0" presId="urn:microsoft.com/office/officeart/2005/8/layout/process2"/>
    <dgm:cxn modelId="{E6D4253F-D176-45C7-85D9-577F25ABFB71}" type="presParOf" srcId="{C93D844F-FA87-4597-97E8-B2A523629496}" destId="{631DF7A2-E69B-4283-A4FB-16ACDE7D6360}" srcOrd="0" destOrd="0" presId="urn:microsoft.com/office/officeart/2005/8/layout/process2"/>
    <dgm:cxn modelId="{50A629EC-29F8-4FC1-BE75-6EE4A9D45AF0}" type="presParOf" srcId="{D4268FE2-3AE9-4953-8C61-5A18B0D05E54}" destId="{3F7DDD1C-82B7-4F94-A35A-09CCF81D6A54}" srcOrd="2" destOrd="0" presId="urn:microsoft.com/office/officeart/2005/8/layout/process2"/>
    <dgm:cxn modelId="{1407118A-D8D0-4E1D-9E0E-2483AC93C32D}" type="presParOf" srcId="{D4268FE2-3AE9-4953-8C61-5A18B0D05E54}" destId="{EAF421E5-08A6-4E78-9377-A68FAFA7DE79}" srcOrd="3" destOrd="0" presId="urn:microsoft.com/office/officeart/2005/8/layout/process2"/>
    <dgm:cxn modelId="{F4BAE268-B55A-4F25-BED0-D71DB836424C}" type="presParOf" srcId="{EAF421E5-08A6-4E78-9377-A68FAFA7DE79}" destId="{3828E2DF-04AD-46C6-A346-1786BA21F4B8}" srcOrd="0" destOrd="0" presId="urn:microsoft.com/office/officeart/2005/8/layout/process2"/>
    <dgm:cxn modelId="{8CCF69EB-1A47-47E5-B5FB-344BD9E71E2D}" type="presParOf" srcId="{D4268FE2-3AE9-4953-8C61-5A18B0D05E54}" destId="{23E20DE6-0E89-4F61-BA93-24BA9FC2BBB4}" srcOrd="4" destOrd="0" presId="urn:microsoft.com/office/officeart/2005/8/layout/process2"/>
    <dgm:cxn modelId="{BE66A597-77E1-4257-986F-A30F34A7BCAB}" type="presParOf" srcId="{D4268FE2-3AE9-4953-8C61-5A18B0D05E54}" destId="{F743FB05-0527-49AA-A15E-BE16852EDDC6}" srcOrd="5" destOrd="0" presId="urn:microsoft.com/office/officeart/2005/8/layout/process2"/>
    <dgm:cxn modelId="{A15F394F-6DD5-4BFC-81E4-E453905BBCF3}" type="presParOf" srcId="{F743FB05-0527-49AA-A15E-BE16852EDDC6}" destId="{4D5149E9-9DA2-466D-AF3B-43198A7AF050}" srcOrd="0" destOrd="0" presId="urn:microsoft.com/office/officeart/2005/8/layout/process2"/>
    <dgm:cxn modelId="{14C1DC70-E9F1-4AE5-BD8F-6E88FC092F5C}" type="presParOf" srcId="{D4268FE2-3AE9-4953-8C61-5A18B0D05E54}" destId="{93823874-D9AC-464B-BDA6-7E4F67D16D57}" srcOrd="6" destOrd="0" presId="urn:microsoft.com/office/officeart/2005/8/layout/process2"/>
    <dgm:cxn modelId="{2CCDE183-E3F3-4EFE-BC95-E3F8823469A4}" type="presParOf" srcId="{D4268FE2-3AE9-4953-8C61-5A18B0D05E54}" destId="{A340C962-78B8-40F1-8126-55349E37310E}" srcOrd="7" destOrd="0" presId="urn:microsoft.com/office/officeart/2005/8/layout/process2"/>
    <dgm:cxn modelId="{EE7DD12F-6693-4169-844F-E06F77111FBB}" type="presParOf" srcId="{A340C962-78B8-40F1-8126-55349E37310E}" destId="{933D18FC-018C-4151-B737-C30395AF65FA}" srcOrd="0" destOrd="0" presId="urn:microsoft.com/office/officeart/2005/8/layout/process2"/>
    <dgm:cxn modelId="{8070B061-DA5E-4914-97AA-95E5C64C2771}" type="presParOf" srcId="{D4268FE2-3AE9-4953-8C61-5A18B0D05E54}" destId="{758F82D9-5B77-4379-8ED8-38E1E70BC825}" srcOrd="8" destOrd="0" presId="urn:microsoft.com/office/officeart/2005/8/layout/process2"/>
    <dgm:cxn modelId="{FFB45C35-2935-4FD3-9D85-68BC84ADA621}" type="presParOf" srcId="{D4268FE2-3AE9-4953-8C61-5A18B0D05E54}" destId="{987B6EDF-03DB-49F9-AE2F-72E057825448}" srcOrd="9" destOrd="0" presId="urn:microsoft.com/office/officeart/2005/8/layout/process2"/>
    <dgm:cxn modelId="{D6D5F4DD-8CEB-4857-8D93-4338DC53A728}" type="presParOf" srcId="{987B6EDF-03DB-49F9-AE2F-72E057825448}" destId="{CCEB080E-A38C-426D-A5C4-5BCCF9F6CDFE}" srcOrd="0" destOrd="0" presId="urn:microsoft.com/office/officeart/2005/8/layout/process2"/>
    <dgm:cxn modelId="{AFEDF804-B6B7-4896-8FE6-BBAA4C1E846D}" type="presParOf" srcId="{D4268FE2-3AE9-4953-8C61-5A18B0D05E54}" destId="{00952860-596A-4C59-9652-064E0294705E}" srcOrd="10" destOrd="0" presId="urn:microsoft.com/office/officeart/2005/8/layout/process2"/>
    <dgm:cxn modelId="{D8289C94-AD34-4C1F-A78B-7FFBFBF238A0}" type="presParOf" srcId="{D4268FE2-3AE9-4953-8C61-5A18B0D05E54}" destId="{2B08A34C-A609-4665-94C7-FFBFF2B55261}" srcOrd="11" destOrd="0" presId="urn:microsoft.com/office/officeart/2005/8/layout/process2"/>
    <dgm:cxn modelId="{0EB0AF81-A01A-4DEC-9B93-3FC23A86D3E6}" type="presParOf" srcId="{2B08A34C-A609-4665-94C7-FFBFF2B55261}" destId="{A0882E7A-82EA-4224-A229-CDAD7F7DCACB}" srcOrd="0" destOrd="0" presId="urn:microsoft.com/office/officeart/2005/8/layout/process2"/>
    <dgm:cxn modelId="{7BAF0F8F-07AB-43F6-92AC-F1FB2F97FC08}" type="presParOf" srcId="{D4268FE2-3AE9-4953-8C61-5A18B0D05E54}" destId="{2DB8027E-194E-45F4-9400-A767B86B1244}" srcOrd="12" destOrd="0" presId="urn:microsoft.com/office/officeart/2005/8/layout/process2"/>
    <dgm:cxn modelId="{3A472DB8-82CD-4215-B9BD-9048FF358539}" type="presParOf" srcId="{D4268FE2-3AE9-4953-8C61-5A18B0D05E54}" destId="{F22ACD3D-AB0A-4326-9C39-24A4F864EFCB}" srcOrd="13" destOrd="0" presId="urn:microsoft.com/office/officeart/2005/8/layout/process2"/>
    <dgm:cxn modelId="{EF546872-A5C3-4D69-9009-B9C5A6A20CD3}" type="presParOf" srcId="{F22ACD3D-AB0A-4326-9C39-24A4F864EFCB}" destId="{7D419599-1B52-4B9F-8B73-35150EAD8579}" srcOrd="0" destOrd="0" presId="urn:microsoft.com/office/officeart/2005/8/layout/process2"/>
    <dgm:cxn modelId="{9FC0DB44-9B6C-44C1-BD5F-D7F5972C1F13}" type="presParOf" srcId="{D4268FE2-3AE9-4953-8C61-5A18B0D05E54}" destId="{00195B13-3789-4C94-9B3F-927613BBB941}" srcOrd="14" destOrd="0" presId="urn:microsoft.com/office/officeart/2005/8/layout/process2"/>
    <dgm:cxn modelId="{941D7ACE-DBE1-4764-B4FF-1666ADC6E334}" type="presParOf" srcId="{D4268FE2-3AE9-4953-8C61-5A18B0D05E54}" destId="{C76A1EBC-0E2E-40EF-8EF9-848C15551A57}" srcOrd="15" destOrd="0" presId="urn:microsoft.com/office/officeart/2005/8/layout/process2"/>
    <dgm:cxn modelId="{4DFF6C11-8B2D-4287-9BC0-D2EB1CBFBB8E}" type="presParOf" srcId="{C76A1EBC-0E2E-40EF-8EF9-848C15551A57}" destId="{CB8B842F-CA6A-4558-A78E-9357ADA64E21}" srcOrd="0" destOrd="0" presId="urn:microsoft.com/office/officeart/2005/8/layout/process2"/>
    <dgm:cxn modelId="{8781B589-7280-45E8-B2A3-5E09A4489A3D}" type="presParOf" srcId="{D4268FE2-3AE9-4953-8C61-5A18B0D05E54}" destId="{6E054AEC-76E3-4F0D-AA9B-0388125CE714}" srcOrd="1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3" name="Line 7"/>
          <p:cNvSpPr>
            <a:spLocks noChangeShapeType="1"/>
          </p:cNvSpPr>
          <p:nvPr/>
        </p:nvSpPr>
        <p:spPr bwMode="auto">
          <a:xfrm>
            <a:off x="496888" y="401638"/>
            <a:ext cx="6105525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026" name="Line 10"/>
          <p:cNvSpPr>
            <a:spLocks noChangeShapeType="1"/>
          </p:cNvSpPr>
          <p:nvPr/>
        </p:nvSpPr>
        <p:spPr bwMode="auto">
          <a:xfrm>
            <a:off x="496888" y="9529763"/>
            <a:ext cx="6105525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6" name="Picture 42" descr="unfccc-letter-es-e-header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410" y="9559222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7914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2513"/>
            <a:ext cx="5207000" cy="460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3" rIns="99048" bIns="495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85011" name="Line 19"/>
          <p:cNvSpPr>
            <a:spLocks noChangeShapeType="1"/>
          </p:cNvSpPr>
          <p:nvPr/>
        </p:nvSpPr>
        <p:spPr bwMode="auto">
          <a:xfrm>
            <a:off x="496888" y="401638"/>
            <a:ext cx="6105525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012" name="Line 20"/>
          <p:cNvSpPr>
            <a:spLocks noChangeShapeType="1"/>
          </p:cNvSpPr>
          <p:nvPr/>
        </p:nvSpPr>
        <p:spPr bwMode="auto">
          <a:xfrm>
            <a:off x="496888" y="9529763"/>
            <a:ext cx="6105525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013" name="Rectangle 2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90538" y="153988"/>
            <a:ext cx="6103937" cy="17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989013">
              <a:spcBef>
                <a:spcPct val="0"/>
              </a:spcBef>
              <a:defRPr sz="1200">
                <a:cs typeface="Arial" charset="0"/>
              </a:defRPr>
            </a:lvl1pPr>
          </a:lstStyle>
          <a:p>
            <a:r>
              <a:rPr lang="en-GB"/>
              <a:t>Presentation title</a:t>
            </a:r>
          </a:p>
        </p:txBody>
      </p:sp>
      <p:pic>
        <p:nvPicPr>
          <p:cNvPr id="8" name="Picture 42" descr="unfccc-letter-es-e-header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88" y="9529763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9266967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271463" indent="-271463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46100" indent="-273050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800100" indent="-252413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073150" indent="-271463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346200" indent="-271463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1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71463" marR="0" indent="-271463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b="1" dirty="0" smtClean="0"/>
              <a:t>Verification</a:t>
            </a:r>
            <a:r>
              <a:rPr lang="en-GB" dirty="0" smtClean="0"/>
              <a:t> is the independent review and ex post determination by the designated operational entity (DOE) of the monitored reductions in anthropogenic emissions by sources of greenhouse gases that have occurred as a result of a registered CDM project activity during the verification period.</a:t>
            </a:r>
          </a:p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Presentation title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4722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Project implementation -</a:t>
            </a:r>
            <a:r>
              <a:rPr lang="en-US" dirty="0" smtClean="0"/>
              <a:t> Compliance with the registered project design document e.g. implementation status, actual operation</a:t>
            </a:r>
          </a:p>
          <a:p>
            <a:r>
              <a:rPr lang="en-US" b="1" dirty="0" smtClean="0"/>
              <a:t>Monitoring plan - </a:t>
            </a:r>
            <a:r>
              <a:rPr lang="en-US" dirty="0" smtClean="0"/>
              <a:t>Compliance with the monitoring methodology and applicable tools</a:t>
            </a:r>
          </a:p>
          <a:p>
            <a:r>
              <a:rPr lang="en-US" b="1" dirty="0" smtClean="0"/>
              <a:t>Monitoring activities</a:t>
            </a:r>
            <a:r>
              <a:rPr lang="en-US" dirty="0" smtClean="0"/>
              <a:t> - Compliance with the registered monitoring plan e.g. monitoring of all parameters, sampling plan, management and operational system</a:t>
            </a:r>
          </a:p>
          <a:p>
            <a:r>
              <a:rPr lang="en-US" b="1" dirty="0" smtClean="0"/>
              <a:t>Calibration</a:t>
            </a:r>
            <a:r>
              <a:rPr lang="en-US" dirty="0" smtClean="0"/>
              <a:t> - Compliance with the frequency requirements for measuring instruments</a:t>
            </a:r>
          </a:p>
          <a:p>
            <a:r>
              <a:rPr lang="en-US" b="1" dirty="0" smtClean="0"/>
              <a:t>Calculation of emission reductions -</a:t>
            </a:r>
            <a:r>
              <a:rPr lang="en-US" b="1" baseline="0" dirty="0" smtClean="0"/>
              <a:t> </a:t>
            </a:r>
            <a:r>
              <a:rPr lang="en-US" dirty="0" smtClean="0"/>
              <a:t>Assessment of data and</a:t>
            </a:r>
            <a:endParaRPr lang="en-US" b="1" dirty="0" smtClean="0"/>
          </a:p>
          <a:p>
            <a:pPr lvl="1"/>
            <a:r>
              <a:rPr lang="en-US" dirty="0" smtClean="0"/>
              <a:t>Availability of complete set of data</a:t>
            </a:r>
          </a:p>
          <a:p>
            <a:pPr lvl="1"/>
            <a:r>
              <a:rPr lang="en-US" dirty="0" smtClean="0"/>
              <a:t>Cross checking of the data</a:t>
            </a:r>
          </a:p>
          <a:p>
            <a:pPr lvl="1"/>
            <a:r>
              <a:rPr lang="en-US" dirty="0" smtClean="0"/>
              <a:t>Calculations of baseline, project and leakage emission</a:t>
            </a:r>
          </a:p>
          <a:p>
            <a:pPr lvl="1"/>
            <a:r>
              <a:rPr lang="en-US" dirty="0" smtClean="0"/>
              <a:t>Use of default values in the emission reduction calculation</a:t>
            </a:r>
          </a:p>
          <a:p>
            <a:pPr lvl="1"/>
            <a:r>
              <a:rPr lang="en-US" dirty="0" smtClean="0"/>
              <a:t>Comparison of emission reduction with the estimates in the registered PDD and explanation for any significant increase</a:t>
            </a: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Presentation title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0450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Presentation title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4650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600" dirty="0" smtClean="0"/>
              <a:t>Changes to programme boundary to expand geographical coverage or to include additional host Parties; </a:t>
            </a:r>
          </a:p>
          <a:p>
            <a:pPr lvl="0"/>
            <a:r>
              <a:rPr lang="en-GB" sz="1600" dirty="0" smtClean="0"/>
              <a:t>Updates to the eligibility criteria (e.g. to implement changes decided by the Board if an issue related to environment integrity is identified); </a:t>
            </a:r>
          </a:p>
          <a:p>
            <a:pPr lvl="0"/>
            <a:r>
              <a:rPr lang="en-GB" sz="1600" dirty="0" smtClean="0"/>
              <a:t>Addition of specific case CPA-DDs corresponding to generic CPA-DDs for which a specific case CPA-DD has not been submitted at the time of request for registration of the </a:t>
            </a:r>
            <a:r>
              <a:rPr lang="en-GB" sz="1600" dirty="0" err="1" smtClean="0"/>
              <a:t>PoA</a:t>
            </a:r>
            <a:r>
              <a:rPr lang="en-GB" sz="1600" dirty="0" smtClean="0"/>
              <a:t>; </a:t>
            </a:r>
          </a:p>
          <a:p>
            <a:pPr lvl="0"/>
            <a:r>
              <a:rPr lang="en-GB" sz="1600" dirty="0" smtClean="0"/>
              <a:t>Removal of methodologies from the registered </a:t>
            </a:r>
            <a:r>
              <a:rPr lang="en-GB" sz="1600" dirty="0" err="1" smtClean="0"/>
              <a:t>PoA</a:t>
            </a:r>
            <a:r>
              <a:rPr lang="en-GB" sz="1600" dirty="0" smtClean="0"/>
              <a:t>. </a:t>
            </a:r>
          </a:p>
          <a:p>
            <a:pPr lvl="0"/>
            <a:endParaRPr lang="en-GB" sz="1600" dirty="0" smtClean="0"/>
          </a:p>
          <a:p>
            <a:pPr marL="271463" marR="0" lvl="0" indent="-2730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1600" dirty="0" smtClean="0"/>
              <a:t>For the PRC of </a:t>
            </a:r>
            <a:r>
              <a:rPr lang="en-US" sz="1600" dirty="0" err="1" smtClean="0"/>
              <a:t>PoA</a:t>
            </a:r>
            <a:r>
              <a:rPr lang="en-US" sz="1600" dirty="0" smtClean="0"/>
              <a:t>, t</a:t>
            </a:r>
            <a:r>
              <a:rPr lang="en-GB" sz="1600" dirty="0" smtClean="0"/>
              <a:t>he CME shall update the eligibility criteria for inclusion of CPAs in the </a:t>
            </a:r>
            <a:r>
              <a:rPr lang="en-GB" sz="1600" dirty="0" err="1" smtClean="0"/>
              <a:t>PoA</a:t>
            </a:r>
            <a:r>
              <a:rPr lang="en-GB" sz="1600" dirty="0" smtClean="0"/>
              <a:t> to reflect the change, and include them in new versions of </a:t>
            </a:r>
            <a:r>
              <a:rPr lang="en-GB" sz="1600" dirty="0" err="1" smtClean="0"/>
              <a:t>PoA</a:t>
            </a:r>
            <a:r>
              <a:rPr lang="en-GB" sz="1600" dirty="0" smtClean="0"/>
              <a:t>-DD and generic CPA-DD </a:t>
            </a:r>
          </a:p>
          <a:p>
            <a:pPr lvl="1"/>
            <a:endParaRPr lang="en-GB" sz="1600" dirty="0" smtClean="0"/>
          </a:p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Presentation title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9775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Presentation title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2226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0" y="1265238"/>
            <a:ext cx="9144000" cy="432593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ctrTitle"/>
          </p:nvPr>
        </p:nvSpPr>
        <p:spPr>
          <a:xfrm>
            <a:off x="627063" y="2205038"/>
            <a:ext cx="7881937" cy="1204912"/>
          </a:xfrm>
        </p:spPr>
        <p:txBody>
          <a:bodyPr anchor="b"/>
          <a:lstStyle>
            <a:lvl1pPr>
              <a:lnSpc>
                <a:spcPts val="3600"/>
              </a:lnSpc>
              <a:defRPr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ubTitle" idx="1"/>
          </p:nvPr>
        </p:nvSpPr>
        <p:spPr>
          <a:xfrm>
            <a:off x="625475" y="3922713"/>
            <a:ext cx="7881938" cy="75882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108" name="Rectangle 36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3273425" y="6505575"/>
            <a:ext cx="5230813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r>
              <a:rPr lang="en-GB"/>
              <a:t>UNFCCC secretariat, programme</a:t>
            </a:r>
            <a:endParaRPr lang="de-DE"/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3425" y="6261100"/>
            <a:ext cx="5230813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1" i="1"/>
            </a:lvl1pPr>
          </a:lstStyle>
          <a:p>
            <a:r>
              <a:rPr lang="de-DE"/>
              <a:t>Firstname Lastname, Job Title</a:t>
            </a:r>
          </a:p>
        </p:txBody>
      </p:sp>
      <p:sp>
        <p:nvSpPr>
          <p:cNvPr id="3110" name="Line 38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11" name="Line 39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3112" name="Picture 40" descr="unfccc_schriftzug_b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309563"/>
            <a:ext cx="7866063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4" name="Picture 42" descr="unfccc-letter-es-e-header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005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7325" y="309563"/>
            <a:ext cx="1966913" cy="52816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309563"/>
            <a:ext cx="5749925" cy="52816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258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5532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954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79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4479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8874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71183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4848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2056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5108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53152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7561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7325" y="309563"/>
            <a:ext cx="1966913" cy="52816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309563"/>
            <a:ext cx="5749925" cy="52816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0929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ChangeArrowheads="1"/>
          </p:cNvSpPr>
          <p:nvPr/>
        </p:nvSpPr>
        <p:spPr bwMode="auto">
          <a:xfrm>
            <a:off x="0" y="1262063"/>
            <a:ext cx="9144000" cy="432593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27063" y="2205038"/>
            <a:ext cx="7881937" cy="1439862"/>
          </a:xfrm>
        </p:spPr>
        <p:txBody>
          <a:bodyPr/>
          <a:lstStyle>
            <a:lvl1pPr>
              <a:lnSpc>
                <a:spcPts val="5600"/>
              </a:lnSpc>
              <a:defRPr sz="5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1597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25475" y="3922713"/>
            <a:ext cx="7881938" cy="75882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159751" name="Rectangle 7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3273425" y="6505575"/>
            <a:ext cx="5230813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r>
              <a:rPr lang="en-GB"/>
              <a:t>UNFCCC secretariat, programme</a:t>
            </a:r>
            <a:endParaRPr lang="de-DE"/>
          </a:p>
        </p:txBody>
      </p:sp>
      <p:sp>
        <p:nvSpPr>
          <p:cNvPr id="15975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3425" y="6261100"/>
            <a:ext cx="5230813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1" i="1"/>
            </a:lvl1pPr>
          </a:lstStyle>
          <a:p>
            <a:r>
              <a:rPr lang="de-DE"/>
              <a:t>Firstname Lastname, Job Title</a:t>
            </a:r>
          </a:p>
        </p:txBody>
      </p:sp>
      <p:sp>
        <p:nvSpPr>
          <p:cNvPr id="159753" name="Line 9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9754" name="Line 10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59755" name="Picture 11" descr="unfccc_schriftzug_b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309563"/>
            <a:ext cx="7866063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9757" name="Picture 13" descr="unfccc-letter-es-e-header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4385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79263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4960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2013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45331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5838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77272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78856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21298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12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7325" y="309563"/>
            <a:ext cx="1966913" cy="52816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309563"/>
            <a:ext cx="5749925" cy="52816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97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576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604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901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6785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59457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5192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1263650"/>
            <a:ext cx="136525" cy="4325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9007475" y="1263650"/>
            <a:ext cx="136525" cy="432593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309563"/>
            <a:ext cx="78692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1053" name="Rectangle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1263650"/>
            <a:ext cx="7867650" cy="432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57" name="Line 33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58" name="Line 34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9" name="Picture 42" descr="unfccc-letter-es-e-header"/>
          <p:cNvPicPr preferRelativeResize="0"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9pPr>
    </p:titleStyle>
    <p:bodyStyle>
      <a:lvl1pPr marL="269875" indent="-269875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357188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AutoNum type="alphaLcParenR"/>
        <a:defRPr sz="1500">
          <a:solidFill>
            <a:schemeClr val="tx1"/>
          </a:solidFill>
          <a:latin typeface="+mn-lt"/>
        </a:defRPr>
      </a:lvl2pPr>
      <a:lvl3pPr marL="900113" indent="-269875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3pPr>
      <a:lvl4pPr marL="1169988" indent="-268288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4pPr>
      <a:lvl5pPr marL="1438275" indent="-2667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5pPr>
      <a:lvl6pPr marL="1895475" indent="-2667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6pPr>
      <a:lvl7pPr marL="2352675" indent="-2667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7pPr>
      <a:lvl8pPr marL="2809875" indent="-2667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8pPr>
      <a:lvl9pPr marL="3267075" indent="-2667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3" name="Rectangle 7"/>
          <p:cNvSpPr>
            <a:spLocks noChangeArrowheads="1"/>
          </p:cNvSpPr>
          <p:nvPr/>
        </p:nvSpPr>
        <p:spPr bwMode="auto">
          <a:xfrm>
            <a:off x="0" y="1263650"/>
            <a:ext cx="136525" cy="4325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2584" name="Rectangle 8"/>
          <p:cNvSpPr>
            <a:spLocks noChangeArrowheads="1"/>
          </p:cNvSpPr>
          <p:nvPr/>
        </p:nvSpPr>
        <p:spPr bwMode="auto">
          <a:xfrm>
            <a:off x="9007475" y="1263650"/>
            <a:ext cx="136525" cy="432593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258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309563"/>
            <a:ext cx="78692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5258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1263650"/>
            <a:ext cx="7867650" cy="432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152589" name="Line 13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2590" name="Line 14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52592" name="Picture 16" descr="unfccc-letter-es-e-header"/>
          <p:cNvPicPr preferRelativeResize="0"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ctr" rtl="0" fontAlgn="base">
        <a:lnSpc>
          <a:spcPts val="2900"/>
        </a:lnSpc>
        <a:spcBef>
          <a:spcPct val="0"/>
        </a:spcBef>
        <a:spcAft>
          <a:spcPct val="0"/>
        </a:spcAft>
        <a:defRPr sz="24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ChangeArrowheads="1"/>
          </p:cNvSpPr>
          <p:nvPr/>
        </p:nvSpPr>
        <p:spPr bwMode="auto">
          <a:xfrm>
            <a:off x="0" y="1263650"/>
            <a:ext cx="136525" cy="4325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8723" name="Rectangle 3"/>
          <p:cNvSpPr>
            <a:spLocks noChangeArrowheads="1"/>
          </p:cNvSpPr>
          <p:nvPr/>
        </p:nvSpPr>
        <p:spPr bwMode="auto">
          <a:xfrm>
            <a:off x="9007475" y="1263650"/>
            <a:ext cx="136525" cy="432593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87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309563"/>
            <a:ext cx="78692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5872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1263650"/>
            <a:ext cx="7867650" cy="432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58727" name="Line 7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8728" name="Line 8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58730" name="Picture 10" descr="unfccc-letter-es-e-header"/>
          <p:cNvPicPr preferRelativeResize="0"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269875" indent="-269875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357188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AutoNum type="alphaLcParenR"/>
        <a:defRPr sz="1500">
          <a:solidFill>
            <a:schemeClr val="tx1"/>
          </a:solidFill>
          <a:latin typeface="+mn-lt"/>
          <a:cs typeface="+mn-cs"/>
        </a:defRPr>
      </a:lvl2pPr>
      <a:lvl3pPr marL="900113" indent="-269875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3pPr>
      <a:lvl4pPr marL="1169988" indent="-268288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4pPr>
      <a:lvl5pPr marL="14382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5pPr>
      <a:lvl6pPr marL="18954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6pPr>
      <a:lvl7pPr marL="23526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7pPr>
      <a:lvl8pPr marL="28098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8pPr>
      <a:lvl9pPr marL="32670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6" Type="http://schemas.microsoft.com/office/2007/relationships/hdphoto" Target="../media/hdphoto2.wdp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6" Type="http://schemas.microsoft.com/office/2007/relationships/hdphoto" Target="../media/hdphoto4.wdp"/><Relationship Id="rId5" Type="http://schemas.openxmlformats.org/officeDocument/2006/relationships/image" Target="../media/image14.png"/><Relationship Id="rId4" Type="http://schemas.microsoft.com/office/2007/relationships/hdphoto" Target="../media/hdphoto3.wdp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/>
          <a:p>
            <a:r>
              <a:rPr lang="en-GB" dirty="0"/>
              <a:t>UNFCCC secretariat, Sustainable Development Mechanisms programme</a:t>
            </a:r>
            <a:endParaRPr lang="de-DE" dirty="0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Nashib Kafle, Associate Programme Officer</a:t>
            </a:r>
          </a:p>
        </p:txBody>
      </p:sp>
      <p:sp>
        <p:nvSpPr>
          <p:cNvPr id="1617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1550" y="2708920"/>
            <a:ext cx="8100900" cy="1204912"/>
          </a:xfrm>
        </p:spPr>
        <p:txBody>
          <a:bodyPr/>
          <a:lstStyle/>
          <a:p>
            <a:r>
              <a:rPr lang="de-DE" sz="2400" b="1" dirty="0" smtClean="0"/>
              <a:t/>
            </a:r>
            <a:br>
              <a:rPr lang="de-DE" sz="2400" b="1" dirty="0" smtClean="0"/>
            </a:br>
            <a:r>
              <a:rPr lang="de-DE" sz="2400" b="1" dirty="0"/>
              <a:t/>
            </a:r>
            <a:br>
              <a:rPr lang="de-DE" sz="2400" b="1" dirty="0"/>
            </a:br>
            <a:r>
              <a:rPr lang="de-DE" sz="2800" b="1" dirty="0" smtClean="0"/>
              <a:t>Session 3: </a:t>
            </a:r>
            <a:r>
              <a:rPr lang="de-DE" sz="2800" b="1" dirty="0" smtClean="0"/>
              <a:t>The </a:t>
            </a:r>
            <a:r>
              <a:rPr lang="de-DE" sz="2800" b="1" dirty="0" smtClean="0"/>
              <a:t>Concept </a:t>
            </a:r>
            <a:r>
              <a:rPr lang="de-DE" sz="2800" b="1" dirty="0" smtClean="0"/>
              <a:t>of </a:t>
            </a:r>
            <a:r>
              <a:rPr lang="de-DE" sz="2800" b="1" dirty="0"/>
              <a:t>Programme of Activities (PoA) </a:t>
            </a:r>
            <a:r>
              <a:rPr lang="de-DE" sz="2800" b="1" dirty="0" smtClean="0"/>
              <a:t/>
            </a:r>
            <a:br>
              <a:rPr lang="de-DE" sz="2800" b="1" dirty="0" smtClean="0"/>
            </a:br>
            <a:r>
              <a:rPr lang="de-DE" sz="2800" b="1" dirty="0" smtClean="0"/>
              <a:t/>
            </a:r>
            <a:br>
              <a:rPr lang="de-DE" sz="2800" b="1" dirty="0" smtClean="0"/>
            </a:br>
            <a:r>
              <a:rPr lang="en-US" sz="2400" b="1" dirty="0" smtClean="0"/>
              <a:t>Monitoring</a:t>
            </a:r>
            <a:r>
              <a:rPr lang="en-US" sz="2400" b="1" dirty="0"/>
              <a:t>, </a:t>
            </a:r>
            <a:r>
              <a:rPr lang="en-US" sz="2400" b="1" dirty="0" smtClean="0"/>
              <a:t>Verification</a:t>
            </a:r>
            <a:r>
              <a:rPr lang="en-US" sz="2400" b="1" dirty="0"/>
              <a:t>, CER Issuance and  </a:t>
            </a:r>
            <a:r>
              <a:rPr lang="en-US" sz="2400" b="1" dirty="0" smtClean="0"/>
              <a:t>Post-registration </a:t>
            </a:r>
            <a:r>
              <a:rPr lang="en-US" sz="2400" b="1" dirty="0"/>
              <a:t>changes </a:t>
            </a:r>
            <a:r>
              <a:rPr lang="en-US" sz="2400" b="1" dirty="0" smtClean="0"/>
              <a:t>for </a:t>
            </a:r>
            <a:r>
              <a:rPr lang="en-US" sz="2400" b="1" dirty="0" err="1" smtClean="0"/>
              <a:t>PoAs</a:t>
            </a:r>
            <a:endParaRPr lang="de-DE" sz="2400" b="1" dirty="0"/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56565" y="4419110"/>
            <a:ext cx="7881938" cy="1036457"/>
          </a:xfrm>
        </p:spPr>
        <p:txBody>
          <a:bodyPr/>
          <a:lstStyle/>
          <a:p>
            <a:r>
              <a:rPr lang="en-GB" altLang="zh-CN" sz="1600" b="1" dirty="0">
                <a:ea typeface="SimSun" pitchFamily="2" charset="-122"/>
              </a:rPr>
              <a:t>Training-Workshop to support the</a:t>
            </a:r>
          </a:p>
          <a:p>
            <a:r>
              <a:rPr lang="en-GB" altLang="zh-CN" sz="1600" b="1" dirty="0">
                <a:ea typeface="SimSun" pitchFamily="2" charset="-122"/>
              </a:rPr>
              <a:t>“Uganda Municipal Waste Compost Programme” </a:t>
            </a:r>
          </a:p>
          <a:p>
            <a:r>
              <a:rPr lang="en-US" altLang="zh-CN" sz="1600" b="1" dirty="0" smtClean="0">
                <a:ea typeface="SimSun" pitchFamily="2" charset="-122"/>
              </a:rPr>
              <a:t>21 - 24 </a:t>
            </a:r>
            <a:r>
              <a:rPr lang="en-US" altLang="zh-CN" sz="1600" b="1" dirty="0">
                <a:ea typeface="SimSun" pitchFamily="2" charset="-122"/>
              </a:rPr>
              <a:t>Oct 2013, </a:t>
            </a:r>
            <a:r>
              <a:rPr lang="en-US" altLang="zh-CN" sz="1600" b="1" dirty="0" err="1">
                <a:ea typeface="SimSun" pitchFamily="2" charset="-122"/>
              </a:rPr>
              <a:t>Mukono</a:t>
            </a:r>
            <a:r>
              <a:rPr lang="en-US" altLang="zh-CN" sz="1600" b="1" dirty="0">
                <a:ea typeface="SimSun" pitchFamily="2" charset="-122"/>
              </a:rPr>
              <a:t> Municipality, Uganda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Verification of </a:t>
            </a:r>
            <a:r>
              <a:rPr lang="en-US" dirty="0" err="1" smtClean="0"/>
              <a:t>PoA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263650"/>
            <a:ext cx="7867650" cy="680185"/>
          </a:xfrm>
        </p:spPr>
        <p:txBody>
          <a:bodyPr/>
          <a:lstStyle/>
          <a:p>
            <a:r>
              <a:rPr lang="en-GB" sz="1600" dirty="0" smtClean="0">
                <a:latin typeface="Arial" charset="0"/>
              </a:rPr>
              <a:t>DOE </a:t>
            </a:r>
            <a:r>
              <a:rPr lang="en-GB" sz="1600" dirty="0">
                <a:latin typeface="Arial" charset="0"/>
              </a:rPr>
              <a:t>verifies that emission reductions took place, in the amount claimed, according to approved monitoring plan </a:t>
            </a:r>
            <a:r>
              <a:rPr lang="en-GB" sz="1600" b="1" u="sng" dirty="0">
                <a:latin typeface="Arial" charset="0"/>
              </a:rPr>
              <a:t>for each </a:t>
            </a:r>
            <a:r>
              <a:rPr lang="en-GB" sz="1600" b="1" u="sng" dirty="0" smtClean="0">
                <a:latin typeface="Arial" charset="0"/>
              </a:rPr>
              <a:t>CPA </a:t>
            </a:r>
            <a:r>
              <a:rPr lang="en-GB" sz="1600" dirty="0">
                <a:latin typeface="Arial" charset="0"/>
              </a:rPr>
              <a:t>included in the </a:t>
            </a:r>
            <a:r>
              <a:rPr lang="en-GB" sz="1600" dirty="0" err="1">
                <a:latin typeface="Arial" charset="0"/>
              </a:rPr>
              <a:t>PoA</a:t>
            </a:r>
            <a:r>
              <a:rPr lang="en-GB" sz="1600" dirty="0">
                <a:latin typeface="Arial" charset="0"/>
              </a:rPr>
              <a:t>.</a:t>
            </a:r>
          </a:p>
          <a:p>
            <a:endParaRPr lang="en-GB" dirty="0"/>
          </a:p>
        </p:txBody>
      </p:sp>
      <p:grpSp>
        <p:nvGrpSpPr>
          <p:cNvPr id="25" name="Group 24"/>
          <p:cNvGrpSpPr/>
          <p:nvPr/>
        </p:nvGrpSpPr>
        <p:grpSpPr>
          <a:xfrm>
            <a:off x="642938" y="2216948"/>
            <a:ext cx="7761333" cy="3826837"/>
            <a:chOff x="642938" y="2216948"/>
            <a:chExt cx="7761333" cy="3826837"/>
          </a:xfrm>
        </p:grpSpPr>
        <p:grpSp>
          <p:nvGrpSpPr>
            <p:cNvPr id="4" name="Group 4"/>
            <p:cNvGrpSpPr>
              <a:grpSpLocks/>
            </p:cNvGrpSpPr>
            <p:nvPr/>
          </p:nvGrpSpPr>
          <p:grpSpPr bwMode="auto">
            <a:xfrm>
              <a:off x="642938" y="2216948"/>
              <a:ext cx="7538538" cy="3826837"/>
              <a:chOff x="1279525" y="2441575"/>
              <a:chExt cx="7752443" cy="4081756"/>
            </a:xfrm>
          </p:grpSpPr>
          <p:sp>
            <p:nvSpPr>
              <p:cNvPr id="5" name="Freeform 3"/>
              <p:cNvSpPr>
                <a:spLocks/>
              </p:cNvSpPr>
              <p:nvPr/>
            </p:nvSpPr>
            <p:spPr bwMode="auto">
              <a:xfrm>
                <a:off x="3868738" y="3749675"/>
                <a:ext cx="3403600" cy="1752600"/>
              </a:xfrm>
              <a:custGeom>
                <a:avLst/>
                <a:gdLst>
                  <a:gd name="T0" fmla="*/ 0 w 2144"/>
                  <a:gd name="T1" fmla="*/ 0 h 1104"/>
                  <a:gd name="T2" fmla="*/ 2147483647 w 2144"/>
                  <a:gd name="T3" fmla="*/ 2147483647 h 1104"/>
                  <a:gd name="T4" fmla="*/ 2147483647 w 2144"/>
                  <a:gd name="T5" fmla="*/ 2147483647 h 1104"/>
                  <a:gd name="T6" fmla="*/ 2147483647 w 2144"/>
                  <a:gd name="T7" fmla="*/ 2147483647 h 1104"/>
                  <a:gd name="T8" fmla="*/ 2147483647 w 2144"/>
                  <a:gd name="T9" fmla="*/ 2147483647 h 1104"/>
                  <a:gd name="T10" fmla="*/ 2147483647 w 2144"/>
                  <a:gd name="T11" fmla="*/ 2147483647 h 1104"/>
                  <a:gd name="T12" fmla="*/ 0 w 2144"/>
                  <a:gd name="T13" fmla="*/ 0 h 110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44" h="1104">
                    <a:moveTo>
                      <a:pt x="0" y="0"/>
                    </a:moveTo>
                    <a:lnTo>
                      <a:pt x="120" y="568"/>
                    </a:lnTo>
                    <a:lnTo>
                      <a:pt x="520" y="928"/>
                    </a:lnTo>
                    <a:lnTo>
                      <a:pt x="1328" y="1096"/>
                    </a:lnTo>
                    <a:lnTo>
                      <a:pt x="2144" y="1104"/>
                    </a:lnTo>
                    <a:lnTo>
                      <a:pt x="2144" y="2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6600">
                  <a:alpha val="50195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" name="Line 4"/>
              <p:cNvSpPr>
                <a:spLocks noChangeShapeType="1"/>
              </p:cNvSpPr>
              <p:nvPr/>
            </p:nvSpPr>
            <p:spPr bwMode="auto">
              <a:xfrm>
                <a:off x="2281238" y="5942501"/>
                <a:ext cx="6019800" cy="0"/>
              </a:xfrm>
              <a:prstGeom prst="line">
                <a:avLst/>
              </a:prstGeom>
              <a:noFill/>
              <a:ln w="5080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" name="Text Box 5"/>
              <p:cNvSpPr txBox="1">
                <a:spLocks noChangeArrowheads="1"/>
              </p:cNvSpPr>
              <p:nvPr/>
            </p:nvSpPr>
            <p:spPr bwMode="auto">
              <a:xfrm>
                <a:off x="7524750" y="6030913"/>
                <a:ext cx="1457325" cy="304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1400"/>
                  <a:t>Years</a:t>
                </a:r>
                <a:endParaRPr lang="en-US" sz="1400"/>
              </a:p>
            </p:txBody>
          </p:sp>
          <p:sp>
            <p:nvSpPr>
              <p:cNvPr id="8" name="Text Box 6"/>
              <p:cNvSpPr txBox="1">
                <a:spLocks noChangeArrowheads="1"/>
              </p:cNvSpPr>
              <p:nvPr/>
            </p:nvSpPr>
            <p:spPr bwMode="auto">
              <a:xfrm>
                <a:off x="1279525" y="2441575"/>
                <a:ext cx="2032000" cy="5175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1400"/>
                  <a:t>GHG emissions</a:t>
                </a:r>
                <a:br>
                  <a:rPr lang="en-GB" sz="1400"/>
                </a:br>
                <a:r>
                  <a:rPr lang="en-GB" sz="1400"/>
                  <a:t>(tCO</a:t>
                </a:r>
                <a:r>
                  <a:rPr lang="en-GB" sz="1400" baseline="-25000"/>
                  <a:t>2</a:t>
                </a:r>
                <a:r>
                  <a:rPr lang="en-GB" sz="1400"/>
                  <a:t>eq)</a:t>
                </a:r>
                <a:endParaRPr lang="en-US" sz="1400"/>
              </a:p>
            </p:txBody>
          </p:sp>
          <p:sp>
            <p:nvSpPr>
              <p:cNvPr id="9" name="Line 7"/>
              <p:cNvSpPr>
                <a:spLocks noChangeShapeType="1"/>
              </p:cNvSpPr>
              <p:nvPr/>
            </p:nvSpPr>
            <p:spPr bwMode="auto">
              <a:xfrm>
                <a:off x="2306638" y="3559175"/>
                <a:ext cx="5218112" cy="54610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" name="Line 8"/>
              <p:cNvSpPr>
                <a:spLocks noChangeShapeType="1"/>
              </p:cNvSpPr>
              <p:nvPr/>
            </p:nvSpPr>
            <p:spPr bwMode="auto">
              <a:xfrm>
                <a:off x="3843338" y="3508375"/>
                <a:ext cx="0" cy="2522538"/>
              </a:xfrm>
              <a:prstGeom prst="line">
                <a:avLst/>
              </a:prstGeom>
              <a:noFill/>
              <a:ln w="38100">
                <a:solidFill>
                  <a:srgbClr val="33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" name="Text Box 9"/>
              <p:cNvSpPr txBox="1">
                <a:spLocks noChangeArrowheads="1"/>
              </p:cNvSpPr>
              <p:nvPr/>
            </p:nvSpPr>
            <p:spPr bwMode="auto">
              <a:xfrm>
                <a:off x="2959691" y="6030913"/>
                <a:ext cx="1434742" cy="4924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1200" b="1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CPA1 Implementation</a:t>
                </a:r>
                <a:endParaRPr lang="en-US" sz="1200" b="1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2" name="Line 10"/>
              <p:cNvSpPr>
                <a:spLocks noChangeShapeType="1"/>
              </p:cNvSpPr>
              <p:nvPr/>
            </p:nvSpPr>
            <p:spPr bwMode="auto">
              <a:xfrm>
                <a:off x="2306638" y="3559175"/>
                <a:ext cx="1562100" cy="165100"/>
              </a:xfrm>
              <a:prstGeom prst="line">
                <a:avLst/>
              </a:prstGeom>
              <a:noFill/>
              <a:ln w="44450">
                <a:solidFill>
                  <a:srgbClr val="0033CC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3856037" y="3724275"/>
                <a:ext cx="3546726" cy="1765300"/>
              </a:xfrm>
              <a:custGeom>
                <a:avLst/>
                <a:gdLst>
                  <a:gd name="T0" fmla="*/ 0 w 2152"/>
                  <a:gd name="T1" fmla="*/ 0 h 1112"/>
                  <a:gd name="T2" fmla="*/ 2147483647 w 2152"/>
                  <a:gd name="T3" fmla="*/ 2147483647 h 1112"/>
                  <a:gd name="T4" fmla="*/ 2147483647 w 2152"/>
                  <a:gd name="T5" fmla="*/ 2147483647 h 1112"/>
                  <a:gd name="T6" fmla="*/ 2147483647 w 2152"/>
                  <a:gd name="T7" fmla="*/ 2147483647 h 1112"/>
                  <a:gd name="T8" fmla="*/ 2147483647 w 2152"/>
                  <a:gd name="T9" fmla="*/ 2147483647 h 1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52" h="1112">
                    <a:moveTo>
                      <a:pt x="0" y="0"/>
                    </a:moveTo>
                    <a:lnTo>
                      <a:pt x="128" y="584"/>
                    </a:lnTo>
                    <a:lnTo>
                      <a:pt x="536" y="952"/>
                    </a:lnTo>
                    <a:lnTo>
                      <a:pt x="1384" y="1112"/>
                    </a:lnTo>
                    <a:lnTo>
                      <a:pt x="2152" y="1112"/>
                    </a:lnTo>
                  </a:path>
                </a:pathLst>
              </a:custGeom>
              <a:noFill/>
              <a:ln w="44450">
                <a:solidFill>
                  <a:srgbClr val="0033CC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" name="Text Box 12"/>
              <p:cNvSpPr txBox="1">
                <a:spLocks noChangeArrowheads="1"/>
              </p:cNvSpPr>
              <p:nvPr/>
            </p:nvSpPr>
            <p:spPr bwMode="auto">
              <a:xfrm>
                <a:off x="4770437" y="3402209"/>
                <a:ext cx="2171700" cy="3365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1600" dirty="0">
                    <a:solidFill>
                      <a:srgbClr val="FF0000"/>
                    </a:solidFill>
                  </a:rPr>
                  <a:t>Emissions baseline</a:t>
                </a:r>
                <a:endParaRPr lang="en-US" sz="16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6" name="Text Box 14"/>
              <p:cNvSpPr txBox="1">
                <a:spLocks noChangeArrowheads="1"/>
              </p:cNvSpPr>
              <p:nvPr/>
            </p:nvSpPr>
            <p:spPr bwMode="auto">
              <a:xfrm>
                <a:off x="3938588" y="2708638"/>
                <a:ext cx="1727200" cy="558074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sz="1400" dirty="0"/>
                  <a:t>Beginning of monitoring period</a:t>
                </a:r>
                <a:endParaRPr lang="en-US" sz="1400" dirty="0"/>
              </a:p>
            </p:txBody>
          </p:sp>
          <p:sp>
            <p:nvSpPr>
              <p:cNvPr id="17" name="Text Box 15"/>
              <p:cNvSpPr txBox="1">
                <a:spLocks noChangeArrowheads="1"/>
              </p:cNvSpPr>
              <p:nvPr/>
            </p:nvSpPr>
            <p:spPr bwMode="auto">
              <a:xfrm>
                <a:off x="6668406" y="2752069"/>
                <a:ext cx="2363562" cy="558074"/>
              </a:xfrm>
              <a:prstGeom prst="rect">
                <a:avLst/>
              </a:prstGeom>
              <a:solidFill>
                <a:srgbClr val="00B05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sz="1400" dirty="0" smtClean="0"/>
                  <a:t>Verification/ </a:t>
                </a:r>
                <a:r>
                  <a:rPr lang="en-GB" sz="1400" dirty="0"/>
                  <a:t>Certification of emission reductions</a:t>
                </a:r>
                <a:endParaRPr lang="en-US" sz="1400" dirty="0"/>
              </a:p>
            </p:txBody>
          </p:sp>
          <p:sp>
            <p:nvSpPr>
              <p:cNvPr id="18" name="Text Box 16"/>
              <p:cNvSpPr txBox="1">
                <a:spLocks noChangeArrowheads="1"/>
              </p:cNvSpPr>
              <p:nvPr/>
            </p:nvSpPr>
            <p:spPr bwMode="auto">
              <a:xfrm>
                <a:off x="5872410" y="4246245"/>
                <a:ext cx="1437790" cy="78786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1400" dirty="0">
                    <a:solidFill>
                      <a:srgbClr val="336600"/>
                    </a:solidFill>
                  </a:rPr>
                  <a:t>ADDITIONAL</a:t>
                </a:r>
                <a:br>
                  <a:rPr lang="en-GB" sz="1400" dirty="0">
                    <a:solidFill>
                      <a:srgbClr val="336600"/>
                    </a:solidFill>
                  </a:rPr>
                </a:br>
                <a:r>
                  <a:rPr lang="en-GB" sz="1400" dirty="0">
                    <a:solidFill>
                      <a:srgbClr val="336600"/>
                    </a:solidFill>
                  </a:rPr>
                  <a:t>EMISSION</a:t>
                </a:r>
                <a:br>
                  <a:rPr lang="en-GB" sz="1400" dirty="0">
                    <a:solidFill>
                      <a:srgbClr val="336600"/>
                    </a:solidFill>
                  </a:rPr>
                </a:br>
                <a:r>
                  <a:rPr lang="en-GB" sz="1400" dirty="0">
                    <a:solidFill>
                      <a:srgbClr val="336600"/>
                    </a:solidFill>
                  </a:rPr>
                  <a:t>REDUCTIONS</a:t>
                </a:r>
                <a:endParaRPr lang="en-US" sz="1400" dirty="0">
                  <a:solidFill>
                    <a:srgbClr val="336600"/>
                  </a:solidFill>
                </a:endParaRPr>
              </a:p>
            </p:txBody>
          </p:sp>
          <p:sp>
            <p:nvSpPr>
              <p:cNvPr id="19" name="Line 17"/>
              <p:cNvSpPr>
                <a:spLocks noChangeShapeType="1"/>
              </p:cNvSpPr>
              <p:nvPr/>
            </p:nvSpPr>
            <p:spPr bwMode="auto">
              <a:xfrm>
                <a:off x="6535738" y="5832475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" name="Line 18"/>
              <p:cNvSpPr>
                <a:spLocks noChangeShapeType="1"/>
              </p:cNvSpPr>
              <p:nvPr/>
            </p:nvSpPr>
            <p:spPr bwMode="auto">
              <a:xfrm flipH="1">
                <a:off x="3906836" y="3310143"/>
                <a:ext cx="811570" cy="36333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1" name="Line 19"/>
              <p:cNvSpPr>
                <a:spLocks noChangeShapeType="1"/>
              </p:cNvSpPr>
              <p:nvPr/>
            </p:nvSpPr>
            <p:spPr bwMode="auto">
              <a:xfrm flipH="1">
                <a:off x="7310437" y="3398345"/>
                <a:ext cx="647711" cy="66883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2" name="Line 20"/>
              <p:cNvSpPr>
                <a:spLocks noChangeShapeType="1"/>
              </p:cNvSpPr>
              <p:nvPr/>
            </p:nvSpPr>
            <p:spPr bwMode="auto">
              <a:xfrm flipH="1" flipV="1">
                <a:off x="2295525" y="2987675"/>
                <a:ext cx="11113" cy="2954826"/>
              </a:xfrm>
              <a:prstGeom prst="line">
                <a:avLst/>
              </a:prstGeom>
              <a:noFill/>
              <a:ln w="5080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" name="Text Box 13"/>
              <p:cNvSpPr txBox="1">
                <a:spLocks noChangeArrowheads="1"/>
              </p:cNvSpPr>
              <p:nvPr/>
            </p:nvSpPr>
            <p:spPr bwMode="auto">
              <a:xfrm>
                <a:off x="4070459" y="5529263"/>
                <a:ext cx="2418997" cy="32827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1400" dirty="0">
                    <a:solidFill>
                      <a:srgbClr val="0033CC"/>
                    </a:solidFill>
                  </a:rPr>
                  <a:t>Emissions after the project</a:t>
                </a:r>
                <a:endParaRPr lang="en-US" sz="1400" dirty="0">
                  <a:solidFill>
                    <a:srgbClr val="0033CC"/>
                  </a:solidFill>
                </a:endParaRPr>
              </a:p>
            </p:txBody>
          </p:sp>
        </p:grpSp>
        <p:sp>
          <p:nvSpPr>
            <p:cNvPr id="29" name="Text Box 14"/>
            <p:cNvSpPr txBox="1">
              <a:spLocks noChangeArrowheads="1"/>
            </p:cNvSpPr>
            <p:nvPr/>
          </p:nvSpPr>
          <p:spPr bwMode="auto">
            <a:xfrm>
              <a:off x="6822364" y="4300935"/>
              <a:ext cx="1581907" cy="52322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1400" dirty="0" smtClean="0"/>
                <a:t>End </a:t>
              </a:r>
              <a:r>
                <a:rPr lang="en-GB" sz="1400" dirty="0"/>
                <a:t>of monitoring period</a:t>
              </a:r>
              <a:endParaRPr lang="en-US" sz="1400" dirty="0"/>
            </a:p>
          </p:txBody>
        </p:sp>
        <p:sp>
          <p:nvSpPr>
            <p:cNvPr id="30" name="Line 19"/>
            <p:cNvSpPr>
              <a:spLocks noChangeShapeType="1"/>
            </p:cNvSpPr>
            <p:nvPr/>
          </p:nvSpPr>
          <p:spPr bwMode="auto">
            <a:xfrm flipH="1" flipV="1">
              <a:off x="6470397" y="3776744"/>
              <a:ext cx="819285" cy="4703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751908" y="3520748"/>
            <a:ext cx="357188" cy="2452672"/>
            <a:chOff x="4751908" y="3520748"/>
            <a:chExt cx="357188" cy="2452672"/>
          </a:xfrm>
        </p:grpSpPr>
        <p:sp>
          <p:nvSpPr>
            <p:cNvPr id="27" name="Line 8"/>
            <p:cNvSpPr>
              <a:spLocks noChangeShapeType="1"/>
            </p:cNvSpPr>
            <p:nvPr/>
          </p:nvSpPr>
          <p:spPr bwMode="auto">
            <a:xfrm>
              <a:off x="5093419" y="3520748"/>
              <a:ext cx="0" cy="2061524"/>
            </a:xfrm>
            <a:prstGeom prst="line">
              <a:avLst/>
            </a:prstGeom>
            <a:noFill/>
            <a:ln w="38100">
              <a:solidFill>
                <a:schemeClr val="accent5">
                  <a:lumMod val="50000"/>
                </a:schemeClr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pic>
          <p:nvPicPr>
            <p:cNvPr id="31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1908" y="5520982"/>
              <a:ext cx="357188" cy="452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8" name="Group 27"/>
          <p:cNvGrpSpPr/>
          <p:nvPr/>
        </p:nvGrpSpPr>
        <p:grpSpPr>
          <a:xfrm>
            <a:off x="4169807" y="3484338"/>
            <a:ext cx="357188" cy="2557339"/>
            <a:chOff x="4169807" y="3484338"/>
            <a:chExt cx="357188" cy="2557339"/>
          </a:xfrm>
        </p:grpSpPr>
        <p:sp>
          <p:nvSpPr>
            <p:cNvPr id="24" name="Line 8"/>
            <p:cNvSpPr>
              <a:spLocks noChangeShapeType="1"/>
            </p:cNvSpPr>
            <p:nvPr/>
          </p:nvSpPr>
          <p:spPr bwMode="auto">
            <a:xfrm>
              <a:off x="4526995" y="3484338"/>
              <a:ext cx="0" cy="2207709"/>
            </a:xfrm>
            <a:prstGeom prst="line">
              <a:avLst/>
            </a:prstGeom>
            <a:noFill/>
            <a:ln w="38100">
              <a:solidFill>
                <a:schemeClr val="accent5">
                  <a:lumMod val="50000"/>
                </a:schemeClr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9807" y="5591347"/>
              <a:ext cx="357188" cy="450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6" name="Group 25"/>
          <p:cNvGrpSpPr/>
          <p:nvPr/>
        </p:nvGrpSpPr>
        <p:grpSpPr>
          <a:xfrm>
            <a:off x="3592344" y="3470176"/>
            <a:ext cx="357188" cy="2571502"/>
            <a:chOff x="3592344" y="3470176"/>
            <a:chExt cx="357188" cy="2571502"/>
          </a:xfrm>
        </p:grpSpPr>
        <p:sp>
          <p:nvSpPr>
            <p:cNvPr id="23" name="Line 8"/>
            <p:cNvSpPr>
              <a:spLocks noChangeShapeType="1"/>
            </p:cNvSpPr>
            <p:nvPr/>
          </p:nvSpPr>
          <p:spPr bwMode="auto">
            <a:xfrm>
              <a:off x="3806915" y="3470176"/>
              <a:ext cx="0" cy="2164069"/>
            </a:xfrm>
            <a:prstGeom prst="line">
              <a:avLst/>
            </a:prstGeom>
            <a:noFill/>
            <a:ln w="38100">
              <a:solidFill>
                <a:schemeClr val="accent5">
                  <a:lumMod val="50000"/>
                </a:schemeClr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2344" y="5589240"/>
              <a:ext cx="357188" cy="452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90024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Elements of </a:t>
            </a:r>
            <a:r>
              <a:rPr lang="en-US" dirty="0" err="1" smtClean="0"/>
              <a:t>PoA</a:t>
            </a:r>
            <a:r>
              <a:rPr lang="en-US" dirty="0" smtClean="0"/>
              <a:t> Verification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4113608"/>
              </p:ext>
            </p:extLst>
          </p:nvPr>
        </p:nvGraphicFramePr>
        <p:xfrm>
          <a:off x="979825" y="908720"/>
          <a:ext cx="786765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566554" y="3473136"/>
            <a:ext cx="2385265" cy="2206114"/>
            <a:chOff x="566554" y="3473136"/>
            <a:chExt cx="2385265" cy="2206114"/>
          </a:xfrm>
        </p:grpSpPr>
        <p:sp>
          <p:nvSpPr>
            <p:cNvPr id="3" name="TextBox 2"/>
            <p:cNvSpPr txBox="1"/>
            <p:nvPr/>
          </p:nvSpPr>
          <p:spPr>
            <a:xfrm>
              <a:off x="566554" y="3924924"/>
              <a:ext cx="2385265" cy="1754326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 pitchFamily="34" charset="0"/>
                <a:buChar char="•"/>
              </a:pPr>
              <a:r>
                <a:rPr lang="en-US" sz="1200" dirty="0" smtClean="0"/>
                <a:t>Complete </a:t>
              </a:r>
              <a:r>
                <a:rPr lang="en-US" sz="1200" dirty="0"/>
                <a:t>set of data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US" sz="1200" dirty="0" smtClean="0"/>
                <a:t>Cross </a:t>
              </a:r>
              <a:r>
                <a:rPr lang="en-US" sz="1200" dirty="0"/>
                <a:t>checking of </a:t>
              </a:r>
              <a:r>
                <a:rPr lang="en-US" sz="1200" dirty="0" smtClean="0"/>
                <a:t>data</a:t>
              </a:r>
              <a:endParaRPr lang="en-US" sz="1200" dirty="0"/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US" sz="1200" dirty="0"/>
                <a:t>Use of default values 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US" sz="1200" dirty="0" smtClean="0"/>
                <a:t>Calculations </a:t>
              </a:r>
              <a:r>
                <a:rPr lang="en-US" sz="1200" dirty="0"/>
                <a:t>of baseline, project and leakage emission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US" sz="1200" dirty="0" smtClean="0"/>
                <a:t>Comparison </a:t>
              </a:r>
              <a:r>
                <a:rPr lang="en-US" sz="1200" dirty="0"/>
                <a:t>of emission </a:t>
              </a:r>
              <a:r>
                <a:rPr lang="en-US" sz="1200" dirty="0" smtClean="0"/>
                <a:t>reduction</a:t>
              </a:r>
              <a:endParaRPr lang="en-GB" sz="1200" dirty="0"/>
            </a:p>
          </p:txBody>
        </p:sp>
        <p:sp>
          <p:nvSpPr>
            <p:cNvPr id="7" name="Down Arrow 6"/>
            <p:cNvSpPr/>
            <p:nvPr/>
          </p:nvSpPr>
          <p:spPr bwMode="auto">
            <a:xfrm>
              <a:off x="2186735" y="3473136"/>
              <a:ext cx="270030" cy="360909"/>
            </a:xfrm>
            <a:prstGeom prst="downArrow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5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6578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FC893F-CDD8-4107-A568-F96BBFE7AE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4E59A1A-E005-4618-B464-69C676B29E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2B5DC3-2978-4EDB-8D03-D393DBBAB2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5C3EE9E-9987-4A51-AB6D-EC05CDF8C8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21B7E0C-DBC1-4CF4-BB49-F46F8FC7F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8AEA822-95A3-4F1F-9578-6B586BE8BB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C067518-444F-4F27-8E4E-1BE96106CF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C2A8E8-537D-4B62-8901-B64D45235B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BA6FBA-5CCD-473B-9496-E22D333805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FBB007F-8D9F-42F7-98CD-0BD2976B62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Verification Process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2150796"/>
              </p:ext>
            </p:extLst>
          </p:nvPr>
        </p:nvGraphicFramePr>
        <p:xfrm>
          <a:off x="395536" y="980728"/>
          <a:ext cx="300633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3" name="Content Placeholder 2"/>
          <p:cNvSpPr txBox="1">
            <a:spLocks/>
          </p:cNvSpPr>
          <p:nvPr/>
        </p:nvSpPr>
        <p:spPr bwMode="auto">
          <a:xfrm>
            <a:off x="3635896" y="1263649"/>
            <a:ext cx="5161136" cy="432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9875" indent="-269875" algn="l" rtl="0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357188" algn="l" rtl="0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AutoNum type="alphaLcParenR"/>
              <a:defRPr sz="1500">
                <a:solidFill>
                  <a:schemeClr val="tx1"/>
                </a:solidFill>
                <a:latin typeface="+mn-lt"/>
                <a:cs typeface="+mn-cs"/>
              </a:defRPr>
            </a:lvl2pPr>
            <a:lvl3pPr marL="900113" indent="-269875" algn="l" rtl="0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chemeClr val="tx1"/>
                </a:solidFill>
                <a:latin typeface="+mn-lt"/>
                <a:cs typeface="+mn-cs"/>
              </a:defRPr>
            </a:lvl3pPr>
            <a:lvl4pPr marL="1169988" indent="-268288" algn="l" rtl="0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chemeClr val="tx1"/>
                </a:solidFill>
                <a:latin typeface="+mn-lt"/>
                <a:cs typeface="+mn-cs"/>
              </a:defRPr>
            </a:lvl4pPr>
            <a:lvl5pPr marL="1438275" indent="-266700" algn="l" rtl="0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chemeClr val="tx1"/>
                </a:solidFill>
                <a:latin typeface="+mn-lt"/>
                <a:cs typeface="+mn-cs"/>
              </a:defRPr>
            </a:lvl5pPr>
            <a:lvl6pPr marL="1895475" indent="-266700" algn="l" rtl="0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chemeClr val="tx1"/>
                </a:solidFill>
                <a:latin typeface="+mn-lt"/>
                <a:cs typeface="+mn-cs"/>
              </a:defRPr>
            </a:lvl6pPr>
            <a:lvl7pPr marL="2352675" indent="-266700" algn="l" rtl="0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chemeClr val="tx1"/>
                </a:solidFill>
                <a:latin typeface="+mn-lt"/>
                <a:cs typeface="+mn-cs"/>
              </a:defRPr>
            </a:lvl7pPr>
            <a:lvl8pPr marL="2809875" indent="-266700" algn="l" rtl="0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chemeClr val="tx1"/>
                </a:solidFill>
                <a:latin typeface="+mn-lt"/>
                <a:cs typeface="+mn-cs"/>
              </a:defRPr>
            </a:lvl8pPr>
            <a:lvl9pPr marL="3267075" indent="-266700" algn="l" rtl="0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en-US" dirty="0" smtClean="0"/>
              <a:t>DOE submits the </a:t>
            </a:r>
            <a:r>
              <a:rPr lang="en-US" b="1" dirty="0" smtClean="0"/>
              <a:t>Request for Issuance </a:t>
            </a:r>
            <a:r>
              <a:rPr lang="en-US" dirty="0" smtClean="0"/>
              <a:t>with the following documents:</a:t>
            </a:r>
          </a:p>
          <a:p>
            <a:pPr lvl="1">
              <a:lnSpc>
                <a:spcPct val="200000"/>
              </a:lnSpc>
              <a:buFont typeface="Wingdings" pitchFamily="2" charset="2"/>
              <a:buChar char="ü"/>
            </a:pPr>
            <a:r>
              <a:rPr lang="en-US" dirty="0"/>
              <a:t>Verification </a:t>
            </a:r>
            <a:r>
              <a:rPr lang="en-US" dirty="0" smtClean="0"/>
              <a:t>Report</a:t>
            </a:r>
          </a:p>
          <a:p>
            <a:pPr lvl="1">
              <a:lnSpc>
                <a:spcPct val="200000"/>
              </a:lnSpc>
              <a:buFont typeface="Wingdings" pitchFamily="2" charset="2"/>
              <a:buChar char="ü"/>
            </a:pPr>
            <a:r>
              <a:rPr lang="en-US" dirty="0" smtClean="0"/>
              <a:t>Certification Report</a:t>
            </a:r>
            <a:endParaRPr lang="en-US" dirty="0"/>
          </a:p>
          <a:p>
            <a:pPr lvl="1">
              <a:lnSpc>
                <a:spcPct val="200000"/>
              </a:lnSpc>
              <a:buFont typeface="Wingdings" pitchFamily="2" charset="2"/>
              <a:buChar char="ü"/>
            </a:pPr>
            <a:r>
              <a:rPr lang="en-US" dirty="0" smtClean="0"/>
              <a:t>Final </a:t>
            </a:r>
            <a:r>
              <a:rPr lang="en-US" dirty="0"/>
              <a:t>Monitoring Report</a:t>
            </a:r>
          </a:p>
          <a:p>
            <a:pPr lvl="1">
              <a:lnSpc>
                <a:spcPct val="200000"/>
              </a:lnSpc>
              <a:buFont typeface="Wingdings" pitchFamily="2" charset="2"/>
              <a:buChar char="ü"/>
            </a:pPr>
            <a:r>
              <a:rPr lang="en-US" dirty="0" smtClean="0"/>
              <a:t>Other </a:t>
            </a:r>
            <a:r>
              <a:rPr lang="en-US" dirty="0"/>
              <a:t>relevant </a:t>
            </a:r>
            <a:r>
              <a:rPr lang="en-US" dirty="0" smtClean="0"/>
              <a:t>supporting documents</a:t>
            </a:r>
            <a:endParaRPr lang="en-US" dirty="0"/>
          </a:p>
          <a:p>
            <a:pPr lvl="1">
              <a:lnSpc>
                <a:spcPct val="200000"/>
              </a:lnSpc>
              <a:buFont typeface="Wingdings" pitchFamily="2" charset="2"/>
              <a:buChar char="ü"/>
            </a:pPr>
            <a:r>
              <a:rPr lang="en-US" dirty="0" smtClean="0"/>
              <a:t>Request </a:t>
            </a:r>
            <a:r>
              <a:rPr lang="en-US" dirty="0"/>
              <a:t>for Issuance of </a:t>
            </a:r>
            <a:r>
              <a:rPr lang="en-US" dirty="0" smtClean="0"/>
              <a:t>MP1</a:t>
            </a:r>
          </a:p>
        </p:txBody>
      </p:sp>
    </p:spTree>
    <p:extLst>
      <p:ext uri="{BB962C8B-B14F-4D97-AF65-F5344CB8AC3E}">
        <p14:creationId xmlns:p14="http://schemas.microsoft.com/office/powerpoint/2010/main" val="4153757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5F4BF9-5C28-4048-B713-B0F91527BA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3D844F-FA87-4597-97E8-B2A5236294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F7DDD1C-82B7-4F94-A35A-09CCF81D6A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F421E5-08A6-4E78-9377-A68FAFA7DE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3E20DE6-0E89-4F61-BA93-24BA9FC2BB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743FB05-0527-49AA-A15E-BE16852EDD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3823874-D9AC-464B-BDA6-7E4F67D16D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340C962-78B8-40F1-8126-55349E3731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58F82D9-5B77-4379-8ED8-38E1E70BC8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87B6EDF-03DB-49F9-AE2F-72E0578254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0952860-596A-4C59-9652-064E029470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B08A34C-A609-4665-94C7-FFBFF2B552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DB8027E-194E-45F4-9400-A767B86B12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22ACD3D-AB0A-4326-9C39-24A4F864EF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0195B13-3789-4C94-9B3F-927613BBB9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6A1EBC-0E2E-40EF-8EF9-848C15551A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054AEC-76E3-4F0D-AA9B-0388125CE7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Issuance of CDM </a:t>
            </a:r>
            <a:r>
              <a:rPr lang="en-US" dirty="0" err="1" smtClean="0"/>
              <a:t>PoA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263651"/>
            <a:ext cx="7867650" cy="2093342"/>
          </a:xfrm>
        </p:spPr>
        <p:txBody>
          <a:bodyPr/>
          <a:lstStyle/>
          <a:p>
            <a:r>
              <a:rPr lang="en-US" b="1" dirty="0"/>
              <a:t>Completeness Check (CC): </a:t>
            </a:r>
            <a:r>
              <a:rPr lang="en-US" dirty="0"/>
              <a:t>Check the completeness and consistency of the </a:t>
            </a:r>
            <a:r>
              <a:rPr lang="en-US" dirty="0" smtClean="0"/>
              <a:t>documents</a:t>
            </a:r>
          </a:p>
          <a:p>
            <a:endParaRPr lang="en-US" dirty="0"/>
          </a:p>
          <a:p>
            <a:r>
              <a:rPr lang="en-US" b="1" dirty="0"/>
              <a:t>Information and Reporting Check (I&amp;RC):</a:t>
            </a:r>
            <a:r>
              <a:rPr lang="en-US" dirty="0"/>
              <a:t> Check in accordance with the I&amp;RC Checklist  for request for </a:t>
            </a:r>
            <a:r>
              <a:rPr lang="en-US" dirty="0" smtClean="0"/>
              <a:t>issuance </a:t>
            </a:r>
            <a:r>
              <a:rPr lang="en-US" dirty="0"/>
              <a:t>published in UNFCCC CDM website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b="1" dirty="0"/>
              <a:t>Summary Note (SN):</a:t>
            </a:r>
            <a:r>
              <a:rPr lang="en-US" dirty="0"/>
              <a:t> Secretariat prepare and send  the summary note to EB</a:t>
            </a:r>
          </a:p>
          <a:p>
            <a:endParaRPr lang="en-GB" dirty="0"/>
          </a:p>
        </p:txBody>
      </p:sp>
      <p:grpSp>
        <p:nvGrpSpPr>
          <p:cNvPr id="26" name="Group 25"/>
          <p:cNvGrpSpPr/>
          <p:nvPr/>
        </p:nvGrpSpPr>
        <p:grpSpPr>
          <a:xfrm>
            <a:off x="179388" y="3357408"/>
            <a:ext cx="8713092" cy="2681882"/>
            <a:chOff x="179388" y="3051374"/>
            <a:chExt cx="8713092" cy="2681882"/>
          </a:xfrm>
        </p:grpSpPr>
        <p:pic>
          <p:nvPicPr>
            <p:cNvPr id="5" name="Picture 2" descr="MC900439806[1]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prstClr val="black"/>
                <a:srgbClr val="92D05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8782" y="3745116"/>
              <a:ext cx="1152525" cy="10713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3" descr="MC900439806[1]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prstClr val="black"/>
                <a:srgbClr val="92D05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6136" y="3112826"/>
              <a:ext cx="1152525" cy="12271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684213" y="3687359"/>
              <a:ext cx="5256212" cy="582238"/>
            </a:xfrm>
            <a:prstGeom prst="rect">
              <a:avLst/>
            </a:prstGeom>
            <a:solidFill>
              <a:srgbClr val="92D050"/>
            </a:solidFill>
            <a:ln w="12700" algn="ctr">
              <a:solidFill>
                <a:srgbClr val="808080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lIns="0" tIns="0" rIns="0" bIns="0" anchor="ctr"/>
            <a:lstStyle/>
            <a:p>
              <a:endParaRPr lang="en-GB"/>
            </a:p>
          </p:txBody>
        </p:sp>
        <p:sp>
          <p:nvSpPr>
            <p:cNvPr id="8" name="Line 5"/>
            <p:cNvSpPr>
              <a:spLocks noChangeShapeType="1"/>
            </p:cNvSpPr>
            <p:nvPr/>
          </p:nvSpPr>
          <p:spPr bwMode="auto">
            <a:xfrm>
              <a:off x="5956854" y="3701691"/>
              <a:ext cx="0" cy="170551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en-GB"/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179388" y="4513241"/>
              <a:ext cx="1657350" cy="2579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b="1" dirty="0"/>
                <a:t>Commencement</a:t>
              </a:r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1763713" y="3691482"/>
              <a:ext cx="0" cy="129704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en-GB"/>
            </a:p>
          </p:txBody>
        </p:sp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>
              <a:off x="1331913" y="5058118"/>
              <a:ext cx="1441450" cy="2579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b="1" dirty="0"/>
                <a:t>CC finalized</a:t>
              </a:r>
            </a:p>
          </p:txBody>
        </p:sp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755650" y="3701691"/>
              <a:ext cx="863600" cy="2431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sz="1400" b="1" dirty="0"/>
                <a:t>7 days</a:t>
              </a:r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3203848" y="3688180"/>
              <a:ext cx="0" cy="170551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en-GB"/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2875416" y="5475279"/>
              <a:ext cx="1801812" cy="2579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b="1" dirty="0" smtClean="0"/>
                <a:t>I&amp;RC </a:t>
              </a:r>
              <a:r>
                <a:rPr lang="en-US" b="1" dirty="0"/>
                <a:t>finalized</a:t>
              </a:r>
            </a:p>
          </p:txBody>
        </p:sp>
        <p:sp>
          <p:nvSpPr>
            <p:cNvPr id="15" name="Text Box 14"/>
            <p:cNvSpPr txBox="1">
              <a:spLocks noChangeArrowheads="1"/>
            </p:cNvSpPr>
            <p:nvPr/>
          </p:nvSpPr>
          <p:spPr bwMode="auto">
            <a:xfrm>
              <a:off x="2051050" y="3701691"/>
              <a:ext cx="863600" cy="2431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sz="1400" b="1" dirty="0"/>
                <a:t>23 days</a:t>
              </a:r>
            </a:p>
          </p:txBody>
        </p: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6974991" y="3101388"/>
              <a:ext cx="1917489" cy="2604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en-US" b="1" dirty="0"/>
                <a:t>Automatic I</a:t>
              </a:r>
              <a:r>
                <a:rPr lang="en-US" b="1" dirty="0" smtClean="0"/>
                <a:t>ssuance</a:t>
              </a:r>
              <a:endParaRPr lang="en-US" b="1" dirty="0"/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4932040" y="3687359"/>
              <a:ext cx="0" cy="170551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en-GB"/>
            </a:p>
          </p:txBody>
        </p:sp>
        <p:sp>
          <p:nvSpPr>
            <p:cNvPr id="18" name="Text Box 17"/>
            <p:cNvSpPr txBox="1">
              <a:spLocks noChangeArrowheads="1"/>
            </p:cNvSpPr>
            <p:nvPr/>
          </p:nvSpPr>
          <p:spPr bwMode="auto">
            <a:xfrm>
              <a:off x="3778250" y="3701691"/>
              <a:ext cx="863600" cy="2431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sz="1400" b="1" dirty="0" smtClean="0"/>
                <a:t>28 </a:t>
              </a:r>
              <a:r>
                <a:rPr lang="en-US" sz="1400" b="1" dirty="0"/>
                <a:t>days</a:t>
              </a:r>
            </a:p>
          </p:txBody>
        </p:sp>
        <p:sp>
          <p:nvSpPr>
            <p:cNvPr id="19" name="Text Box 18"/>
            <p:cNvSpPr txBox="1">
              <a:spLocks noChangeArrowheads="1"/>
            </p:cNvSpPr>
            <p:nvPr/>
          </p:nvSpPr>
          <p:spPr bwMode="auto">
            <a:xfrm>
              <a:off x="3562349" y="4420067"/>
              <a:ext cx="936625" cy="677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sz="1300" b="1" dirty="0" smtClean="0"/>
                <a:t>Summary Note </a:t>
              </a:r>
              <a:r>
                <a:rPr lang="en-US" sz="1300" b="1" dirty="0"/>
                <a:t>preparation</a:t>
              </a:r>
            </a:p>
          </p:txBody>
        </p:sp>
        <p:sp>
          <p:nvSpPr>
            <p:cNvPr id="20" name="Text Box 19"/>
            <p:cNvSpPr txBox="1">
              <a:spLocks noChangeArrowheads="1"/>
            </p:cNvSpPr>
            <p:nvPr/>
          </p:nvSpPr>
          <p:spPr bwMode="auto">
            <a:xfrm>
              <a:off x="5003800" y="3701691"/>
              <a:ext cx="863600" cy="2431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sz="1400" b="1" dirty="0"/>
                <a:t>14 days</a:t>
              </a:r>
            </a:p>
          </p:txBody>
        </p:sp>
        <p:sp>
          <p:nvSpPr>
            <p:cNvPr id="21" name="Text Box 20"/>
            <p:cNvSpPr txBox="1">
              <a:spLocks noChangeArrowheads="1"/>
            </p:cNvSpPr>
            <p:nvPr/>
          </p:nvSpPr>
          <p:spPr bwMode="auto">
            <a:xfrm>
              <a:off x="4989033" y="4422805"/>
              <a:ext cx="936625" cy="6718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sz="1300" b="1" dirty="0"/>
                <a:t>Period to Request for Review</a:t>
              </a: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6948265" y="4721568"/>
              <a:ext cx="1944215" cy="923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en-US" b="1" dirty="0"/>
                <a:t>Request for </a:t>
              </a:r>
              <a:r>
                <a:rPr lang="en-US" b="1" dirty="0" smtClean="0"/>
                <a:t>Review </a:t>
              </a:r>
              <a:r>
                <a:rPr lang="en-US" dirty="0" smtClean="0"/>
                <a:t>by a party involved in </a:t>
              </a:r>
              <a:r>
                <a:rPr lang="en-US" dirty="0" err="1" smtClean="0"/>
                <a:t>PoA</a:t>
              </a:r>
              <a:r>
                <a:rPr lang="en-US" dirty="0" smtClean="0"/>
                <a:t> or at least 3 EB members</a:t>
              </a:r>
              <a:endParaRPr lang="en-US" dirty="0"/>
            </a:p>
          </p:txBody>
        </p:sp>
        <p:sp>
          <p:nvSpPr>
            <p:cNvPr id="23" name="Line 22"/>
            <p:cNvSpPr>
              <a:spLocks noChangeShapeType="1"/>
            </p:cNvSpPr>
            <p:nvPr/>
          </p:nvSpPr>
          <p:spPr bwMode="auto">
            <a:xfrm>
              <a:off x="684213" y="3701691"/>
              <a:ext cx="0" cy="81155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en-GB"/>
            </a:p>
          </p:txBody>
        </p:sp>
        <p:sp>
          <p:nvSpPr>
            <p:cNvPr id="24" name="Line 23"/>
            <p:cNvSpPr>
              <a:spLocks noChangeShapeType="1"/>
            </p:cNvSpPr>
            <p:nvPr/>
          </p:nvSpPr>
          <p:spPr bwMode="auto">
            <a:xfrm>
              <a:off x="684213" y="3375637"/>
              <a:ext cx="525621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en-GB"/>
            </a:p>
          </p:txBody>
        </p:sp>
        <p:sp>
          <p:nvSpPr>
            <p:cNvPr id="25" name="Text Box 24"/>
            <p:cNvSpPr txBox="1">
              <a:spLocks noChangeArrowheads="1"/>
            </p:cNvSpPr>
            <p:nvPr/>
          </p:nvSpPr>
          <p:spPr bwMode="auto">
            <a:xfrm>
              <a:off x="3132138" y="3051374"/>
              <a:ext cx="863600" cy="2431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sz="1400" b="1" dirty="0" smtClean="0"/>
                <a:t>72 </a:t>
              </a:r>
              <a:r>
                <a:rPr lang="en-US" sz="1400" b="1" dirty="0"/>
                <a:t>days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9669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CME change in </a:t>
            </a:r>
            <a:r>
              <a:rPr lang="en-US" dirty="0" err="1" smtClean="0"/>
              <a:t>PoA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happens if the </a:t>
            </a:r>
            <a:r>
              <a:rPr lang="en-US" b="1" dirty="0" smtClean="0">
                <a:solidFill>
                  <a:schemeClr val="tx2"/>
                </a:solidFill>
              </a:rPr>
              <a:t>CME of the </a:t>
            </a:r>
            <a:r>
              <a:rPr lang="en-US" b="1" dirty="0" err="1" smtClean="0">
                <a:solidFill>
                  <a:schemeClr val="tx2"/>
                </a:solidFill>
              </a:rPr>
              <a:t>PoA</a:t>
            </a:r>
            <a:r>
              <a:rPr lang="en-US" b="1" dirty="0" smtClean="0">
                <a:solidFill>
                  <a:schemeClr val="tx2"/>
                </a:solidFill>
              </a:rPr>
              <a:t> changes </a:t>
            </a:r>
            <a:r>
              <a:rPr lang="en-US" dirty="0" smtClean="0"/>
              <a:t>after the registration of the </a:t>
            </a:r>
            <a:r>
              <a:rPr lang="en-US" dirty="0" err="1" smtClean="0"/>
              <a:t>PoA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New letter of authorization from each of the host party</a:t>
            </a:r>
          </a:p>
          <a:p>
            <a:pPr lvl="1">
              <a:buFont typeface="Wingdings" pitchFamily="2" charset="2"/>
              <a:buChar char="ü"/>
            </a:pPr>
            <a:endParaRPr lang="en-US" dirty="0" smtClean="0"/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Confirmation from the new CME that </a:t>
            </a:r>
            <a:r>
              <a:rPr lang="en-US" dirty="0" err="1" smtClean="0"/>
              <a:t>PoA</a:t>
            </a:r>
            <a:r>
              <a:rPr lang="en-US" dirty="0" smtClean="0"/>
              <a:t> will be developed and implemented with the same set framework in registered CDM-</a:t>
            </a:r>
            <a:r>
              <a:rPr lang="en-US" dirty="0" err="1" smtClean="0"/>
              <a:t>PoA</a:t>
            </a:r>
            <a:r>
              <a:rPr lang="en-US" dirty="0" smtClean="0"/>
              <a:t>-DD</a:t>
            </a:r>
          </a:p>
          <a:p>
            <a:pPr lvl="1">
              <a:buFont typeface="Wingdings" pitchFamily="2" charset="2"/>
              <a:buChar char="ü"/>
            </a:pPr>
            <a:endParaRPr lang="en-US" dirty="0" smtClean="0"/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Compliance of the new CME with the requirements of the </a:t>
            </a:r>
            <a:r>
              <a:rPr lang="en-US" dirty="0" err="1" smtClean="0"/>
              <a:t>PoA</a:t>
            </a:r>
            <a:r>
              <a:rPr lang="en-US" dirty="0" smtClean="0"/>
              <a:t> management system as described in the POA DD</a:t>
            </a:r>
          </a:p>
          <a:p>
            <a:pPr lvl="1">
              <a:buFont typeface="Wingdings" pitchFamily="2" charset="2"/>
              <a:buChar char="ü"/>
            </a:pPr>
            <a:endParaRPr lang="en-US" dirty="0"/>
          </a:p>
          <a:p>
            <a:pPr marL="0" indent="-87313">
              <a:buNone/>
            </a:pPr>
            <a:r>
              <a:rPr lang="en-US" dirty="0" smtClean="0"/>
              <a:t>CME submits the above documents to the DOE for validation.</a:t>
            </a:r>
          </a:p>
        </p:txBody>
      </p:sp>
      <p:pic>
        <p:nvPicPr>
          <p:cNvPr id="1027" name="Picture 3" descr="C:\Documents and Settings\kafle\Local Settings\Temporary Internet Files\Content.IE5\DKX8OB4J\MC90001597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3605" y="1088740"/>
            <a:ext cx="1298865" cy="1288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83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Registration Change of </a:t>
            </a:r>
            <a:r>
              <a:rPr lang="en-US" dirty="0" err="1" smtClean="0"/>
              <a:t>PoA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post registration changes applicable to CDM Project Activity are applicable to the CDM </a:t>
            </a:r>
            <a:r>
              <a:rPr lang="en-US" dirty="0" err="1" smtClean="0"/>
              <a:t>PoA</a:t>
            </a:r>
            <a:r>
              <a:rPr lang="en-US" dirty="0" smtClean="0"/>
              <a:t> also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err="1" smtClean="0">
                <a:solidFill>
                  <a:schemeClr val="tx2"/>
                </a:solidFill>
              </a:rPr>
              <a:t>PoA</a:t>
            </a:r>
            <a:r>
              <a:rPr lang="en-US" b="1" dirty="0" smtClean="0">
                <a:solidFill>
                  <a:schemeClr val="tx2"/>
                </a:solidFill>
              </a:rPr>
              <a:t> Specific Changes </a:t>
            </a:r>
          </a:p>
          <a:p>
            <a:pPr lvl="1">
              <a:lnSpc>
                <a:spcPct val="200000"/>
              </a:lnSpc>
              <a:buFont typeface="Wingdings" pitchFamily="2" charset="2"/>
              <a:buChar char="Ø"/>
            </a:pPr>
            <a:r>
              <a:rPr lang="en-GB" dirty="0" smtClean="0"/>
              <a:t>Addition of host Parties</a:t>
            </a:r>
          </a:p>
          <a:p>
            <a:pPr lvl="1">
              <a:lnSpc>
                <a:spcPct val="200000"/>
              </a:lnSpc>
              <a:buFont typeface="Wingdings" pitchFamily="2" charset="2"/>
              <a:buChar char="Ø"/>
            </a:pPr>
            <a:r>
              <a:rPr lang="en-GB" dirty="0" smtClean="0"/>
              <a:t>Updates </a:t>
            </a:r>
            <a:r>
              <a:rPr lang="en-GB" dirty="0"/>
              <a:t>to the eligibility </a:t>
            </a:r>
            <a:r>
              <a:rPr lang="en-GB" dirty="0" smtClean="0"/>
              <a:t>criteria </a:t>
            </a:r>
          </a:p>
          <a:p>
            <a:pPr lvl="1">
              <a:lnSpc>
                <a:spcPct val="200000"/>
              </a:lnSpc>
              <a:buFont typeface="Wingdings" pitchFamily="2" charset="2"/>
              <a:buChar char="Ø"/>
            </a:pPr>
            <a:r>
              <a:rPr lang="en-GB" dirty="0" smtClean="0"/>
              <a:t>Inclusion of new specific </a:t>
            </a:r>
            <a:r>
              <a:rPr lang="en-GB" dirty="0"/>
              <a:t>case CPA-DDs </a:t>
            </a:r>
            <a:endParaRPr lang="en-GB" dirty="0" smtClean="0"/>
          </a:p>
          <a:p>
            <a:pPr lvl="1">
              <a:lnSpc>
                <a:spcPct val="200000"/>
              </a:lnSpc>
              <a:buFont typeface="Wingdings" pitchFamily="2" charset="2"/>
              <a:buChar char="Ø"/>
            </a:pPr>
            <a:r>
              <a:rPr lang="en-GB" dirty="0" smtClean="0"/>
              <a:t>Removal </a:t>
            </a:r>
            <a:r>
              <a:rPr lang="en-GB" dirty="0"/>
              <a:t>of methodologies from the registered </a:t>
            </a:r>
            <a:r>
              <a:rPr lang="en-GB" dirty="0" err="1"/>
              <a:t>PoA</a:t>
            </a:r>
            <a:r>
              <a:rPr lang="en-GB" dirty="0"/>
              <a:t>. </a:t>
            </a:r>
          </a:p>
          <a:p>
            <a:pPr marL="0" indent="0">
              <a:lnSpc>
                <a:spcPct val="200000"/>
              </a:lnSpc>
              <a:buNone/>
            </a:pPr>
            <a:endParaRPr lang="en-GB" dirty="0"/>
          </a:p>
        </p:txBody>
      </p:sp>
      <p:pic>
        <p:nvPicPr>
          <p:cNvPr id="2050" name="Picture 2" descr="C:\Documents and Settings\kafle\Local Settings\Temporary Internet Files\Content.IE5\E4DZY1GV\MC90007881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7175" y="3158970"/>
            <a:ext cx="220980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32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 for processing </a:t>
            </a:r>
            <a:r>
              <a:rPr lang="en-US" dirty="0" err="1" smtClean="0"/>
              <a:t>PoA</a:t>
            </a:r>
            <a:r>
              <a:rPr lang="en-US" dirty="0" smtClean="0"/>
              <a:t> PRC – Prior Approval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263651"/>
            <a:ext cx="7867650" cy="1877318"/>
          </a:xfrm>
        </p:spPr>
        <p:txBody>
          <a:bodyPr/>
          <a:lstStyle/>
          <a:p>
            <a:r>
              <a:rPr lang="en-US" b="1" dirty="0"/>
              <a:t>Completeness Check (CC): </a:t>
            </a:r>
            <a:r>
              <a:rPr lang="en-US" dirty="0"/>
              <a:t>Check the completeness and consistency of the </a:t>
            </a:r>
            <a:r>
              <a:rPr lang="en-US" dirty="0" smtClean="0"/>
              <a:t>documents in </a:t>
            </a:r>
            <a:r>
              <a:rPr lang="en-US" dirty="0"/>
              <a:t>accordance with the </a:t>
            </a:r>
            <a:r>
              <a:rPr lang="en-US" dirty="0" smtClean="0"/>
              <a:t>completeness checklist for </a:t>
            </a:r>
            <a:r>
              <a:rPr lang="en-US" dirty="0"/>
              <a:t>request for </a:t>
            </a:r>
            <a:r>
              <a:rPr lang="en-US" dirty="0" smtClean="0"/>
              <a:t>PRC published </a:t>
            </a:r>
            <a:r>
              <a:rPr lang="en-US" dirty="0"/>
              <a:t>in UNFCCC CDM website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b="1" dirty="0"/>
              <a:t>Summary Note (SN):</a:t>
            </a:r>
            <a:r>
              <a:rPr lang="en-US" dirty="0"/>
              <a:t> Secretariat prepare and </a:t>
            </a:r>
            <a:r>
              <a:rPr lang="en-US" dirty="0" smtClean="0"/>
              <a:t>send </a:t>
            </a:r>
            <a:r>
              <a:rPr lang="en-US" dirty="0"/>
              <a:t>the summary note to EB</a:t>
            </a:r>
          </a:p>
          <a:p>
            <a:endParaRPr lang="en-GB" dirty="0"/>
          </a:p>
        </p:txBody>
      </p:sp>
      <p:grpSp>
        <p:nvGrpSpPr>
          <p:cNvPr id="26" name="Group 25"/>
          <p:cNvGrpSpPr/>
          <p:nvPr/>
        </p:nvGrpSpPr>
        <p:grpSpPr>
          <a:xfrm>
            <a:off x="179388" y="3356992"/>
            <a:ext cx="8640762" cy="2261864"/>
            <a:chOff x="179388" y="3198168"/>
            <a:chExt cx="8640762" cy="2261864"/>
          </a:xfrm>
        </p:grpSpPr>
        <p:pic>
          <p:nvPicPr>
            <p:cNvPr id="27" name="Picture 2" descr="MC900439806[1]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4313" y="4051200"/>
              <a:ext cx="1152525" cy="949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3" descr="MC900439806[1]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725" y="3478882"/>
              <a:ext cx="1152525" cy="10874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Rectangle 4"/>
            <p:cNvSpPr>
              <a:spLocks noChangeArrowheads="1"/>
            </p:cNvSpPr>
            <p:nvPr/>
          </p:nvSpPr>
          <p:spPr bwMode="auto">
            <a:xfrm>
              <a:off x="684213" y="3979763"/>
              <a:ext cx="5040312" cy="515937"/>
            </a:xfrm>
            <a:prstGeom prst="rect">
              <a:avLst/>
            </a:prstGeom>
            <a:solidFill>
              <a:schemeClr val="accent1"/>
            </a:solidFill>
            <a:ln w="12700" algn="ctr">
              <a:solidFill>
                <a:srgbClr val="808080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lIns="0" tIns="0" rIns="0" bIns="0" anchor="ctr"/>
            <a:lstStyle/>
            <a:p>
              <a:endParaRPr lang="en-GB"/>
            </a:p>
          </p:txBody>
        </p:sp>
        <p:sp>
          <p:nvSpPr>
            <p:cNvPr id="30" name="Line 5"/>
            <p:cNvSpPr>
              <a:spLocks noChangeShapeType="1"/>
            </p:cNvSpPr>
            <p:nvPr/>
          </p:nvSpPr>
          <p:spPr bwMode="auto">
            <a:xfrm flipH="1">
              <a:off x="5724525" y="3992463"/>
              <a:ext cx="1588" cy="116750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en-GB"/>
            </a:p>
          </p:txBody>
        </p:sp>
        <p:sp>
          <p:nvSpPr>
            <p:cNvPr id="31" name="Text Box 8"/>
            <p:cNvSpPr txBox="1">
              <a:spLocks noChangeArrowheads="1"/>
            </p:cNvSpPr>
            <p:nvPr/>
          </p:nvSpPr>
          <p:spPr bwMode="auto">
            <a:xfrm>
              <a:off x="179388" y="4711600"/>
              <a:ext cx="1657350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b="1" dirty="0"/>
                <a:t>Commencement</a:t>
              </a:r>
            </a:p>
          </p:txBody>
        </p:sp>
        <p:sp>
          <p:nvSpPr>
            <p:cNvPr id="32" name="Line 9"/>
            <p:cNvSpPr>
              <a:spLocks noChangeShapeType="1"/>
            </p:cNvSpPr>
            <p:nvPr/>
          </p:nvSpPr>
          <p:spPr bwMode="auto">
            <a:xfrm>
              <a:off x="1763713" y="3994049"/>
              <a:ext cx="0" cy="123738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en-GB"/>
            </a:p>
          </p:txBody>
        </p:sp>
        <p:sp>
          <p:nvSpPr>
            <p:cNvPr id="33" name="Text Box 10"/>
            <p:cNvSpPr txBox="1">
              <a:spLocks noChangeArrowheads="1"/>
            </p:cNvSpPr>
            <p:nvPr/>
          </p:nvSpPr>
          <p:spPr bwMode="auto">
            <a:xfrm>
              <a:off x="1239594" y="5231432"/>
              <a:ext cx="1441450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b="1" dirty="0"/>
                <a:t>CC finalized</a:t>
              </a:r>
            </a:p>
          </p:txBody>
        </p:sp>
        <p:sp>
          <p:nvSpPr>
            <p:cNvPr id="34" name="Text Box 11"/>
            <p:cNvSpPr txBox="1">
              <a:spLocks noChangeArrowheads="1"/>
            </p:cNvSpPr>
            <p:nvPr/>
          </p:nvSpPr>
          <p:spPr bwMode="auto">
            <a:xfrm>
              <a:off x="755650" y="3992463"/>
              <a:ext cx="863600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sz="1400" b="1" dirty="0"/>
                <a:t>7 days</a:t>
              </a:r>
            </a:p>
          </p:txBody>
        </p:sp>
        <p:sp>
          <p:nvSpPr>
            <p:cNvPr id="35" name="Line 12"/>
            <p:cNvSpPr>
              <a:spLocks noChangeShapeType="1"/>
            </p:cNvSpPr>
            <p:nvPr/>
          </p:nvSpPr>
          <p:spPr bwMode="auto">
            <a:xfrm>
              <a:off x="3707904" y="3994050"/>
              <a:ext cx="0" cy="11659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en-GB"/>
            </a:p>
          </p:txBody>
        </p:sp>
        <p:sp>
          <p:nvSpPr>
            <p:cNvPr id="37" name="Text Box 14"/>
            <p:cNvSpPr txBox="1">
              <a:spLocks noChangeArrowheads="1"/>
            </p:cNvSpPr>
            <p:nvPr/>
          </p:nvSpPr>
          <p:spPr bwMode="auto">
            <a:xfrm>
              <a:off x="2341563" y="3997993"/>
              <a:ext cx="863600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sz="1400" b="1" dirty="0" smtClean="0"/>
                <a:t>14 </a:t>
              </a:r>
              <a:r>
                <a:rPr lang="en-US" sz="1400" b="1" dirty="0"/>
                <a:t>days</a:t>
              </a:r>
            </a:p>
          </p:txBody>
        </p:sp>
        <p:sp>
          <p:nvSpPr>
            <p:cNvPr id="38" name="Text Box 15"/>
            <p:cNvSpPr txBox="1">
              <a:spLocks noChangeArrowheads="1"/>
            </p:cNvSpPr>
            <p:nvPr/>
          </p:nvSpPr>
          <p:spPr bwMode="auto">
            <a:xfrm>
              <a:off x="6372225" y="3198168"/>
              <a:ext cx="2447925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b="1" dirty="0" smtClean="0"/>
                <a:t>Approve the changes</a:t>
              </a:r>
              <a:endParaRPr lang="en-US" b="1" dirty="0"/>
            </a:p>
          </p:txBody>
        </p:sp>
        <p:sp>
          <p:nvSpPr>
            <p:cNvPr id="41" name="Text Box 18"/>
            <p:cNvSpPr txBox="1">
              <a:spLocks noChangeArrowheads="1"/>
            </p:cNvSpPr>
            <p:nvPr/>
          </p:nvSpPr>
          <p:spPr bwMode="auto">
            <a:xfrm>
              <a:off x="2267744" y="4559804"/>
              <a:ext cx="936625" cy="600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sz="1300" b="1" dirty="0" smtClean="0"/>
                <a:t>Summary Note </a:t>
              </a:r>
              <a:r>
                <a:rPr lang="en-US" sz="1300" b="1" dirty="0"/>
                <a:t>preparation</a:t>
              </a:r>
            </a:p>
          </p:txBody>
        </p:sp>
        <p:sp>
          <p:nvSpPr>
            <p:cNvPr id="42" name="Text Box 19"/>
            <p:cNvSpPr txBox="1">
              <a:spLocks noChangeArrowheads="1"/>
            </p:cNvSpPr>
            <p:nvPr/>
          </p:nvSpPr>
          <p:spPr bwMode="auto">
            <a:xfrm>
              <a:off x="4430713" y="3992463"/>
              <a:ext cx="863600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sz="1400" b="1" dirty="0" smtClean="0"/>
                <a:t>20 </a:t>
              </a:r>
              <a:r>
                <a:rPr lang="en-US" sz="1400" b="1" dirty="0"/>
                <a:t>days</a:t>
              </a:r>
            </a:p>
          </p:txBody>
        </p:sp>
        <p:sp>
          <p:nvSpPr>
            <p:cNvPr id="44" name="Rectangle 21"/>
            <p:cNvSpPr>
              <a:spLocks noChangeArrowheads="1"/>
            </p:cNvSpPr>
            <p:nvPr/>
          </p:nvSpPr>
          <p:spPr bwMode="auto">
            <a:xfrm>
              <a:off x="6403975" y="5000600"/>
              <a:ext cx="1753685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b="1" dirty="0" smtClean="0"/>
                <a:t>Reject the changes</a:t>
              </a:r>
              <a:endParaRPr lang="en-US" b="1" dirty="0"/>
            </a:p>
          </p:txBody>
        </p:sp>
        <p:sp>
          <p:nvSpPr>
            <p:cNvPr id="45" name="Line 22"/>
            <p:cNvSpPr>
              <a:spLocks noChangeShapeType="1"/>
            </p:cNvSpPr>
            <p:nvPr/>
          </p:nvSpPr>
          <p:spPr bwMode="auto">
            <a:xfrm>
              <a:off x="684213" y="3992463"/>
              <a:ext cx="0" cy="71913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en-GB"/>
            </a:p>
          </p:txBody>
        </p:sp>
        <p:sp>
          <p:nvSpPr>
            <p:cNvPr id="46" name="Line 23"/>
            <p:cNvSpPr>
              <a:spLocks noChangeShapeType="1"/>
            </p:cNvSpPr>
            <p:nvPr/>
          </p:nvSpPr>
          <p:spPr bwMode="auto">
            <a:xfrm>
              <a:off x="684213" y="3703538"/>
              <a:ext cx="525621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en-GB"/>
            </a:p>
          </p:txBody>
        </p:sp>
        <p:sp>
          <p:nvSpPr>
            <p:cNvPr id="47" name="Text Box 24"/>
            <p:cNvSpPr txBox="1">
              <a:spLocks noChangeArrowheads="1"/>
            </p:cNvSpPr>
            <p:nvPr/>
          </p:nvSpPr>
          <p:spPr bwMode="auto">
            <a:xfrm>
              <a:off x="3132138" y="3416200"/>
              <a:ext cx="863600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sz="1400" b="1" dirty="0" smtClean="0"/>
                <a:t>41 </a:t>
              </a:r>
              <a:r>
                <a:rPr lang="en-US" sz="1400" b="1" dirty="0"/>
                <a:t>days</a:t>
              </a:r>
            </a:p>
          </p:txBody>
        </p:sp>
      </p:grpSp>
      <p:sp>
        <p:nvSpPr>
          <p:cNvPr id="4" name="Rectangle 3"/>
          <p:cNvSpPr/>
          <p:nvPr/>
        </p:nvSpPr>
        <p:spPr>
          <a:xfrm>
            <a:off x="3995739" y="4718628"/>
            <a:ext cx="1206332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b="1" dirty="0" smtClean="0"/>
              <a:t>Objection period by EB members</a:t>
            </a:r>
            <a:endParaRPr lang="en-US" sz="1300" b="1" dirty="0"/>
          </a:p>
        </p:txBody>
      </p:sp>
    </p:spTree>
    <p:extLst>
      <p:ext uri="{BB962C8B-B14F-4D97-AF65-F5344CB8AC3E}">
        <p14:creationId xmlns:p14="http://schemas.microsoft.com/office/powerpoint/2010/main" val="403233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4400" dirty="0" smtClean="0"/>
              <a:t>Thank you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000" i="0" dirty="0" smtClean="0">
                <a:solidFill>
                  <a:schemeClr val="tx2"/>
                </a:solidFill>
              </a:rPr>
              <a:t>Thank you</a:t>
            </a:r>
            <a:endParaRPr lang="en-GB" sz="4000" i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93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/>
              <a:t>CDM </a:t>
            </a:r>
            <a:r>
              <a:rPr lang="en-US" dirty="0" err="1"/>
              <a:t>PoA</a:t>
            </a:r>
            <a:r>
              <a:rPr lang="en-US" dirty="0"/>
              <a:t> </a:t>
            </a:r>
            <a:r>
              <a:rPr lang="en-US" dirty="0" smtClean="0"/>
              <a:t>Cycle</a:t>
            </a:r>
            <a:endParaRPr lang="en-US" dirty="0"/>
          </a:p>
          <a:p>
            <a:pPr>
              <a:lnSpc>
                <a:spcPct val="200000"/>
              </a:lnSpc>
            </a:pPr>
            <a:r>
              <a:rPr lang="en-US" dirty="0"/>
              <a:t>CPA Inclusion in </a:t>
            </a:r>
            <a:r>
              <a:rPr lang="en-US" dirty="0" err="1"/>
              <a:t>PoA</a:t>
            </a:r>
            <a:r>
              <a:rPr lang="en-US" dirty="0"/>
              <a:t> </a:t>
            </a:r>
          </a:p>
          <a:p>
            <a:pPr>
              <a:lnSpc>
                <a:spcPct val="200000"/>
              </a:lnSpc>
            </a:pPr>
            <a:r>
              <a:rPr lang="en-US" dirty="0"/>
              <a:t>Monitoring of </a:t>
            </a:r>
            <a:r>
              <a:rPr lang="en-US" dirty="0" err="1"/>
              <a:t>PoA</a:t>
            </a:r>
            <a:endParaRPr lang="en-US" dirty="0"/>
          </a:p>
          <a:p>
            <a:pPr>
              <a:lnSpc>
                <a:spcPct val="200000"/>
              </a:lnSpc>
            </a:pPr>
            <a:r>
              <a:rPr lang="en-US" dirty="0"/>
              <a:t>Monitoring Report and its elements</a:t>
            </a:r>
          </a:p>
          <a:p>
            <a:pPr>
              <a:lnSpc>
                <a:spcPct val="200000"/>
              </a:lnSpc>
            </a:pPr>
            <a:r>
              <a:rPr lang="en-US" dirty="0"/>
              <a:t>Key Elements of </a:t>
            </a:r>
            <a:r>
              <a:rPr lang="en-US" dirty="0" err="1"/>
              <a:t>PoA</a:t>
            </a:r>
            <a:r>
              <a:rPr lang="en-US" dirty="0"/>
              <a:t> Verification</a:t>
            </a:r>
          </a:p>
          <a:p>
            <a:pPr>
              <a:lnSpc>
                <a:spcPct val="200000"/>
              </a:lnSpc>
            </a:pPr>
            <a:r>
              <a:rPr lang="en-US" dirty="0"/>
              <a:t>Issuance of CDM </a:t>
            </a:r>
            <a:r>
              <a:rPr lang="en-US" dirty="0" err="1"/>
              <a:t>PoA</a:t>
            </a:r>
            <a:endParaRPr lang="en-US" dirty="0"/>
          </a:p>
          <a:p>
            <a:pPr>
              <a:lnSpc>
                <a:spcPct val="200000"/>
              </a:lnSpc>
            </a:pPr>
            <a:r>
              <a:rPr lang="en-US" dirty="0"/>
              <a:t>Post Registration Changes (PRC)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  <p:pic>
        <p:nvPicPr>
          <p:cNvPr id="4" name="Picture 5" descr="MP900400507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7176" y="3998860"/>
            <a:ext cx="2516160" cy="2012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991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8"/>
          <p:cNvSpPr>
            <a:spLocks noChangeArrowheads="1"/>
          </p:cNvSpPr>
          <p:nvPr/>
        </p:nvSpPr>
        <p:spPr bwMode="auto">
          <a:xfrm>
            <a:off x="1751111" y="3754172"/>
            <a:ext cx="2057400" cy="39515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1100" dirty="0" smtClean="0">
                <a:solidFill>
                  <a:srgbClr val="FFFFFF"/>
                </a:solidFill>
              </a:rPr>
              <a:t>CPA Inclusions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CDM </a:t>
            </a:r>
            <a:r>
              <a:rPr lang="en-US" dirty="0" err="1" smtClean="0"/>
              <a:t>PoA</a:t>
            </a:r>
            <a:r>
              <a:rPr lang="en-US" dirty="0" smtClean="0"/>
              <a:t> Cycle</a:t>
            </a:r>
            <a:endParaRPr lang="en-GB" dirty="0"/>
          </a:p>
        </p:txBody>
      </p:sp>
      <p:grpSp>
        <p:nvGrpSpPr>
          <p:cNvPr id="4" name="Group 59"/>
          <p:cNvGrpSpPr>
            <a:grpSpLocks noChangeAspect="1"/>
          </p:cNvGrpSpPr>
          <p:nvPr/>
        </p:nvGrpSpPr>
        <p:grpSpPr bwMode="auto">
          <a:xfrm>
            <a:off x="1763713" y="762000"/>
            <a:ext cx="5600700" cy="5189538"/>
            <a:chOff x="1800" y="1980"/>
            <a:chExt cx="8820" cy="9180"/>
          </a:xfrm>
        </p:grpSpPr>
        <p:sp>
          <p:nvSpPr>
            <p:cNvPr id="5" name="AutoShape 60"/>
            <p:cNvSpPr>
              <a:spLocks noChangeAspect="1" noChangeArrowheads="1"/>
            </p:cNvSpPr>
            <p:nvPr/>
          </p:nvSpPr>
          <p:spPr bwMode="auto">
            <a:xfrm>
              <a:off x="1800" y="1980"/>
              <a:ext cx="8820" cy="9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cxnSp>
          <p:nvCxnSpPr>
            <p:cNvPr id="6" name="Shape 53"/>
            <p:cNvCxnSpPr/>
            <p:nvPr/>
          </p:nvCxnSpPr>
          <p:spPr>
            <a:xfrm>
              <a:off x="7810" y="8667"/>
              <a:ext cx="5" cy="1056"/>
            </a:xfrm>
            <a:prstGeom prst="curvedConnector3">
              <a:avLst>
                <a:gd name="adj1" fmla="val 14395466"/>
              </a:avLst>
            </a:prstGeom>
            <a:ln w="254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58"/>
            <p:cNvSpPr txBox="1">
              <a:spLocks noChangeArrowheads="1"/>
            </p:cNvSpPr>
            <p:nvPr/>
          </p:nvSpPr>
          <p:spPr bwMode="auto">
            <a:xfrm>
              <a:off x="7740" y="8904"/>
              <a:ext cx="2149" cy="5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800" dirty="0">
                  <a:solidFill>
                    <a:srgbClr val="000000"/>
                  </a:solidFill>
                </a:rPr>
                <a:t>Monitoring report (</a:t>
              </a:r>
              <a:r>
                <a:rPr lang="en-US" sz="800" dirty="0" smtClean="0">
                  <a:solidFill>
                    <a:srgbClr val="000000"/>
                  </a:solidFill>
                </a:rPr>
                <a:t>MR</a:t>
              </a:r>
              <a:endParaRPr lang="en-US" dirty="0"/>
            </a:p>
          </p:txBody>
        </p:sp>
        <p:cxnSp>
          <p:nvCxnSpPr>
            <p:cNvPr id="8" name="Shape 53"/>
            <p:cNvCxnSpPr/>
            <p:nvPr/>
          </p:nvCxnSpPr>
          <p:spPr>
            <a:xfrm>
              <a:off x="7893" y="9861"/>
              <a:ext cx="5" cy="1056"/>
            </a:xfrm>
            <a:prstGeom prst="curvedConnector3">
              <a:avLst>
                <a:gd name="adj1" fmla="val 14395466"/>
              </a:avLst>
            </a:prstGeom>
            <a:ln w="254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58"/>
            <p:cNvSpPr txBox="1">
              <a:spLocks noChangeArrowheads="1"/>
            </p:cNvSpPr>
            <p:nvPr/>
          </p:nvSpPr>
          <p:spPr bwMode="auto">
            <a:xfrm>
              <a:off x="7715" y="10041"/>
              <a:ext cx="1980" cy="53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800" dirty="0">
                  <a:solidFill>
                    <a:srgbClr val="000000"/>
                  </a:solidFill>
                </a:rPr>
                <a:t>Verified/certified MR &amp;</a:t>
              </a:r>
            </a:p>
            <a:p>
              <a:pPr eaLnBrk="1" hangingPunct="1"/>
              <a:r>
                <a:rPr lang="en-US" sz="800" dirty="0">
                  <a:solidFill>
                    <a:srgbClr val="000000"/>
                  </a:solidFill>
                </a:rPr>
                <a:t>Request for issuance</a:t>
              </a:r>
              <a:endParaRPr lang="en-US" dirty="0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800" y="2835"/>
              <a:ext cx="3240" cy="687"/>
            </a:xfrm>
            <a:prstGeom prst="rect">
              <a:avLst/>
            </a:prstGeom>
            <a:solidFill>
              <a:schemeClr val="bg2"/>
            </a:solidFill>
            <a:ln w="25400" algn="ctr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en-US" sz="1100">
                  <a:solidFill>
                    <a:srgbClr val="FFFFFF"/>
                  </a:solidFill>
                </a:rPr>
                <a:t>Project design</a:t>
              </a:r>
              <a:endParaRPr lang="en-US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1800" y="3941"/>
              <a:ext cx="3240" cy="687"/>
            </a:xfrm>
            <a:prstGeom prst="rect">
              <a:avLst/>
            </a:prstGeom>
            <a:solidFill>
              <a:schemeClr val="bg2"/>
            </a:solidFill>
            <a:ln w="25400" algn="ctr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en-US" sz="1100">
                  <a:solidFill>
                    <a:srgbClr val="FFFFFF"/>
                  </a:solidFill>
                </a:rPr>
                <a:t>National approval</a:t>
              </a:r>
              <a:endParaRPr lang="en-US"/>
            </a:p>
          </p:txBody>
        </p:sp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>
              <a:off x="1800" y="5055"/>
              <a:ext cx="3240" cy="687"/>
            </a:xfrm>
            <a:prstGeom prst="rect">
              <a:avLst/>
            </a:prstGeom>
            <a:solidFill>
              <a:schemeClr val="bg2"/>
            </a:solidFill>
            <a:ln w="25400" algn="ctr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en-US" sz="1100">
                  <a:solidFill>
                    <a:srgbClr val="FFFFFF"/>
                  </a:solidFill>
                </a:rPr>
                <a:t>Validation</a:t>
              </a:r>
              <a:endParaRPr lang="en-US"/>
            </a:p>
          </p:txBody>
        </p:sp>
        <p:sp>
          <p:nvSpPr>
            <p:cNvPr id="13" name="Rectangle 18"/>
            <p:cNvSpPr>
              <a:spLocks noChangeArrowheads="1"/>
            </p:cNvSpPr>
            <p:nvPr/>
          </p:nvSpPr>
          <p:spPr bwMode="auto">
            <a:xfrm>
              <a:off x="1800" y="6140"/>
              <a:ext cx="3240" cy="717"/>
            </a:xfrm>
            <a:prstGeom prst="rect">
              <a:avLst/>
            </a:prstGeom>
            <a:solidFill>
              <a:schemeClr val="bg2"/>
            </a:solidFill>
            <a:ln w="25400" algn="ctr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en-US" sz="1100">
                  <a:solidFill>
                    <a:srgbClr val="FFFFFF"/>
                  </a:solidFill>
                </a:rPr>
                <a:t>Registration</a:t>
              </a:r>
              <a:endParaRPr lang="en-US"/>
            </a:p>
          </p:txBody>
        </p:sp>
        <p:sp>
          <p:nvSpPr>
            <p:cNvPr id="14" name="Rectangle 19"/>
            <p:cNvSpPr>
              <a:spLocks noChangeArrowheads="1"/>
            </p:cNvSpPr>
            <p:nvPr/>
          </p:nvSpPr>
          <p:spPr bwMode="auto">
            <a:xfrm>
              <a:off x="1800" y="9377"/>
              <a:ext cx="3240" cy="702"/>
            </a:xfrm>
            <a:prstGeom prst="rect">
              <a:avLst/>
            </a:prstGeom>
            <a:solidFill>
              <a:srgbClr val="4F81BD"/>
            </a:solidFill>
            <a:ln w="25400" algn="ctr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en-US" sz="1100">
                  <a:solidFill>
                    <a:srgbClr val="FFFFFF"/>
                  </a:solidFill>
                </a:rPr>
                <a:t>Verification / certification</a:t>
              </a:r>
              <a:endParaRPr lang="en-US"/>
            </a:p>
          </p:txBody>
        </p:sp>
        <p:sp>
          <p:nvSpPr>
            <p:cNvPr id="15" name="Rectangle 20"/>
            <p:cNvSpPr>
              <a:spLocks noChangeArrowheads="1"/>
            </p:cNvSpPr>
            <p:nvPr/>
          </p:nvSpPr>
          <p:spPr bwMode="auto">
            <a:xfrm>
              <a:off x="1800" y="10416"/>
              <a:ext cx="3240" cy="634"/>
            </a:xfrm>
            <a:prstGeom prst="rect">
              <a:avLst/>
            </a:prstGeom>
            <a:solidFill>
              <a:srgbClr val="2C4D76"/>
            </a:solidFill>
            <a:ln w="25400" algn="ctr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en-US" sz="1100" dirty="0" smtClean="0">
                  <a:solidFill>
                    <a:srgbClr val="FFFFFF"/>
                  </a:solidFill>
                </a:rPr>
                <a:t>Issuance </a:t>
              </a:r>
              <a:r>
                <a:rPr lang="en-US" sz="1100" dirty="0">
                  <a:solidFill>
                    <a:srgbClr val="FFFFFF"/>
                  </a:solidFill>
                </a:rPr>
                <a:t>of Certified Emission </a:t>
              </a:r>
              <a:r>
                <a:rPr lang="en-US" sz="1100" dirty="0" smtClean="0">
                  <a:solidFill>
                    <a:srgbClr val="FFFFFF"/>
                  </a:solidFill>
                </a:rPr>
                <a:t>Reductions (CERs</a:t>
              </a:r>
              <a:r>
                <a:rPr lang="en-US" sz="1100" dirty="0">
                  <a:solidFill>
                    <a:srgbClr val="FFFFFF"/>
                  </a:solidFill>
                </a:rPr>
                <a:t>)</a:t>
              </a:r>
              <a:endParaRPr lang="en-US" dirty="0"/>
            </a:p>
          </p:txBody>
        </p:sp>
        <p:sp>
          <p:nvSpPr>
            <p:cNvPr id="16" name="Rectangle 21"/>
            <p:cNvSpPr>
              <a:spLocks noChangeArrowheads="1"/>
            </p:cNvSpPr>
            <p:nvPr/>
          </p:nvSpPr>
          <p:spPr bwMode="auto">
            <a:xfrm>
              <a:off x="1800" y="8406"/>
              <a:ext cx="3240" cy="619"/>
            </a:xfrm>
            <a:prstGeom prst="rect">
              <a:avLst/>
            </a:prstGeom>
            <a:solidFill>
              <a:srgbClr val="4F81BD"/>
            </a:solidFill>
            <a:ln w="25400" algn="ctr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en-US" sz="1100" dirty="0">
                  <a:solidFill>
                    <a:srgbClr val="FFFFFF"/>
                  </a:solidFill>
                </a:rPr>
                <a:t>Monitoring</a:t>
              </a:r>
              <a:endParaRPr lang="en-US" dirty="0"/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auto">
            <a:xfrm>
              <a:off x="4877" y="9470"/>
              <a:ext cx="2863" cy="515"/>
            </a:xfrm>
            <a:prstGeom prst="rect">
              <a:avLst/>
            </a:prstGeom>
            <a:solidFill>
              <a:srgbClr val="99CCFF"/>
            </a:solidFill>
            <a:ln w="25400" algn="ctr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en-US" sz="1200" dirty="0" smtClean="0">
                  <a:solidFill>
                    <a:srgbClr val="FFFFFF"/>
                  </a:solidFill>
                </a:rPr>
                <a:t>DOE</a:t>
              </a:r>
              <a:endParaRPr lang="en-US" dirty="0"/>
            </a:p>
          </p:txBody>
        </p:sp>
        <p:sp>
          <p:nvSpPr>
            <p:cNvPr id="18" name="Rectangle 20"/>
            <p:cNvSpPr>
              <a:spLocks noChangeArrowheads="1"/>
            </p:cNvSpPr>
            <p:nvPr/>
          </p:nvSpPr>
          <p:spPr bwMode="auto">
            <a:xfrm>
              <a:off x="4876" y="10496"/>
              <a:ext cx="2863" cy="501"/>
            </a:xfrm>
            <a:prstGeom prst="rect">
              <a:avLst/>
            </a:prstGeom>
            <a:solidFill>
              <a:srgbClr val="99CCFF"/>
            </a:solidFill>
            <a:ln w="25400" algn="ctr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en-US" sz="1200" dirty="0" smtClean="0">
                  <a:solidFill>
                    <a:srgbClr val="FFFFFF"/>
                  </a:solidFill>
                </a:rPr>
                <a:t>CDM EB</a:t>
              </a:r>
              <a:endParaRPr lang="en-US" dirty="0"/>
            </a:p>
          </p:txBody>
        </p:sp>
        <p:sp>
          <p:nvSpPr>
            <p:cNvPr id="20" name="AutoShape 78"/>
            <p:cNvSpPr>
              <a:spLocks noChangeArrowheads="1"/>
            </p:cNvSpPr>
            <p:nvPr/>
          </p:nvSpPr>
          <p:spPr bwMode="auto">
            <a:xfrm rot="2663429" flipH="1">
              <a:off x="2717" y="3064"/>
              <a:ext cx="720" cy="665"/>
            </a:xfrm>
            <a:prstGeom prst="rtTriangle">
              <a:avLst/>
            </a:prstGeom>
            <a:solidFill>
              <a:schemeClr val="bg2"/>
            </a:solidFill>
            <a:ln w="25400" cap="sq" algn="ctr">
              <a:solidFill>
                <a:srgbClr val="4A7EBB"/>
              </a:solidFill>
              <a:miter lim="800000"/>
              <a:headEnd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1" name="AutoShape 79"/>
            <p:cNvSpPr>
              <a:spLocks noChangeArrowheads="1"/>
            </p:cNvSpPr>
            <p:nvPr/>
          </p:nvSpPr>
          <p:spPr bwMode="auto">
            <a:xfrm rot="2663429" flipH="1">
              <a:off x="2765" y="4179"/>
              <a:ext cx="720" cy="665"/>
            </a:xfrm>
            <a:prstGeom prst="rtTriangle">
              <a:avLst/>
            </a:prstGeom>
            <a:solidFill>
              <a:schemeClr val="bg2"/>
            </a:solidFill>
            <a:ln w="25400" cap="sq" algn="ctr">
              <a:solidFill>
                <a:srgbClr val="4A7EBB"/>
              </a:solidFill>
              <a:miter lim="800000"/>
              <a:headEnd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2" name="AutoShape 80"/>
            <p:cNvSpPr>
              <a:spLocks noChangeArrowheads="1"/>
            </p:cNvSpPr>
            <p:nvPr/>
          </p:nvSpPr>
          <p:spPr bwMode="auto">
            <a:xfrm rot="2663429" flipH="1">
              <a:off x="2720" y="5294"/>
              <a:ext cx="720" cy="665"/>
            </a:xfrm>
            <a:prstGeom prst="rtTriangle">
              <a:avLst/>
            </a:prstGeom>
            <a:solidFill>
              <a:schemeClr val="bg2"/>
            </a:solidFill>
            <a:ln w="25400" cap="sq" algn="ctr">
              <a:solidFill>
                <a:srgbClr val="4A7EBB"/>
              </a:solidFill>
              <a:miter lim="800000"/>
              <a:headEnd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3" name="AutoShape 81"/>
            <p:cNvSpPr>
              <a:spLocks noChangeArrowheads="1"/>
            </p:cNvSpPr>
            <p:nvPr/>
          </p:nvSpPr>
          <p:spPr bwMode="auto">
            <a:xfrm rot="2663429" flipH="1">
              <a:off x="2675" y="6402"/>
              <a:ext cx="720" cy="665"/>
            </a:xfrm>
            <a:prstGeom prst="rtTriangle">
              <a:avLst/>
            </a:prstGeom>
            <a:solidFill>
              <a:schemeClr val="bg2"/>
            </a:solidFill>
            <a:ln w="25400" cap="sq" algn="ctr">
              <a:solidFill>
                <a:srgbClr val="4A7EBB"/>
              </a:solidFill>
              <a:miter lim="800000"/>
              <a:headEnd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4" name="AutoShape 82"/>
            <p:cNvSpPr>
              <a:spLocks noChangeArrowheads="1"/>
            </p:cNvSpPr>
            <p:nvPr/>
          </p:nvSpPr>
          <p:spPr bwMode="auto">
            <a:xfrm rot="2663429" flipH="1">
              <a:off x="2728" y="8604"/>
              <a:ext cx="641" cy="634"/>
            </a:xfrm>
            <a:prstGeom prst="rtTriangle">
              <a:avLst/>
            </a:prstGeom>
            <a:solidFill>
              <a:srgbClr val="4F81BD"/>
            </a:solidFill>
            <a:ln w="25400" cap="sq" algn="ctr">
              <a:solidFill>
                <a:srgbClr val="4A7EBB"/>
              </a:solidFill>
              <a:miter lim="800000"/>
              <a:headEnd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5" name="AutoShape 83"/>
            <p:cNvSpPr>
              <a:spLocks noChangeArrowheads="1"/>
            </p:cNvSpPr>
            <p:nvPr/>
          </p:nvSpPr>
          <p:spPr bwMode="auto">
            <a:xfrm rot="2663429" flipH="1">
              <a:off x="2641" y="9587"/>
              <a:ext cx="720" cy="665"/>
            </a:xfrm>
            <a:prstGeom prst="rtTriangle">
              <a:avLst/>
            </a:prstGeom>
            <a:solidFill>
              <a:srgbClr val="4F81BD"/>
            </a:solidFill>
            <a:ln w="25400" cap="sq" algn="ctr">
              <a:solidFill>
                <a:srgbClr val="4A7EBB"/>
              </a:solidFill>
              <a:miter lim="800000"/>
              <a:headEnd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6" name="Rectangle 9"/>
            <p:cNvSpPr>
              <a:spLocks noChangeArrowheads="1"/>
            </p:cNvSpPr>
            <p:nvPr/>
          </p:nvSpPr>
          <p:spPr bwMode="auto">
            <a:xfrm>
              <a:off x="1800" y="2100"/>
              <a:ext cx="3060" cy="433"/>
            </a:xfrm>
            <a:prstGeom prst="rect">
              <a:avLst/>
            </a:prstGeom>
            <a:noFill/>
            <a:ln w="25400" algn="ctr">
              <a:solidFill>
                <a:srgbClr val="385D8A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99CCFF"/>
                  </a:solidFill>
                </a14:hiddenFill>
              </a:ext>
            </a:extLst>
          </p:spPr>
          <p:txBody>
            <a:bodyPr anchor="ctr"/>
            <a:lstStyle/>
            <a:p>
              <a:r>
                <a:rPr lang="en-US" sz="1200">
                  <a:solidFill>
                    <a:srgbClr val="000000"/>
                  </a:solidFill>
                </a:rPr>
                <a:t>Step</a:t>
              </a:r>
              <a:endParaRPr lang="en-US"/>
            </a:p>
          </p:txBody>
        </p:sp>
        <p:sp>
          <p:nvSpPr>
            <p:cNvPr id="27" name="Rectangle 9"/>
            <p:cNvSpPr>
              <a:spLocks noChangeArrowheads="1"/>
            </p:cNvSpPr>
            <p:nvPr/>
          </p:nvSpPr>
          <p:spPr bwMode="auto">
            <a:xfrm>
              <a:off x="5040" y="2100"/>
              <a:ext cx="2880" cy="433"/>
            </a:xfrm>
            <a:prstGeom prst="rect">
              <a:avLst/>
            </a:prstGeom>
            <a:noFill/>
            <a:ln w="25400" algn="ctr">
              <a:solidFill>
                <a:srgbClr val="385D8A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99CCFF"/>
                  </a:solidFill>
                </a14:hiddenFill>
              </a:ext>
            </a:extLst>
          </p:spPr>
          <p:txBody>
            <a:bodyPr anchor="ctr"/>
            <a:lstStyle/>
            <a:p>
              <a:r>
                <a:rPr lang="en-US" sz="1200">
                  <a:solidFill>
                    <a:srgbClr val="000000"/>
                  </a:solidFill>
                </a:rPr>
                <a:t>Who’s responsible</a:t>
              </a:r>
              <a:endParaRPr lang="en-US"/>
            </a:p>
          </p:txBody>
        </p:sp>
        <p:sp>
          <p:nvSpPr>
            <p:cNvPr id="19" name="Rectangle 21"/>
            <p:cNvSpPr>
              <a:spLocks noChangeArrowheads="1"/>
            </p:cNvSpPr>
            <p:nvPr/>
          </p:nvSpPr>
          <p:spPr bwMode="auto">
            <a:xfrm>
              <a:off x="4860" y="7335"/>
              <a:ext cx="2863" cy="594"/>
            </a:xfrm>
            <a:prstGeom prst="rect">
              <a:avLst/>
            </a:prstGeom>
            <a:solidFill>
              <a:srgbClr val="99CCFF"/>
            </a:solidFill>
            <a:ln w="25400" algn="ctr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en-US" sz="1200" dirty="0" smtClean="0">
                  <a:solidFill>
                    <a:srgbClr val="FFFFFF"/>
                  </a:solidFill>
                </a:rPr>
                <a:t>CME/ DOE</a:t>
              </a:r>
              <a:endParaRPr lang="en-US" sz="1200" dirty="0">
                <a:solidFill>
                  <a:srgbClr val="FFFFFF"/>
                </a:solidFill>
              </a:endParaRPr>
            </a:p>
          </p:txBody>
        </p:sp>
      </p:grpSp>
      <p:sp>
        <p:nvSpPr>
          <p:cNvPr id="29" name="AutoShape 81"/>
          <p:cNvSpPr>
            <a:spLocks noChangeArrowheads="1"/>
          </p:cNvSpPr>
          <p:nvPr/>
        </p:nvSpPr>
        <p:spPr bwMode="auto">
          <a:xfrm rot="2663429" flipH="1">
            <a:off x="2306736" y="3895309"/>
            <a:ext cx="457200" cy="375931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 w="25400" cap="sq" algn="ctr">
            <a:solidFill>
              <a:srgbClr val="4A7EBB"/>
            </a:solidFill>
            <a:miter lim="800000"/>
            <a:headEnd/>
            <a:tailEnd type="none" w="lg" len="lg"/>
          </a:ln>
          <a:effectLst/>
          <a:extLst/>
        </p:spPr>
        <p:txBody>
          <a:bodyPr anchor="ctr"/>
          <a:lstStyle/>
          <a:p>
            <a:endParaRPr lang="en-GB"/>
          </a:p>
        </p:txBody>
      </p:sp>
      <p:sp>
        <p:nvSpPr>
          <p:cNvPr id="30" name="Rectangle 21"/>
          <p:cNvSpPr>
            <a:spLocks noChangeArrowheads="1"/>
          </p:cNvSpPr>
          <p:nvPr/>
        </p:nvSpPr>
        <p:spPr bwMode="auto">
          <a:xfrm>
            <a:off x="3686778" y="4398790"/>
            <a:ext cx="1818005" cy="335794"/>
          </a:xfrm>
          <a:prstGeom prst="rect">
            <a:avLst/>
          </a:prstGeom>
          <a:solidFill>
            <a:srgbClr val="99CCFF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1200" dirty="0">
                <a:solidFill>
                  <a:srgbClr val="FFFFFF"/>
                </a:solidFill>
              </a:rPr>
              <a:t>Coordinating and Managing Entity (CME)</a:t>
            </a:r>
          </a:p>
        </p:txBody>
      </p:sp>
    </p:spTree>
    <p:extLst>
      <p:ext uri="{BB962C8B-B14F-4D97-AF65-F5344CB8AC3E}">
        <p14:creationId xmlns:p14="http://schemas.microsoft.com/office/powerpoint/2010/main" val="82795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CPA Inclusion in </a:t>
            </a:r>
            <a:r>
              <a:rPr lang="en-US" dirty="0" err="1" smtClean="0"/>
              <a:t>PoA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193774" y="1658769"/>
            <a:ext cx="992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</a:rPr>
              <a:t>PoA</a:t>
            </a:r>
            <a:r>
              <a:rPr lang="en-US" b="1" dirty="0" smtClean="0">
                <a:solidFill>
                  <a:schemeClr val="bg1"/>
                </a:solidFill>
              </a:rPr>
              <a:t> DD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21378" y="3698383"/>
            <a:ext cx="9929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</a:rPr>
              <a:t>PoA</a:t>
            </a:r>
            <a:r>
              <a:rPr lang="en-US" b="1" dirty="0" smtClean="0">
                <a:solidFill>
                  <a:schemeClr val="bg1"/>
                </a:solidFill>
              </a:rPr>
              <a:t> DD</a:t>
            </a:r>
            <a:endParaRPr lang="en-GB" b="1" dirty="0">
              <a:solidFill>
                <a:schemeClr val="bg1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3178792" y="2402175"/>
            <a:ext cx="2608343" cy="2343585"/>
            <a:chOff x="3178792" y="2605841"/>
            <a:chExt cx="2608343" cy="2343585"/>
          </a:xfrm>
        </p:grpSpPr>
        <p:sp>
          <p:nvSpPr>
            <p:cNvPr id="8" name="Rectangle 6"/>
            <p:cNvSpPr/>
            <p:nvPr/>
          </p:nvSpPr>
          <p:spPr bwMode="auto">
            <a:xfrm rot="19896152">
              <a:off x="3730212" y="3464679"/>
              <a:ext cx="392113" cy="320675"/>
            </a:xfrm>
            <a:prstGeom prst="teardrop">
              <a:avLst>
                <a:gd name="adj" fmla="val 119173"/>
              </a:avLst>
            </a:prstGeom>
            <a:ln w="19050">
              <a:solidFill>
                <a:schemeClr val="bg2"/>
              </a:solidFill>
            </a:ln>
          </p:spPr>
          <p:style>
            <a:lnRef idx="2">
              <a:schemeClr val="dk1"/>
            </a:lnRef>
            <a:fillRef idx="1001">
              <a:schemeClr val="dk2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200" dirty="0">
                <a:solidFill>
                  <a:schemeClr val="bg1"/>
                </a:solidFill>
              </a:endParaRPr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3462" y="2605841"/>
              <a:ext cx="1363663" cy="1254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Rectangle 6"/>
            <p:cNvSpPr/>
            <p:nvPr/>
          </p:nvSpPr>
          <p:spPr bwMode="auto">
            <a:xfrm rot="19896152">
              <a:off x="3231737" y="3429754"/>
              <a:ext cx="393700" cy="322262"/>
            </a:xfrm>
            <a:prstGeom prst="teardrop">
              <a:avLst>
                <a:gd name="adj" fmla="val 119173"/>
              </a:avLst>
            </a:prstGeom>
            <a:ln w="19050">
              <a:solidFill>
                <a:schemeClr val="bg2"/>
              </a:solidFill>
            </a:ln>
          </p:spPr>
          <p:style>
            <a:lnRef idx="2">
              <a:schemeClr val="dk1"/>
            </a:lnRef>
            <a:fillRef idx="1001">
              <a:schemeClr val="dk2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1" name="Rectangle 6"/>
            <p:cNvSpPr/>
            <p:nvPr/>
          </p:nvSpPr>
          <p:spPr bwMode="auto">
            <a:xfrm rot="19896152">
              <a:off x="3731045" y="2853371"/>
              <a:ext cx="392113" cy="320675"/>
            </a:xfrm>
            <a:prstGeom prst="teardrop">
              <a:avLst>
                <a:gd name="adj" fmla="val 119173"/>
              </a:avLst>
            </a:prstGeom>
            <a:ln w="19050">
              <a:solidFill>
                <a:schemeClr val="bg2"/>
              </a:solidFill>
            </a:ln>
          </p:spPr>
          <p:style>
            <a:lnRef idx="2">
              <a:schemeClr val="dk1"/>
            </a:lnRef>
            <a:fillRef idx="1001">
              <a:schemeClr val="dk2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178792" y="3859966"/>
              <a:ext cx="99619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Potential CPAs</a:t>
              </a:r>
              <a:endParaRPr lang="en-GB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237834" y="3702931"/>
              <a:ext cx="1549301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CPA Inclusion checked by DOE and uploaded in CDM website</a:t>
              </a:r>
              <a:endParaRPr lang="en-GB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66556" y="1179522"/>
            <a:ext cx="2047683" cy="2765206"/>
            <a:chOff x="566556" y="1179522"/>
            <a:chExt cx="2047683" cy="2765206"/>
          </a:xfrm>
        </p:grpSpPr>
        <p:grpSp>
          <p:nvGrpSpPr>
            <p:cNvPr id="26" name="Group 25"/>
            <p:cNvGrpSpPr/>
            <p:nvPr/>
          </p:nvGrpSpPr>
          <p:grpSpPr>
            <a:xfrm>
              <a:off x="566556" y="1179522"/>
              <a:ext cx="2047683" cy="2765206"/>
              <a:chOff x="566556" y="1179522"/>
              <a:chExt cx="2047683" cy="2765206"/>
            </a:xfrm>
          </p:grpSpPr>
          <p:pic>
            <p:nvPicPr>
              <p:cNvPr id="5" name="Picture 2" descr="C:\Documents and Settings\Lonergan\Local Settings\Temporary Internet Files\Content.IE5\28WCJRKH\MC900432545[1].pn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351447">
                <a:off x="597688" y="1179522"/>
                <a:ext cx="2016551" cy="1812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6566" y="2365601"/>
                <a:ext cx="357188" cy="452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566556" y="3390730"/>
                <a:ext cx="1755194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/>
                  <a:t>PoA</a:t>
                </a:r>
                <a:r>
                  <a:rPr lang="en-US" dirty="0" smtClean="0"/>
                  <a:t> at the time of registration</a:t>
                </a:r>
                <a:endParaRPr lang="en-GB" dirty="0"/>
              </a:p>
            </p:txBody>
          </p:sp>
        </p:grpSp>
        <p:sp>
          <p:nvSpPr>
            <p:cNvPr id="3" name="TextBox 2"/>
            <p:cNvSpPr txBox="1"/>
            <p:nvPr/>
          </p:nvSpPr>
          <p:spPr>
            <a:xfrm>
              <a:off x="1117661" y="1658769"/>
              <a:ext cx="10379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 err="1" smtClean="0">
                  <a:solidFill>
                    <a:schemeClr val="bg1"/>
                  </a:solidFill>
                </a:rPr>
                <a:t>PoA</a:t>
              </a:r>
              <a:r>
                <a:rPr lang="en-US" sz="1800" b="1" dirty="0" smtClean="0">
                  <a:solidFill>
                    <a:schemeClr val="bg1"/>
                  </a:solidFill>
                </a:rPr>
                <a:t> DD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307589" y="3482411"/>
            <a:ext cx="2314861" cy="2556879"/>
            <a:chOff x="6307589" y="3482411"/>
            <a:chExt cx="2314861" cy="2556879"/>
          </a:xfrm>
        </p:grpSpPr>
        <p:grpSp>
          <p:nvGrpSpPr>
            <p:cNvPr id="27" name="Group 26"/>
            <p:cNvGrpSpPr/>
            <p:nvPr/>
          </p:nvGrpSpPr>
          <p:grpSpPr>
            <a:xfrm>
              <a:off x="6307589" y="3482411"/>
              <a:ext cx="2314861" cy="2556879"/>
              <a:chOff x="5970008" y="3233030"/>
              <a:chExt cx="2314861" cy="2556879"/>
            </a:xfrm>
          </p:grpSpPr>
          <p:pic>
            <p:nvPicPr>
              <p:cNvPr id="13" name="Picture 2" descr="C:\Documents and Settings\Lonergan\Local Settings\Temporary Internet Files\Content.IE5\28WCJRKH\MC900432545[1].pn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351447">
                <a:off x="6268318" y="3233030"/>
                <a:ext cx="2016551" cy="1812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26804" y="4220042"/>
                <a:ext cx="357188" cy="452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70008" y="4329100"/>
                <a:ext cx="357188" cy="452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87535" y="4571509"/>
                <a:ext cx="357188" cy="452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05109" y="4804090"/>
                <a:ext cx="357188" cy="452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5970009" y="5235911"/>
                <a:ext cx="2013694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CPA Inclusion over the </a:t>
                </a:r>
                <a:r>
                  <a:rPr lang="en-US" dirty="0" err="1" smtClean="0"/>
                  <a:t>PoA</a:t>
                </a:r>
                <a:r>
                  <a:rPr lang="en-US" dirty="0" smtClean="0"/>
                  <a:t> Lifetime</a:t>
                </a:r>
                <a:endParaRPr lang="en-GB" dirty="0"/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7184727" y="3930416"/>
              <a:ext cx="10379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 err="1" smtClean="0">
                  <a:solidFill>
                    <a:schemeClr val="bg1"/>
                  </a:solidFill>
                </a:rPr>
                <a:t>PoA</a:t>
              </a:r>
              <a:r>
                <a:rPr lang="en-US" sz="1800" b="1" dirty="0" smtClean="0">
                  <a:solidFill>
                    <a:schemeClr val="bg1"/>
                  </a:solidFill>
                </a:rPr>
                <a:t> DD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2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PoA</a:t>
            </a:r>
            <a:r>
              <a:rPr lang="en-US" dirty="0" smtClean="0"/>
              <a:t> Monitoring</a:t>
            </a:r>
            <a:endParaRPr lang="en-GB" dirty="0"/>
          </a:p>
        </p:txBody>
      </p:sp>
      <p:grpSp>
        <p:nvGrpSpPr>
          <p:cNvPr id="22" name="Group 21"/>
          <p:cNvGrpSpPr/>
          <p:nvPr/>
        </p:nvGrpSpPr>
        <p:grpSpPr>
          <a:xfrm>
            <a:off x="1362968" y="1648329"/>
            <a:ext cx="2217737" cy="277001"/>
            <a:chOff x="1362968" y="1648329"/>
            <a:chExt cx="2217737" cy="277001"/>
          </a:xfrm>
        </p:grpSpPr>
        <p:sp>
          <p:nvSpPr>
            <p:cNvPr id="36" name="TextBox 35"/>
            <p:cNvSpPr txBox="1"/>
            <p:nvPr/>
          </p:nvSpPr>
          <p:spPr>
            <a:xfrm>
              <a:off x="1362968" y="1648331"/>
              <a:ext cx="647700" cy="27699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bg1"/>
                  </a:solidFill>
                </a:rPr>
                <a:t>CPA 2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186735" y="1648330"/>
              <a:ext cx="647700" cy="27699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bg1"/>
                  </a:solidFill>
                </a:rPr>
                <a:t>CPA 3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933005" y="1648329"/>
              <a:ext cx="647700" cy="27699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bg1"/>
                  </a:solidFill>
                </a:rPr>
                <a:t>CPA 4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108968" y="1319442"/>
            <a:ext cx="7783512" cy="276999"/>
            <a:chOff x="1108968" y="1319442"/>
            <a:chExt cx="7783512" cy="276999"/>
          </a:xfrm>
        </p:grpSpPr>
        <p:cxnSp>
          <p:nvCxnSpPr>
            <p:cNvPr id="43" name="Straight Arrow Connector 42"/>
            <p:cNvCxnSpPr/>
            <p:nvPr/>
          </p:nvCxnSpPr>
          <p:spPr bwMode="auto">
            <a:xfrm>
              <a:off x="1108968" y="1461426"/>
              <a:ext cx="7783512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C000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6" name="TextBox 45"/>
            <p:cNvSpPr txBox="1"/>
            <p:nvPr/>
          </p:nvSpPr>
          <p:spPr>
            <a:xfrm>
              <a:off x="2815621" y="1319442"/>
              <a:ext cx="2843423" cy="276999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Crediting Period : 21 years (maximum)</a:t>
              </a:r>
              <a:endParaRPr lang="en-GB" sz="12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89503" y="957165"/>
            <a:ext cx="8702977" cy="3324687"/>
            <a:chOff x="189503" y="957165"/>
            <a:chExt cx="8702977" cy="3324687"/>
          </a:xfrm>
        </p:grpSpPr>
        <p:grpSp>
          <p:nvGrpSpPr>
            <p:cNvPr id="5" name="Group 4"/>
            <p:cNvGrpSpPr/>
            <p:nvPr/>
          </p:nvGrpSpPr>
          <p:grpSpPr>
            <a:xfrm>
              <a:off x="189503" y="1101386"/>
              <a:ext cx="8702977" cy="3180466"/>
              <a:chOff x="189503" y="1101386"/>
              <a:chExt cx="8702977" cy="3180466"/>
            </a:xfrm>
          </p:grpSpPr>
          <p:cxnSp>
            <p:nvCxnSpPr>
              <p:cNvPr id="42" name="Straight Arrow Connector 41"/>
              <p:cNvCxnSpPr/>
              <p:nvPr/>
            </p:nvCxnSpPr>
            <p:spPr bwMode="auto">
              <a:xfrm>
                <a:off x="251520" y="1101386"/>
                <a:ext cx="8640960" cy="0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92D050"/>
                </a:solidFill>
                <a:prstDash val="solid"/>
                <a:round/>
                <a:headEnd type="arrow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" name="Straight Arrow Connector 47"/>
              <p:cNvCxnSpPr/>
              <p:nvPr/>
            </p:nvCxnSpPr>
            <p:spPr bwMode="auto">
              <a:xfrm>
                <a:off x="251520" y="1115241"/>
                <a:ext cx="0" cy="2504019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9" name="TextBox 48"/>
              <p:cNvSpPr txBox="1"/>
              <p:nvPr/>
            </p:nvSpPr>
            <p:spPr>
              <a:xfrm>
                <a:off x="189503" y="3635521"/>
                <a:ext cx="593261" cy="646331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err="1" smtClean="0"/>
                  <a:t>PoA</a:t>
                </a:r>
                <a:r>
                  <a:rPr lang="en-US" sz="1200" dirty="0" smtClean="0"/>
                  <a:t> Start Date</a:t>
                </a:r>
                <a:endParaRPr lang="en-GB" sz="1200" dirty="0"/>
              </a:p>
            </p:txBody>
          </p:sp>
          <p:cxnSp>
            <p:nvCxnSpPr>
              <p:cNvPr id="54" name="Straight Arrow Connector 53"/>
              <p:cNvCxnSpPr/>
              <p:nvPr/>
            </p:nvCxnSpPr>
            <p:spPr bwMode="auto">
              <a:xfrm flipH="1">
                <a:off x="458915" y="1925331"/>
                <a:ext cx="1" cy="884237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7" name="TextBox 56"/>
              <p:cNvSpPr txBox="1"/>
              <p:nvPr/>
            </p:nvSpPr>
            <p:spPr>
              <a:xfrm>
                <a:off x="341903" y="2809568"/>
                <a:ext cx="593261" cy="646331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CPA Start Date</a:t>
                </a:r>
                <a:endParaRPr lang="en-GB" sz="1200" dirty="0"/>
              </a:p>
            </p:txBody>
          </p:sp>
        </p:grpSp>
        <p:sp>
          <p:nvSpPr>
            <p:cNvPr id="45" name="TextBox 44"/>
            <p:cNvSpPr txBox="1"/>
            <p:nvPr/>
          </p:nvSpPr>
          <p:spPr>
            <a:xfrm>
              <a:off x="3321509" y="957165"/>
              <a:ext cx="1756379" cy="276999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err="1" smtClean="0"/>
                <a:t>PoA</a:t>
              </a:r>
              <a:r>
                <a:rPr lang="en-US" sz="1200" dirty="0" smtClean="0"/>
                <a:t> Lifetime: 28 years</a:t>
              </a:r>
              <a:endParaRPr lang="en-GB" sz="1200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58915" y="1648332"/>
            <a:ext cx="8478015" cy="4075409"/>
            <a:chOff x="458915" y="1648332"/>
            <a:chExt cx="8478015" cy="4075409"/>
          </a:xfrm>
        </p:grpSpPr>
        <p:grpSp>
          <p:nvGrpSpPr>
            <p:cNvPr id="3" name="Group 2"/>
            <p:cNvGrpSpPr/>
            <p:nvPr/>
          </p:nvGrpSpPr>
          <p:grpSpPr>
            <a:xfrm>
              <a:off x="458915" y="1648332"/>
              <a:ext cx="8478015" cy="4075409"/>
              <a:chOff x="458915" y="1648332"/>
              <a:chExt cx="8478015" cy="4075409"/>
            </a:xfrm>
          </p:grpSpPr>
          <p:grpSp>
            <p:nvGrpSpPr>
              <p:cNvPr id="4" name="Group 79"/>
              <p:cNvGrpSpPr>
                <a:grpSpLocks/>
              </p:cNvGrpSpPr>
              <p:nvPr/>
            </p:nvGrpSpPr>
            <p:grpSpPr bwMode="auto">
              <a:xfrm>
                <a:off x="534293" y="2015341"/>
                <a:ext cx="8402637" cy="3708400"/>
                <a:chOff x="295" y="981"/>
                <a:chExt cx="5293" cy="2336"/>
              </a:xfrm>
            </p:grpSpPr>
            <p:sp>
              <p:nvSpPr>
                <p:cNvPr id="6" name="Line 34"/>
                <p:cNvSpPr>
                  <a:spLocks noChangeShapeType="1"/>
                </p:cNvSpPr>
                <p:nvPr/>
              </p:nvSpPr>
              <p:spPr bwMode="auto">
                <a:xfrm flipV="1">
                  <a:off x="295" y="1211"/>
                  <a:ext cx="5104" cy="8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endParaRPr lang="en-GB"/>
                </a:p>
              </p:txBody>
            </p:sp>
            <p:sp>
              <p:nvSpPr>
                <p:cNvPr id="7" name="AutoShape 37"/>
                <p:cNvSpPr>
                  <a:spLocks noChangeArrowheads="1"/>
                </p:cNvSpPr>
                <p:nvPr/>
              </p:nvSpPr>
              <p:spPr bwMode="auto">
                <a:xfrm>
                  <a:off x="2653" y="2711"/>
                  <a:ext cx="879" cy="169"/>
                </a:xfrm>
                <a:prstGeom prst="flowChartProcess">
                  <a:avLst/>
                </a:prstGeom>
                <a:solidFill>
                  <a:schemeClr val="bg1"/>
                </a:solidFill>
                <a:ln w="25400" algn="ctr">
                  <a:solidFill>
                    <a:schemeClr val="tx1"/>
                  </a:solidFill>
                  <a:prstDash val="dash"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/>
                <a:lstStyle/>
                <a:p>
                  <a:pPr algn="ctr"/>
                  <a:r>
                    <a:rPr lang="en-US" sz="1200" dirty="0"/>
                    <a:t>Verification </a:t>
                  </a:r>
                  <a:r>
                    <a:rPr lang="en-US" sz="1200" dirty="0" smtClean="0"/>
                    <a:t>of </a:t>
                  </a:r>
                  <a:r>
                    <a:rPr lang="en-US" sz="1200" dirty="0"/>
                    <a:t>MP1</a:t>
                  </a:r>
                </a:p>
              </p:txBody>
            </p:sp>
            <p:sp>
              <p:nvSpPr>
                <p:cNvPr id="8" name="Rectangle 41"/>
                <p:cNvSpPr>
                  <a:spLocks noChangeArrowheads="1"/>
                </p:cNvSpPr>
                <p:nvPr/>
              </p:nvSpPr>
              <p:spPr bwMode="auto">
                <a:xfrm>
                  <a:off x="657" y="981"/>
                  <a:ext cx="1633" cy="227"/>
                </a:xfrm>
                <a:prstGeom prst="rect">
                  <a:avLst/>
                </a:prstGeom>
                <a:solidFill>
                  <a:srgbClr val="C0C0C0"/>
                </a:solidFill>
                <a:ln w="285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/>
                <a:lstStyle/>
                <a:p>
                  <a:pPr algn="ctr"/>
                  <a:r>
                    <a:rPr lang="en-US" sz="1200" dirty="0"/>
                    <a:t>Monitoring Period 1 (</a:t>
                  </a:r>
                  <a:r>
                    <a:rPr lang="en-US" sz="1200" dirty="0" smtClean="0"/>
                    <a:t>MP 1</a:t>
                  </a:r>
                  <a:r>
                    <a:rPr lang="en-US" sz="1200" dirty="0"/>
                    <a:t>)</a:t>
                  </a:r>
                </a:p>
              </p:txBody>
            </p:sp>
            <p:sp>
              <p:nvSpPr>
                <p:cNvPr id="9" name="Rectangle 43"/>
                <p:cNvSpPr>
                  <a:spLocks noChangeArrowheads="1"/>
                </p:cNvSpPr>
                <p:nvPr/>
              </p:nvSpPr>
              <p:spPr bwMode="auto">
                <a:xfrm>
                  <a:off x="2290" y="981"/>
                  <a:ext cx="1633" cy="227"/>
                </a:xfrm>
                <a:prstGeom prst="rect">
                  <a:avLst/>
                </a:prstGeom>
                <a:solidFill>
                  <a:srgbClr val="C0C0C0"/>
                </a:solidFill>
                <a:ln w="285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/>
                <a:lstStyle/>
                <a:p>
                  <a:pPr algn="ctr"/>
                  <a:r>
                    <a:rPr lang="en-US" sz="1200" dirty="0"/>
                    <a:t>Monitoring Period 2 (</a:t>
                  </a:r>
                  <a:r>
                    <a:rPr lang="en-US" sz="1200" dirty="0" smtClean="0"/>
                    <a:t>MP 2</a:t>
                  </a:r>
                  <a:r>
                    <a:rPr lang="en-US" sz="1200" dirty="0"/>
                    <a:t>)</a:t>
                  </a:r>
                </a:p>
              </p:txBody>
            </p:sp>
            <p:sp>
              <p:nvSpPr>
                <p:cNvPr id="10" name="Rectangle 47"/>
                <p:cNvSpPr>
                  <a:spLocks noChangeArrowheads="1"/>
                </p:cNvSpPr>
                <p:nvPr/>
              </p:nvSpPr>
              <p:spPr bwMode="auto">
                <a:xfrm>
                  <a:off x="3923" y="981"/>
                  <a:ext cx="545" cy="227"/>
                </a:xfrm>
                <a:prstGeom prst="rect">
                  <a:avLst/>
                </a:prstGeom>
                <a:solidFill>
                  <a:srgbClr val="C0C0C0"/>
                </a:solidFill>
                <a:ln w="285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/>
                <a:lstStyle/>
                <a:p>
                  <a:pPr algn="ctr"/>
                  <a:r>
                    <a:rPr lang="en-US" sz="1200" dirty="0" smtClean="0"/>
                    <a:t>MP 3</a:t>
                  </a:r>
                  <a:endParaRPr lang="en-US" sz="1200" dirty="0"/>
                </a:p>
              </p:txBody>
            </p:sp>
            <p:sp>
              <p:nvSpPr>
                <p:cNvPr id="11" name="Rectangle 48"/>
                <p:cNvSpPr>
                  <a:spLocks noChangeArrowheads="1"/>
                </p:cNvSpPr>
                <p:nvPr/>
              </p:nvSpPr>
              <p:spPr bwMode="auto">
                <a:xfrm>
                  <a:off x="4468" y="981"/>
                  <a:ext cx="545" cy="227"/>
                </a:xfrm>
                <a:prstGeom prst="rect">
                  <a:avLst/>
                </a:prstGeom>
                <a:solidFill>
                  <a:srgbClr val="C0C0C0"/>
                </a:solidFill>
                <a:ln w="285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/>
                <a:lstStyle/>
                <a:p>
                  <a:pPr algn="ctr"/>
                  <a:r>
                    <a:rPr lang="en-US" sz="1200" dirty="0" smtClean="0"/>
                    <a:t>MP 4</a:t>
                  </a:r>
                  <a:r>
                    <a:rPr lang="en-US" sz="1200" dirty="0"/>
                    <a:t>, </a:t>
                  </a:r>
                  <a:r>
                    <a:rPr lang="en-US" sz="1200" dirty="0" err="1"/>
                    <a:t>etc</a:t>
                  </a:r>
                  <a:endParaRPr lang="en-US" sz="1200" dirty="0"/>
                </a:p>
              </p:txBody>
            </p:sp>
            <p:sp>
              <p:nvSpPr>
                <p:cNvPr id="12" name="AutoShape 50"/>
                <p:cNvSpPr>
                  <a:spLocks noChangeArrowheads="1"/>
                </p:cNvSpPr>
                <p:nvPr/>
              </p:nvSpPr>
              <p:spPr bwMode="auto">
                <a:xfrm>
                  <a:off x="2377" y="3158"/>
                  <a:ext cx="1142" cy="159"/>
                </a:xfrm>
                <a:prstGeom prst="flowChartProcess">
                  <a:avLst/>
                </a:prstGeom>
                <a:solidFill>
                  <a:schemeClr val="tx2"/>
                </a:solidFill>
                <a:ln w="1270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/>
                <a:lstStyle/>
                <a:p>
                  <a:pPr algn="ctr"/>
                  <a:r>
                    <a:rPr lang="en-US" sz="1200" dirty="0"/>
                    <a:t>Monitoring Report of MP1</a:t>
                  </a:r>
                </a:p>
              </p:txBody>
            </p:sp>
            <p:sp>
              <p:nvSpPr>
                <p:cNvPr id="14" name="AutoShape 58"/>
                <p:cNvSpPr>
                  <a:spLocks noChangeArrowheads="1"/>
                </p:cNvSpPr>
                <p:nvPr/>
              </p:nvSpPr>
              <p:spPr bwMode="auto">
                <a:xfrm>
                  <a:off x="4513" y="1351"/>
                  <a:ext cx="590" cy="169"/>
                </a:xfrm>
                <a:prstGeom prst="flowChartProcess">
                  <a:avLst/>
                </a:prstGeom>
                <a:noFill/>
                <a:ln w="25400" algn="ctr">
                  <a:solidFill>
                    <a:schemeClr val="tx1"/>
                  </a:solidFill>
                  <a:prstDash val="dash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/>
                <a:lstStyle/>
                <a:p>
                  <a:pPr algn="ctr"/>
                  <a:r>
                    <a:rPr lang="en-US" sz="1200" dirty="0"/>
                    <a:t>UNFCCC</a:t>
                  </a:r>
                </a:p>
              </p:txBody>
            </p:sp>
            <p:cxnSp>
              <p:nvCxnSpPr>
                <p:cNvPr id="15" name="AutoShape 61"/>
                <p:cNvCxnSpPr>
                  <a:cxnSpLocks noChangeShapeType="1"/>
                </p:cNvCxnSpPr>
                <p:nvPr/>
              </p:nvCxnSpPr>
              <p:spPr bwMode="auto">
                <a:xfrm flipV="1">
                  <a:off x="3532" y="2864"/>
                  <a:ext cx="847" cy="387"/>
                </a:xfrm>
                <a:prstGeom prst="bentConnector2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16" name="Line 64"/>
                <p:cNvSpPr>
                  <a:spLocks noChangeShapeType="1"/>
                </p:cNvSpPr>
                <p:nvPr/>
              </p:nvSpPr>
              <p:spPr bwMode="auto">
                <a:xfrm>
                  <a:off x="656" y="981"/>
                  <a:ext cx="0" cy="408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endParaRPr lang="en-GB"/>
                </a:p>
              </p:txBody>
            </p:sp>
            <p:sp>
              <p:nvSpPr>
                <p:cNvPr id="17" name="Line 65"/>
                <p:cNvSpPr>
                  <a:spLocks noChangeShapeType="1"/>
                </p:cNvSpPr>
                <p:nvPr/>
              </p:nvSpPr>
              <p:spPr bwMode="auto">
                <a:xfrm>
                  <a:off x="2381" y="1208"/>
                  <a:ext cx="4" cy="194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endParaRPr lang="en-GB"/>
                </a:p>
              </p:txBody>
            </p:sp>
            <p:sp>
              <p:nvSpPr>
                <p:cNvPr id="19" name="Line 68"/>
                <p:cNvSpPr>
                  <a:spLocks noChangeShapeType="1"/>
                </p:cNvSpPr>
                <p:nvPr/>
              </p:nvSpPr>
              <p:spPr bwMode="auto">
                <a:xfrm>
                  <a:off x="5155" y="1435"/>
                  <a:ext cx="91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endParaRPr lang="en-GB"/>
                </a:p>
              </p:txBody>
            </p:sp>
            <p:sp>
              <p:nvSpPr>
                <p:cNvPr id="20" name="Text Box 69"/>
                <p:cNvSpPr txBox="1">
                  <a:spLocks noChangeArrowheads="1"/>
                </p:cNvSpPr>
                <p:nvPr/>
              </p:nvSpPr>
              <p:spPr bwMode="auto">
                <a:xfrm>
                  <a:off x="5267" y="1376"/>
                  <a:ext cx="321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5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5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5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5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5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15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15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15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15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b="1" dirty="0"/>
                    <a:t>CERs</a:t>
                  </a:r>
                </a:p>
              </p:txBody>
            </p:sp>
            <p:sp>
              <p:nvSpPr>
                <p:cNvPr id="21" name="Line 70"/>
                <p:cNvSpPr>
                  <a:spLocks noChangeShapeType="1"/>
                </p:cNvSpPr>
                <p:nvPr/>
              </p:nvSpPr>
              <p:spPr bwMode="auto">
                <a:xfrm>
                  <a:off x="1478" y="1208"/>
                  <a:ext cx="0" cy="95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endParaRPr lang="en-GB"/>
                </a:p>
              </p:txBody>
            </p:sp>
            <p:sp>
              <p:nvSpPr>
                <p:cNvPr id="24" name="AutoShape 75"/>
                <p:cNvSpPr>
                  <a:spLocks noChangeArrowheads="1"/>
                </p:cNvSpPr>
                <p:nvPr/>
              </p:nvSpPr>
              <p:spPr bwMode="auto">
                <a:xfrm>
                  <a:off x="2970" y="1668"/>
                  <a:ext cx="1683" cy="741"/>
                </a:xfrm>
                <a:prstGeom prst="flowChartProcess">
                  <a:avLst/>
                </a:prstGeom>
                <a:noFill/>
                <a:ln w="25400" algn="ctr">
                  <a:solidFill>
                    <a:schemeClr val="tx1"/>
                  </a:solidFill>
                  <a:prstDash val="dash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/>
                <a:lstStyle/>
                <a:p>
                  <a:r>
                    <a:rPr lang="en-US" sz="1200" dirty="0" smtClean="0"/>
                    <a:t>Verification </a:t>
                  </a:r>
                  <a:r>
                    <a:rPr lang="en-US" sz="1200" dirty="0"/>
                    <a:t>and Certification Reports</a:t>
                  </a:r>
                </a:p>
                <a:p>
                  <a:r>
                    <a:rPr lang="en-US" sz="1200" dirty="0"/>
                    <a:t>-Final Monitoring Report</a:t>
                  </a:r>
                </a:p>
                <a:p>
                  <a:r>
                    <a:rPr lang="en-US" sz="1200" dirty="0"/>
                    <a:t>-Other relevant documents</a:t>
                  </a:r>
                </a:p>
                <a:p>
                  <a:r>
                    <a:rPr lang="en-US" sz="1200" dirty="0"/>
                    <a:t>-Request for Issuance of MP1</a:t>
                  </a:r>
                </a:p>
              </p:txBody>
            </p:sp>
            <p:cxnSp>
              <p:nvCxnSpPr>
                <p:cNvPr id="25" name="AutoShape 77"/>
                <p:cNvCxnSpPr>
                  <a:cxnSpLocks noChangeShapeType="1"/>
                  <a:stCxn id="24" idx="0"/>
                  <a:endCxn id="14" idx="1"/>
                </p:cNvCxnSpPr>
                <p:nvPr/>
              </p:nvCxnSpPr>
              <p:spPr bwMode="auto">
                <a:xfrm rot="5400000" flipH="1" flipV="1">
                  <a:off x="4046" y="1201"/>
                  <a:ext cx="233" cy="702"/>
                </a:xfrm>
                <a:prstGeom prst="bentConnector2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6" name="AutoShape 78"/>
                <p:cNvCxnSpPr>
                  <a:cxnSpLocks noChangeShapeType="1"/>
                  <a:stCxn id="7" idx="0"/>
                  <a:endCxn id="24" idx="2"/>
                </p:cNvCxnSpPr>
                <p:nvPr/>
              </p:nvCxnSpPr>
              <p:spPr bwMode="auto">
                <a:xfrm rot="5400000" flipH="1" flipV="1">
                  <a:off x="3301" y="2200"/>
                  <a:ext cx="302" cy="719"/>
                </a:xfrm>
                <a:prstGeom prst="bentConnector3">
                  <a:avLst>
                    <a:gd name="adj1" fmla="val 50000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27" name="TextBox 26"/>
              <p:cNvSpPr txBox="1"/>
              <p:nvPr/>
            </p:nvSpPr>
            <p:spPr>
              <a:xfrm>
                <a:off x="458915" y="1648332"/>
                <a:ext cx="647700" cy="27699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bg1"/>
                    </a:solidFill>
                  </a:rPr>
                  <a:t>CPA 1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1066336" y="2668218"/>
                <a:ext cx="1120399" cy="461665"/>
              </a:xfrm>
              <a:prstGeom prst="rect">
                <a:avLst/>
              </a:prstGeom>
              <a:solidFill>
                <a:schemeClr val="tx2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err="1" smtClean="0"/>
                  <a:t>PoA</a:t>
                </a:r>
                <a:r>
                  <a:rPr lang="en-US" sz="1200" dirty="0" smtClean="0"/>
                  <a:t> Registration</a:t>
                </a:r>
                <a:endParaRPr lang="en-GB" sz="1200" dirty="0"/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1362968" y="3923516"/>
              <a:ext cx="2217737" cy="1107996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Monitored by CME  based on:</a:t>
              </a:r>
            </a:p>
            <a:p>
              <a:r>
                <a:rPr lang="en-US" sz="1200" dirty="0"/>
                <a:t>- Monitoring Plan of </a:t>
              </a:r>
              <a:r>
                <a:rPr lang="en-US" sz="1200" dirty="0" err="1"/>
                <a:t>PoA</a:t>
              </a:r>
              <a:r>
                <a:rPr lang="en-US" sz="1200" dirty="0"/>
                <a:t> DD</a:t>
              </a:r>
            </a:p>
            <a:p>
              <a:r>
                <a:rPr lang="en-US" sz="1200" dirty="0"/>
                <a:t>- </a:t>
              </a:r>
              <a:r>
                <a:rPr lang="en-US" sz="1200" dirty="0" smtClean="0"/>
                <a:t>Applied </a:t>
              </a:r>
              <a:r>
                <a:rPr lang="en-US" sz="1200" dirty="0"/>
                <a:t>methodology</a:t>
              </a:r>
            </a:p>
            <a:p>
              <a:r>
                <a:rPr lang="en-US" sz="1200" dirty="0"/>
                <a:t>- current EB </a:t>
              </a:r>
              <a:r>
                <a:rPr lang="en-US" sz="1200" dirty="0" smtClean="0"/>
                <a:t>guidance</a:t>
              </a:r>
              <a:endParaRPr lang="en-US" sz="1200" dirty="0"/>
            </a:p>
          </p:txBody>
        </p:sp>
        <p:sp>
          <p:nvSpPr>
            <p:cNvPr id="86" name="AutoShape 58"/>
            <p:cNvSpPr>
              <a:spLocks noChangeArrowheads="1"/>
            </p:cNvSpPr>
            <p:nvPr/>
          </p:nvSpPr>
          <p:spPr bwMode="auto">
            <a:xfrm>
              <a:off x="6673949" y="4762388"/>
              <a:ext cx="688361" cy="267616"/>
            </a:xfrm>
            <a:prstGeom prst="flowChartProcess">
              <a:avLst/>
            </a:prstGeom>
            <a:noFill/>
            <a:ln w="25400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en-US" sz="1200" dirty="0" smtClean="0"/>
                <a:t>DOE</a:t>
              </a:r>
              <a:endParaRPr lang="en-US" sz="1200" dirty="0"/>
            </a:p>
          </p:txBody>
        </p:sp>
        <p:cxnSp>
          <p:nvCxnSpPr>
            <p:cNvPr id="93" name="Straight Arrow Connector 92"/>
            <p:cNvCxnSpPr>
              <a:stCxn id="86" idx="1"/>
              <a:endCxn id="7" idx="3"/>
            </p:cNvCxnSpPr>
            <p:nvPr/>
          </p:nvCxnSpPr>
          <p:spPr bwMode="auto">
            <a:xfrm flipH="1" flipV="1">
              <a:off x="5673030" y="4895860"/>
              <a:ext cx="1000919" cy="33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3" name="Group 22"/>
          <p:cNvGrpSpPr/>
          <p:nvPr/>
        </p:nvGrpSpPr>
        <p:grpSpPr>
          <a:xfrm>
            <a:off x="3701355" y="1648328"/>
            <a:ext cx="2592388" cy="277003"/>
            <a:chOff x="3701355" y="1648328"/>
            <a:chExt cx="2592388" cy="277003"/>
          </a:xfrm>
        </p:grpSpPr>
        <p:sp>
          <p:nvSpPr>
            <p:cNvPr id="39" name="TextBox 38"/>
            <p:cNvSpPr txBox="1"/>
            <p:nvPr/>
          </p:nvSpPr>
          <p:spPr>
            <a:xfrm>
              <a:off x="3701355" y="1648328"/>
              <a:ext cx="647700" cy="27699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bg1"/>
                  </a:solidFill>
                </a:rPr>
                <a:t>CPA 5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585593" y="1648332"/>
              <a:ext cx="647700" cy="27699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bg1"/>
                  </a:solidFill>
                </a:rPr>
                <a:t>CPA 6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5385693" y="1648332"/>
              <a:ext cx="908050" cy="27699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bg1"/>
                  </a:solidFill>
                </a:rPr>
                <a:t>CPA 7,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etc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51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Report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Tx/>
              <a:buNone/>
            </a:pPr>
            <a:r>
              <a:rPr lang="en-US" b="1" dirty="0">
                <a:solidFill>
                  <a:schemeClr val="tx2"/>
                </a:solidFill>
              </a:rPr>
              <a:t>WHO?</a:t>
            </a:r>
          </a:p>
          <a:p>
            <a:pPr marL="285750" indent="-285750"/>
            <a:r>
              <a:rPr lang="en-US" dirty="0"/>
              <a:t>The </a:t>
            </a:r>
            <a:r>
              <a:rPr lang="en-US" b="1" dirty="0"/>
              <a:t>monitoring report form </a:t>
            </a:r>
            <a:r>
              <a:rPr lang="en-US" dirty="0"/>
              <a:t>(CDM-MR) is intended to be completed by </a:t>
            </a:r>
            <a:r>
              <a:rPr lang="en-US" dirty="0" smtClean="0"/>
              <a:t>Coordinating and Managing Entity (CME).</a:t>
            </a:r>
            <a:endParaRPr lang="en-US" dirty="0"/>
          </a:p>
          <a:p>
            <a:pPr marL="285750" indent="-285750"/>
            <a:endParaRPr lang="en-US" dirty="0"/>
          </a:p>
          <a:p>
            <a:pPr marL="285750" indent="-285750">
              <a:buFontTx/>
              <a:buNone/>
            </a:pPr>
            <a:r>
              <a:rPr lang="en-US" b="1" dirty="0">
                <a:solidFill>
                  <a:schemeClr val="tx2"/>
                </a:solidFill>
              </a:rPr>
              <a:t>WHY?</a:t>
            </a:r>
          </a:p>
          <a:p>
            <a:pPr marL="285750" indent="-285750"/>
            <a:r>
              <a:rPr lang="en-US" dirty="0"/>
              <a:t>To present information related to the monitoring of </a:t>
            </a:r>
            <a:r>
              <a:rPr lang="en-US" b="1" u="sng" dirty="0" smtClean="0"/>
              <a:t>one or more CPA</a:t>
            </a:r>
            <a:r>
              <a:rPr lang="en-US" b="1" dirty="0" smtClean="0"/>
              <a:t> </a:t>
            </a:r>
            <a:r>
              <a:rPr lang="en-US" dirty="0" smtClean="0"/>
              <a:t>during </a:t>
            </a:r>
            <a:r>
              <a:rPr lang="en-US" dirty="0"/>
              <a:t>a monitoring period, and to support the DOE during the verification process.</a:t>
            </a:r>
          </a:p>
          <a:p>
            <a:pPr marL="285750" indent="-285750"/>
            <a:endParaRPr lang="en-US" dirty="0"/>
          </a:p>
          <a:p>
            <a:pPr marL="285750" indent="-285750">
              <a:buFontTx/>
              <a:buNone/>
            </a:pPr>
            <a:r>
              <a:rPr lang="en-US" b="1" dirty="0">
                <a:solidFill>
                  <a:schemeClr val="tx2"/>
                </a:solidFill>
              </a:rPr>
              <a:t>WHAT?</a:t>
            </a:r>
            <a:endParaRPr lang="en-US" dirty="0"/>
          </a:p>
          <a:p>
            <a:pPr marL="285750" indent="-285750"/>
            <a:r>
              <a:rPr lang="en-US" b="1" dirty="0"/>
              <a:t>Quantitative information </a:t>
            </a:r>
            <a:r>
              <a:rPr lang="en-US" dirty="0"/>
              <a:t>such as reported numbers relating to the calculation of emission reductions achieved during the monitoring </a:t>
            </a:r>
            <a:r>
              <a:rPr lang="en-US" dirty="0" smtClean="0"/>
              <a:t>period by one or more CPA.</a:t>
            </a:r>
            <a:endParaRPr lang="en-US" dirty="0"/>
          </a:p>
          <a:p>
            <a:pPr marL="285750" indent="-285750"/>
            <a:endParaRPr lang="en-US" dirty="0"/>
          </a:p>
          <a:p>
            <a:pPr marL="285750" indent="-285750"/>
            <a:r>
              <a:rPr lang="en-US" b="1" dirty="0"/>
              <a:t>Qualitative information</a:t>
            </a:r>
            <a:r>
              <a:rPr lang="en-US" dirty="0"/>
              <a:t> such as implementation and operational status, internal controls, procedures for calculations and data transfer, collection and recording.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8532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 of Monitoring Reports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Monitoring report contains the following section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Section A: </a:t>
            </a:r>
            <a:r>
              <a:rPr lang="en-US" b="1" dirty="0" smtClean="0"/>
              <a:t>Description</a:t>
            </a:r>
            <a:r>
              <a:rPr lang="en-US" dirty="0" smtClean="0"/>
              <a:t> of project activity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Section B: </a:t>
            </a:r>
            <a:r>
              <a:rPr lang="en-US" b="1" dirty="0" smtClean="0"/>
              <a:t>Implementation</a:t>
            </a:r>
            <a:r>
              <a:rPr lang="en-US" dirty="0" smtClean="0"/>
              <a:t> of project activity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Section C: Description of </a:t>
            </a:r>
            <a:r>
              <a:rPr lang="en-US" b="1" dirty="0" smtClean="0"/>
              <a:t>monitoring system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Section D: </a:t>
            </a:r>
            <a:r>
              <a:rPr lang="en-US" b="1" dirty="0" smtClean="0"/>
              <a:t>Data and parameters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Section E: </a:t>
            </a:r>
            <a:r>
              <a:rPr lang="en-US" b="1" dirty="0" smtClean="0"/>
              <a:t>Calculations of emission reduction </a:t>
            </a:r>
            <a:r>
              <a:rPr lang="en-US" dirty="0" smtClean="0"/>
              <a:t>or GHG removals by sinks</a:t>
            </a:r>
            <a:endParaRPr lang="en-GB" dirty="0"/>
          </a:p>
          <a:p>
            <a:endParaRPr lang="en-GB" dirty="0" smtClean="0"/>
          </a:p>
          <a:p>
            <a:endParaRPr lang="en-US" dirty="0" smtClean="0"/>
          </a:p>
        </p:txBody>
      </p:sp>
      <p:pic>
        <p:nvPicPr>
          <p:cNvPr id="6" name="Picture 7" descr="MC900310998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220" y="1808820"/>
            <a:ext cx="1800225" cy="201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555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Report for the </a:t>
            </a:r>
            <a:r>
              <a:rPr lang="en-US" dirty="0" err="1" smtClean="0"/>
              <a:t>PoA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tx2"/>
                </a:solidFill>
              </a:rPr>
              <a:t>Options</a:t>
            </a:r>
            <a:endParaRPr lang="en-GB" b="1" dirty="0">
              <a:solidFill>
                <a:schemeClr val="tx2"/>
              </a:solidFill>
            </a:endParaRPr>
          </a:p>
          <a:p>
            <a:r>
              <a:rPr lang="en-GB" dirty="0" smtClean="0"/>
              <a:t>Option 1: A single monitoring report for all </a:t>
            </a:r>
            <a:r>
              <a:rPr lang="en-GB" dirty="0"/>
              <a:t>CPAs included in the </a:t>
            </a:r>
            <a:r>
              <a:rPr lang="en-GB" dirty="0" err="1"/>
              <a:t>PoA</a:t>
            </a:r>
            <a:r>
              <a:rPr lang="en-GB" dirty="0"/>
              <a:t>; 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Option 2: Two MRs can be submitted for a single monitoring period </a:t>
            </a:r>
            <a:r>
              <a:rPr lang="en-GB" u="sng" dirty="0"/>
              <a:t>but</a:t>
            </a:r>
            <a:r>
              <a:rPr lang="en-GB" dirty="0"/>
              <a:t> </a:t>
            </a:r>
            <a:endParaRPr lang="en-GB" dirty="0" smtClean="0"/>
          </a:p>
          <a:p>
            <a:pPr lvl="1">
              <a:buFont typeface="Wingdings" pitchFamily="2" charset="2"/>
              <a:buChar char="Ø"/>
            </a:pPr>
            <a:r>
              <a:rPr lang="en-GB" dirty="0" smtClean="0"/>
              <a:t>Each </a:t>
            </a:r>
            <a:r>
              <a:rPr lang="en-GB" dirty="0"/>
              <a:t>CPA shall only be </a:t>
            </a:r>
            <a:r>
              <a:rPr lang="en-GB" dirty="0" smtClean="0"/>
              <a:t>included </a:t>
            </a:r>
            <a:r>
              <a:rPr lang="en-GB" dirty="0"/>
              <a:t>in one of the two </a:t>
            </a:r>
            <a:r>
              <a:rPr lang="en-GB" dirty="0" smtClean="0"/>
              <a:t>MR and 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 smtClean="0"/>
              <a:t>Two MRs shall </a:t>
            </a:r>
            <a:r>
              <a:rPr lang="en-GB" dirty="0"/>
              <a:t>together contain all monitoring results of all CPAs included in the </a:t>
            </a:r>
            <a:r>
              <a:rPr lang="en-GB" dirty="0" err="1" smtClean="0"/>
              <a:t>PoA</a:t>
            </a:r>
            <a:endParaRPr lang="en-GB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MR </a:t>
            </a:r>
            <a:r>
              <a:rPr lang="en-US" dirty="0" smtClean="0"/>
              <a:t>should </a:t>
            </a:r>
            <a:r>
              <a:rPr lang="en-US" dirty="0"/>
              <a:t>contain monitoring results of all CPA clearly separating the monitoring results of individual CPAs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In case of 2 MRs, DOE submits two separate issuance request.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The </a:t>
            </a:r>
            <a:r>
              <a:rPr lang="en-GB" dirty="0"/>
              <a:t>monitoring periods shall be consecutive. </a:t>
            </a:r>
          </a:p>
        </p:txBody>
      </p:sp>
      <p:pic>
        <p:nvPicPr>
          <p:cNvPr id="8" name="Picture 2" descr="http://alltelleringet.com/wp-content/personal/le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6060" y="4207793"/>
            <a:ext cx="2511425" cy="174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9188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" name="Straight Arrow Connector 41"/>
          <p:cNvCxnSpPr/>
          <p:nvPr/>
        </p:nvCxnSpPr>
        <p:spPr bwMode="auto">
          <a:xfrm>
            <a:off x="251520" y="1101386"/>
            <a:ext cx="864096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PoA</a:t>
            </a:r>
            <a:r>
              <a:rPr lang="en-US" dirty="0" smtClean="0"/>
              <a:t> verification</a:t>
            </a:r>
            <a:endParaRPr lang="en-GB" dirty="0"/>
          </a:p>
        </p:txBody>
      </p:sp>
      <p:grpSp>
        <p:nvGrpSpPr>
          <p:cNvPr id="4" name="Group 79"/>
          <p:cNvGrpSpPr>
            <a:grpSpLocks/>
          </p:cNvGrpSpPr>
          <p:nvPr/>
        </p:nvGrpSpPr>
        <p:grpSpPr bwMode="auto">
          <a:xfrm>
            <a:off x="534293" y="2015341"/>
            <a:ext cx="8402637" cy="3708400"/>
            <a:chOff x="295" y="981"/>
            <a:chExt cx="5293" cy="2336"/>
          </a:xfrm>
        </p:grpSpPr>
        <p:sp>
          <p:nvSpPr>
            <p:cNvPr id="6" name="Line 34"/>
            <p:cNvSpPr>
              <a:spLocks noChangeShapeType="1"/>
            </p:cNvSpPr>
            <p:nvPr/>
          </p:nvSpPr>
          <p:spPr bwMode="auto">
            <a:xfrm flipV="1">
              <a:off x="295" y="1216"/>
              <a:ext cx="5104" cy="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en-GB"/>
            </a:p>
          </p:txBody>
        </p:sp>
        <p:sp>
          <p:nvSpPr>
            <p:cNvPr id="7" name="AutoShape 37"/>
            <p:cNvSpPr>
              <a:spLocks noChangeArrowheads="1"/>
            </p:cNvSpPr>
            <p:nvPr/>
          </p:nvSpPr>
          <p:spPr bwMode="auto">
            <a:xfrm>
              <a:off x="2653" y="2711"/>
              <a:ext cx="879" cy="169"/>
            </a:xfrm>
            <a:prstGeom prst="flowChartProcess">
              <a:avLst/>
            </a:prstGeom>
            <a:solidFill>
              <a:schemeClr val="tx2"/>
            </a:solidFill>
            <a:ln w="12700" algn="ctr">
              <a:solidFill>
                <a:schemeClr val="tx1"/>
              </a:solidFill>
              <a:prstDash val="solid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en-US" sz="1200" dirty="0"/>
                <a:t>Verification </a:t>
              </a:r>
              <a:r>
                <a:rPr lang="en-US" sz="1200" dirty="0" smtClean="0"/>
                <a:t>of </a:t>
              </a:r>
              <a:r>
                <a:rPr lang="en-US" sz="1200" dirty="0"/>
                <a:t>MP1</a:t>
              </a:r>
            </a:p>
          </p:txBody>
        </p:sp>
        <p:sp>
          <p:nvSpPr>
            <p:cNvPr id="8" name="Rectangle 41"/>
            <p:cNvSpPr>
              <a:spLocks noChangeArrowheads="1"/>
            </p:cNvSpPr>
            <p:nvPr/>
          </p:nvSpPr>
          <p:spPr bwMode="auto">
            <a:xfrm>
              <a:off x="657" y="981"/>
              <a:ext cx="1633" cy="227"/>
            </a:xfrm>
            <a:prstGeom prst="rect">
              <a:avLst/>
            </a:prstGeom>
            <a:solidFill>
              <a:srgbClr val="C0C0C0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en-US" sz="1200" dirty="0"/>
                <a:t>Monitoring Period 1 (</a:t>
              </a:r>
              <a:r>
                <a:rPr lang="en-US" sz="1200" dirty="0" smtClean="0"/>
                <a:t>MP 1</a:t>
              </a:r>
              <a:r>
                <a:rPr lang="en-US" sz="1200" dirty="0"/>
                <a:t>)</a:t>
              </a:r>
            </a:p>
          </p:txBody>
        </p:sp>
        <p:sp>
          <p:nvSpPr>
            <p:cNvPr id="9" name="Rectangle 43"/>
            <p:cNvSpPr>
              <a:spLocks noChangeArrowheads="1"/>
            </p:cNvSpPr>
            <p:nvPr/>
          </p:nvSpPr>
          <p:spPr bwMode="auto">
            <a:xfrm>
              <a:off x="2290" y="981"/>
              <a:ext cx="1633" cy="227"/>
            </a:xfrm>
            <a:prstGeom prst="rect">
              <a:avLst/>
            </a:prstGeom>
            <a:solidFill>
              <a:srgbClr val="C0C0C0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en-US" sz="1200" dirty="0"/>
                <a:t>Monitoring Period 2 (</a:t>
              </a:r>
              <a:r>
                <a:rPr lang="en-US" sz="1200" dirty="0" smtClean="0"/>
                <a:t>MP 2</a:t>
              </a:r>
              <a:r>
                <a:rPr lang="en-US" sz="1200" dirty="0"/>
                <a:t>)</a:t>
              </a:r>
            </a:p>
          </p:txBody>
        </p:sp>
        <p:sp>
          <p:nvSpPr>
            <p:cNvPr id="10" name="Rectangle 47"/>
            <p:cNvSpPr>
              <a:spLocks noChangeArrowheads="1"/>
            </p:cNvSpPr>
            <p:nvPr/>
          </p:nvSpPr>
          <p:spPr bwMode="auto">
            <a:xfrm>
              <a:off x="3923" y="981"/>
              <a:ext cx="545" cy="227"/>
            </a:xfrm>
            <a:prstGeom prst="rect">
              <a:avLst/>
            </a:prstGeom>
            <a:solidFill>
              <a:srgbClr val="C0C0C0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en-US" sz="1200" dirty="0" smtClean="0"/>
                <a:t>MP 3</a:t>
              </a:r>
              <a:endParaRPr lang="en-US" sz="1200" dirty="0"/>
            </a:p>
          </p:txBody>
        </p:sp>
        <p:sp>
          <p:nvSpPr>
            <p:cNvPr id="11" name="Rectangle 48"/>
            <p:cNvSpPr>
              <a:spLocks noChangeArrowheads="1"/>
            </p:cNvSpPr>
            <p:nvPr/>
          </p:nvSpPr>
          <p:spPr bwMode="auto">
            <a:xfrm>
              <a:off x="4468" y="981"/>
              <a:ext cx="545" cy="227"/>
            </a:xfrm>
            <a:prstGeom prst="rect">
              <a:avLst/>
            </a:prstGeom>
            <a:solidFill>
              <a:srgbClr val="C0C0C0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en-US" sz="1200" dirty="0" smtClean="0"/>
                <a:t>MP 4</a:t>
              </a:r>
              <a:r>
                <a:rPr lang="en-US" sz="1200" dirty="0"/>
                <a:t>, </a:t>
              </a:r>
              <a:r>
                <a:rPr lang="en-US" sz="1200" dirty="0" err="1"/>
                <a:t>etc</a:t>
              </a:r>
              <a:endParaRPr lang="en-US" sz="1200" dirty="0"/>
            </a:p>
          </p:txBody>
        </p:sp>
        <p:sp>
          <p:nvSpPr>
            <p:cNvPr id="12" name="AutoShape 50"/>
            <p:cNvSpPr>
              <a:spLocks noChangeArrowheads="1"/>
            </p:cNvSpPr>
            <p:nvPr/>
          </p:nvSpPr>
          <p:spPr bwMode="auto">
            <a:xfrm>
              <a:off x="2377" y="3158"/>
              <a:ext cx="1142" cy="159"/>
            </a:xfrm>
            <a:prstGeom prst="flowChartProcess">
              <a:avLst/>
            </a:prstGeom>
            <a:solidFill>
              <a:schemeClr val="bg1">
                <a:lumMod val="75000"/>
              </a:schemeClr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en-US" sz="1200" dirty="0"/>
                <a:t>Monitoring Report of MP1</a:t>
              </a:r>
            </a:p>
          </p:txBody>
        </p:sp>
        <p:sp>
          <p:nvSpPr>
            <p:cNvPr id="14" name="AutoShape 58"/>
            <p:cNvSpPr>
              <a:spLocks noChangeArrowheads="1"/>
            </p:cNvSpPr>
            <p:nvPr/>
          </p:nvSpPr>
          <p:spPr bwMode="auto">
            <a:xfrm>
              <a:off x="4513" y="1351"/>
              <a:ext cx="590" cy="169"/>
            </a:xfrm>
            <a:prstGeom prst="flowChartProcess">
              <a:avLst/>
            </a:prstGeom>
            <a:noFill/>
            <a:ln w="25400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en-US" sz="1200" dirty="0"/>
                <a:t>UNFCCC</a:t>
              </a:r>
            </a:p>
          </p:txBody>
        </p:sp>
        <p:cxnSp>
          <p:nvCxnSpPr>
            <p:cNvPr id="15" name="AutoShape 61"/>
            <p:cNvCxnSpPr>
              <a:cxnSpLocks noChangeShapeType="1"/>
            </p:cNvCxnSpPr>
            <p:nvPr/>
          </p:nvCxnSpPr>
          <p:spPr bwMode="auto">
            <a:xfrm flipV="1">
              <a:off x="3532" y="2864"/>
              <a:ext cx="847" cy="387"/>
            </a:xfrm>
            <a:prstGeom prst="bentConnector2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" name="Line 64"/>
            <p:cNvSpPr>
              <a:spLocks noChangeShapeType="1"/>
            </p:cNvSpPr>
            <p:nvPr/>
          </p:nvSpPr>
          <p:spPr bwMode="auto">
            <a:xfrm>
              <a:off x="656" y="981"/>
              <a:ext cx="0" cy="40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en-GB"/>
            </a:p>
          </p:txBody>
        </p:sp>
        <p:sp>
          <p:nvSpPr>
            <p:cNvPr id="17" name="Line 65"/>
            <p:cNvSpPr>
              <a:spLocks noChangeShapeType="1"/>
            </p:cNvSpPr>
            <p:nvPr/>
          </p:nvSpPr>
          <p:spPr bwMode="auto">
            <a:xfrm>
              <a:off x="2381" y="1208"/>
              <a:ext cx="4" cy="19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en-GB"/>
            </a:p>
          </p:txBody>
        </p:sp>
        <p:sp>
          <p:nvSpPr>
            <p:cNvPr id="19" name="Line 68"/>
            <p:cNvSpPr>
              <a:spLocks noChangeShapeType="1"/>
            </p:cNvSpPr>
            <p:nvPr/>
          </p:nvSpPr>
          <p:spPr bwMode="auto">
            <a:xfrm>
              <a:off x="5155" y="1435"/>
              <a:ext cx="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en-GB"/>
            </a:p>
          </p:txBody>
        </p:sp>
        <p:sp>
          <p:nvSpPr>
            <p:cNvPr id="20" name="Text Box 69"/>
            <p:cNvSpPr txBox="1">
              <a:spLocks noChangeArrowheads="1"/>
            </p:cNvSpPr>
            <p:nvPr/>
          </p:nvSpPr>
          <p:spPr bwMode="auto">
            <a:xfrm>
              <a:off x="5267" y="1376"/>
              <a:ext cx="321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 dirty="0"/>
                <a:t>CERs</a:t>
              </a:r>
            </a:p>
          </p:txBody>
        </p:sp>
        <p:sp>
          <p:nvSpPr>
            <p:cNvPr id="21" name="Line 70"/>
            <p:cNvSpPr>
              <a:spLocks noChangeShapeType="1"/>
            </p:cNvSpPr>
            <p:nvPr/>
          </p:nvSpPr>
          <p:spPr bwMode="auto">
            <a:xfrm>
              <a:off x="1478" y="1208"/>
              <a:ext cx="0" cy="95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en-GB"/>
            </a:p>
          </p:txBody>
        </p:sp>
        <p:sp>
          <p:nvSpPr>
            <p:cNvPr id="24" name="AutoShape 75"/>
            <p:cNvSpPr>
              <a:spLocks noChangeArrowheads="1"/>
            </p:cNvSpPr>
            <p:nvPr/>
          </p:nvSpPr>
          <p:spPr bwMode="auto">
            <a:xfrm>
              <a:off x="2970" y="1668"/>
              <a:ext cx="1683" cy="741"/>
            </a:xfrm>
            <a:prstGeom prst="flowChartProcess">
              <a:avLst/>
            </a:prstGeom>
            <a:solidFill>
              <a:schemeClr val="tx2"/>
            </a:solidFill>
            <a:ln w="12700" algn="ctr">
              <a:solidFill>
                <a:schemeClr val="tx1"/>
              </a:solidFill>
              <a:prstDash val="solid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r>
                <a:rPr lang="en-US" sz="1200" dirty="0" smtClean="0"/>
                <a:t>-Verification </a:t>
              </a:r>
              <a:r>
                <a:rPr lang="en-US" sz="1200" dirty="0"/>
                <a:t>and Certification Reports</a:t>
              </a:r>
            </a:p>
            <a:p>
              <a:r>
                <a:rPr lang="en-US" sz="1200" dirty="0"/>
                <a:t>-Final Monitoring Report</a:t>
              </a:r>
            </a:p>
            <a:p>
              <a:r>
                <a:rPr lang="en-US" sz="1200" dirty="0"/>
                <a:t>-Other relevant documents</a:t>
              </a:r>
            </a:p>
            <a:p>
              <a:r>
                <a:rPr lang="en-US" sz="1200" dirty="0"/>
                <a:t>-Request for Issuance of MP1</a:t>
              </a:r>
            </a:p>
          </p:txBody>
        </p:sp>
        <p:cxnSp>
          <p:nvCxnSpPr>
            <p:cNvPr id="25" name="AutoShape 77"/>
            <p:cNvCxnSpPr>
              <a:cxnSpLocks noChangeShapeType="1"/>
              <a:stCxn id="24" idx="0"/>
              <a:endCxn id="14" idx="1"/>
            </p:cNvCxnSpPr>
            <p:nvPr/>
          </p:nvCxnSpPr>
          <p:spPr bwMode="auto">
            <a:xfrm rot="5400000" flipH="1" flipV="1">
              <a:off x="4046" y="1201"/>
              <a:ext cx="233" cy="702"/>
            </a:xfrm>
            <a:prstGeom prst="bentConnector2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" name="AutoShape 78"/>
            <p:cNvCxnSpPr>
              <a:cxnSpLocks noChangeShapeType="1"/>
              <a:stCxn id="7" idx="0"/>
              <a:endCxn id="24" idx="2"/>
            </p:cNvCxnSpPr>
            <p:nvPr/>
          </p:nvCxnSpPr>
          <p:spPr bwMode="auto">
            <a:xfrm rot="5400000" flipH="1" flipV="1">
              <a:off x="3301" y="2200"/>
              <a:ext cx="302" cy="719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7" name="TextBox 26"/>
          <p:cNvSpPr txBox="1"/>
          <p:nvPr/>
        </p:nvSpPr>
        <p:spPr>
          <a:xfrm>
            <a:off x="458915" y="1648332"/>
            <a:ext cx="647700" cy="27699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CPA 1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362968" y="1648331"/>
            <a:ext cx="647700" cy="27699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CPA 2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186735" y="1648330"/>
            <a:ext cx="647700" cy="27699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CPA 3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933005" y="1648329"/>
            <a:ext cx="647700" cy="27699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CPA 4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701355" y="1648328"/>
            <a:ext cx="647700" cy="27699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CPA 5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585593" y="1648332"/>
            <a:ext cx="647700" cy="27699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CPA 6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 bwMode="auto">
          <a:xfrm>
            <a:off x="1108968" y="1461426"/>
            <a:ext cx="7783512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C000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5" name="TextBox 44"/>
          <p:cNvSpPr txBox="1"/>
          <p:nvPr/>
        </p:nvSpPr>
        <p:spPr>
          <a:xfrm>
            <a:off x="3321509" y="957165"/>
            <a:ext cx="1756379" cy="27699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PoA</a:t>
            </a:r>
            <a:r>
              <a:rPr lang="en-US" sz="1200" dirty="0" smtClean="0"/>
              <a:t> Lifetime: 28 years</a:t>
            </a:r>
            <a:endParaRPr lang="en-GB" sz="1200" dirty="0"/>
          </a:p>
        </p:txBody>
      </p:sp>
      <p:sp>
        <p:nvSpPr>
          <p:cNvPr id="46" name="TextBox 45"/>
          <p:cNvSpPr txBox="1"/>
          <p:nvPr/>
        </p:nvSpPr>
        <p:spPr>
          <a:xfrm>
            <a:off x="2815621" y="1319442"/>
            <a:ext cx="2843423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Crediting Period : 21 years (maximum)</a:t>
            </a:r>
            <a:endParaRPr lang="en-GB" sz="1200" dirty="0"/>
          </a:p>
        </p:txBody>
      </p:sp>
      <p:cxnSp>
        <p:nvCxnSpPr>
          <p:cNvPr id="48" name="Straight Arrow Connector 47"/>
          <p:cNvCxnSpPr/>
          <p:nvPr/>
        </p:nvCxnSpPr>
        <p:spPr bwMode="auto">
          <a:xfrm>
            <a:off x="251520" y="1115241"/>
            <a:ext cx="0" cy="250401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" name="TextBox 48"/>
          <p:cNvSpPr txBox="1"/>
          <p:nvPr/>
        </p:nvSpPr>
        <p:spPr>
          <a:xfrm>
            <a:off x="189503" y="3635521"/>
            <a:ext cx="593261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PoA</a:t>
            </a:r>
            <a:r>
              <a:rPr lang="en-US" sz="1200" dirty="0" smtClean="0"/>
              <a:t> Start Date</a:t>
            </a:r>
            <a:endParaRPr lang="en-GB" sz="1200" dirty="0"/>
          </a:p>
        </p:txBody>
      </p:sp>
      <p:sp>
        <p:nvSpPr>
          <p:cNvPr id="50" name="TextBox 49"/>
          <p:cNvSpPr txBox="1"/>
          <p:nvPr/>
        </p:nvSpPr>
        <p:spPr>
          <a:xfrm>
            <a:off x="1066336" y="2668218"/>
            <a:ext cx="1120399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PoA</a:t>
            </a:r>
            <a:r>
              <a:rPr lang="en-US" sz="1200" dirty="0" smtClean="0"/>
              <a:t> Registration</a:t>
            </a:r>
            <a:endParaRPr lang="en-GB" sz="1200" dirty="0"/>
          </a:p>
        </p:txBody>
      </p:sp>
      <p:sp>
        <p:nvSpPr>
          <p:cNvPr id="51" name="TextBox 50"/>
          <p:cNvSpPr txBox="1"/>
          <p:nvPr/>
        </p:nvSpPr>
        <p:spPr>
          <a:xfrm>
            <a:off x="1362968" y="3923516"/>
            <a:ext cx="2217737" cy="1107996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Monitored by CME  based on:</a:t>
            </a:r>
          </a:p>
          <a:p>
            <a:r>
              <a:rPr lang="en-US" sz="1200" dirty="0"/>
              <a:t>- Monitoring Plan of </a:t>
            </a:r>
            <a:r>
              <a:rPr lang="en-US" sz="1200" dirty="0" err="1"/>
              <a:t>PoA</a:t>
            </a:r>
            <a:r>
              <a:rPr lang="en-US" sz="1200" dirty="0"/>
              <a:t> DD</a:t>
            </a:r>
          </a:p>
          <a:p>
            <a:r>
              <a:rPr lang="en-US" sz="1200" dirty="0"/>
              <a:t>- </a:t>
            </a:r>
            <a:r>
              <a:rPr lang="en-US" sz="1200" dirty="0" smtClean="0"/>
              <a:t>Applied </a:t>
            </a:r>
            <a:r>
              <a:rPr lang="en-US" sz="1200" dirty="0"/>
              <a:t>methodology</a:t>
            </a:r>
          </a:p>
          <a:p>
            <a:r>
              <a:rPr lang="en-US" sz="1200" dirty="0"/>
              <a:t>- current EB </a:t>
            </a:r>
            <a:r>
              <a:rPr lang="en-US" sz="1200" dirty="0" smtClean="0"/>
              <a:t>guidance</a:t>
            </a:r>
            <a:endParaRPr lang="en-US" sz="1200" dirty="0"/>
          </a:p>
        </p:txBody>
      </p:sp>
      <p:cxnSp>
        <p:nvCxnSpPr>
          <p:cNvPr id="54" name="Straight Arrow Connector 53"/>
          <p:cNvCxnSpPr/>
          <p:nvPr/>
        </p:nvCxnSpPr>
        <p:spPr bwMode="auto">
          <a:xfrm flipH="1">
            <a:off x="458915" y="1925331"/>
            <a:ext cx="1" cy="88423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7" name="TextBox 56"/>
          <p:cNvSpPr txBox="1"/>
          <p:nvPr/>
        </p:nvSpPr>
        <p:spPr>
          <a:xfrm>
            <a:off x="341903" y="2809568"/>
            <a:ext cx="593261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CPA Start Date</a:t>
            </a:r>
            <a:endParaRPr lang="en-GB" sz="1200" dirty="0"/>
          </a:p>
        </p:txBody>
      </p:sp>
      <p:sp>
        <p:nvSpPr>
          <p:cNvPr id="86" name="AutoShape 58"/>
          <p:cNvSpPr>
            <a:spLocks noChangeArrowheads="1"/>
          </p:cNvSpPr>
          <p:nvPr/>
        </p:nvSpPr>
        <p:spPr bwMode="auto">
          <a:xfrm>
            <a:off x="6673949" y="4762388"/>
            <a:ext cx="688361" cy="267616"/>
          </a:xfrm>
          <a:prstGeom prst="flowChartProcess">
            <a:avLst/>
          </a:prstGeom>
          <a:solidFill>
            <a:schemeClr val="tx2"/>
          </a:solidFill>
          <a:ln w="12700" algn="ctr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/>
            <a:r>
              <a:rPr lang="en-US" sz="1200" dirty="0" smtClean="0"/>
              <a:t>DOE</a:t>
            </a:r>
            <a:endParaRPr lang="en-US" sz="1200" dirty="0"/>
          </a:p>
        </p:txBody>
      </p:sp>
      <p:cxnSp>
        <p:nvCxnSpPr>
          <p:cNvPr id="93" name="Straight Arrow Connector 92"/>
          <p:cNvCxnSpPr>
            <a:stCxn id="86" idx="1"/>
            <a:endCxn id="7" idx="3"/>
          </p:cNvCxnSpPr>
          <p:nvPr/>
        </p:nvCxnSpPr>
        <p:spPr bwMode="auto">
          <a:xfrm flipH="1" flipV="1">
            <a:off x="5673030" y="4895860"/>
            <a:ext cx="1000919" cy="3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0" name="TextBox 99"/>
          <p:cNvSpPr txBox="1"/>
          <p:nvPr/>
        </p:nvSpPr>
        <p:spPr>
          <a:xfrm>
            <a:off x="5385693" y="1648332"/>
            <a:ext cx="908050" cy="27699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CPA 7, </a:t>
            </a:r>
            <a:r>
              <a:rPr lang="en-US" sz="1200" dirty="0" err="1" smtClean="0">
                <a:solidFill>
                  <a:schemeClr val="bg1"/>
                </a:solidFill>
              </a:rPr>
              <a:t>etc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90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 UNFCCC PowerPoint">
  <a:themeElements>
    <a:clrScheme name="blank 1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4B93DC"/>
        </a:dk2>
        <a:lt2>
          <a:srgbClr val="808080"/>
        </a:lt2>
        <a:accent1>
          <a:srgbClr val="CCA674"/>
        </a:accent1>
        <a:accent2>
          <a:srgbClr val="FB927D"/>
        </a:accent2>
        <a:accent3>
          <a:srgbClr val="FFFFFF"/>
        </a:accent3>
        <a:accent4>
          <a:srgbClr val="000000"/>
        </a:accent4>
        <a:accent5>
          <a:srgbClr val="E2D0BC"/>
        </a:accent5>
        <a:accent6>
          <a:srgbClr val="E38471"/>
        </a:accent6>
        <a:hlink>
          <a:srgbClr val="A8D6BC"/>
        </a:hlink>
        <a:folHlink>
          <a:srgbClr val="B6D4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UNFCCC quote">
  <a:themeElements>
    <a:clrScheme name="UNFCCC quote 1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UNFCCC quo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NFCCC quote 1">
        <a:dk1>
          <a:srgbClr val="000000"/>
        </a:dk1>
        <a:lt1>
          <a:srgbClr val="FFFFFF"/>
        </a:lt1>
        <a:dk2>
          <a:srgbClr val="4B93DC"/>
        </a:dk2>
        <a:lt2>
          <a:srgbClr val="808080"/>
        </a:lt2>
        <a:accent1>
          <a:srgbClr val="CCA674"/>
        </a:accent1>
        <a:accent2>
          <a:srgbClr val="FB927D"/>
        </a:accent2>
        <a:accent3>
          <a:srgbClr val="FFFFFF"/>
        </a:accent3>
        <a:accent4>
          <a:srgbClr val="000000"/>
        </a:accent4>
        <a:accent5>
          <a:srgbClr val="E2D0BC"/>
        </a:accent5>
        <a:accent6>
          <a:srgbClr val="E38471"/>
        </a:accent6>
        <a:hlink>
          <a:srgbClr val="A8D6BC"/>
        </a:hlink>
        <a:folHlink>
          <a:srgbClr val="B6D4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UNFCCC_Master 70pt title">
  <a:themeElements>
    <a:clrScheme name="UNFCCC_Master 70pt title 1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UNFCCC_Master 70pt titl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NFCCC_Master 70pt title 1">
        <a:dk1>
          <a:srgbClr val="000000"/>
        </a:dk1>
        <a:lt1>
          <a:srgbClr val="FFFFFF"/>
        </a:lt1>
        <a:dk2>
          <a:srgbClr val="4B93DC"/>
        </a:dk2>
        <a:lt2>
          <a:srgbClr val="808080"/>
        </a:lt2>
        <a:accent1>
          <a:srgbClr val="CCA674"/>
        </a:accent1>
        <a:accent2>
          <a:srgbClr val="FB927D"/>
        </a:accent2>
        <a:accent3>
          <a:srgbClr val="FFFFFF"/>
        </a:accent3>
        <a:accent4>
          <a:srgbClr val="000000"/>
        </a:accent4>
        <a:accent5>
          <a:srgbClr val="E2D0BC"/>
        </a:accent5>
        <a:accent6>
          <a:srgbClr val="E38471"/>
        </a:accent6>
        <a:hlink>
          <a:srgbClr val="A8D6BC"/>
        </a:hlink>
        <a:folHlink>
          <a:srgbClr val="B6D4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1378</Words>
  <Application>Microsoft Office PowerPoint</Application>
  <PresentationFormat>On-screen Show (4:3)</PresentationFormat>
  <Paragraphs>258</Paragraphs>
  <Slides>17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 UNFCCC PowerPoint</vt:lpstr>
      <vt:lpstr>UNFCCC quote</vt:lpstr>
      <vt:lpstr>UNFCCC_Master 70pt title</vt:lpstr>
      <vt:lpstr>  Session 3: The Concept of Programme of Activities (PoA)   Monitoring, Verification, CER Issuance and  Post-registration changes for PoAs</vt:lpstr>
      <vt:lpstr>Outline</vt:lpstr>
      <vt:lpstr>CDM PoA Cycle</vt:lpstr>
      <vt:lpstr>CPA Inclusion in PoA</vt:lpstr>
      <vt:lpstr>PoA Monitoring</vt:lpstr>
      <vt:lpstr>Monitoring Report</vt:lpstr>
      <vt:lpstr>Elements of Monitoring Reports</vt:lpstr>
      <vt:lpstr>Monitoring Report for the PoA</vt:lpstr>
      <vt:lpstr>PoA verification</vt:lpstr>
      <vt:lpstr>Verification of PoA</vt:lpstr>
      <vt:lpstr>Key Elements of PoA Verification</vt:lpstr>
      <vt:lpstr>Verification Process</vt:lpstr>
      <vt:lpstr>Issuance of CDM PoA</vt:lpstr>
      <vt:lpstr>CME change in PoA</vt:lpstr>
      <vt:lpstr>Post Registration Change of PoA</vt:lpstr>
      <vt:lpstr>Timeline for processing PoA PRC – Prior Approval</vt:lpstr>
      <vt:lpstr>Thank you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2013-09-30T15:10:33Z</dcterms:created>
  <dcterms:modified xsi:type="dcterms:W3CDTF">2013-10-17T12:08:14Z</dcterms:modified>
</cp:coreProperties>
</file>