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74" r:id="rId2"/>
    <p:sldMasterId id="2147483688" r:id="rId3"/>
    <p:sldMasterId id="2147483702" r:id="rId4"/>
    <p:sldMasterId id="2147483716" r:id="rId5"/>
  </p:sldMasterIdLst>
  <p:notesMasterIdLst>
    <p:notesMasterId r:id="rId33"/>
  </p:notesMasterIdLst>
  <p:handoutMasterIdLst>
    <p:handoutMasterId r:id="rId34"/>
  </p:handoutMasterIdLst>
  <p:sldIdLst>
    <p:sldId id="257" r:id="rId6"/>
    <p:sldId id="331" r:id="rId7"/>
    <p:sldId id="420" r:id="rId8"/>
    <p:sldId id="426" r:id="rId9"/>
    <p:sldId id="404" r:id="rId10"/>
    <p:sldId id="405" r:id="rId11"/>
    <p:sldId id="406" r:id="rId12"/>
    <p:sldId id="421" r:id="rId13"/>
    <p:sldId id="424" r:id="rId14"/>
    <p:sldId id="407" r:id="rId15"/>
    <p:sldId id="342" r:id="rId16"/>
    <p:sldId id="419" r:id="rId17"/>
    <p:sldId id="422" r:id="rId18"/>
    <p:sldId id="335" r:id="rId19"/>
    <p:sldId id="352" r:id="rId20"/>
    <p:sldId id="427" r:id="rId21"/>
    <p:sldId id="325" r:id="rId22"/>
    <p:sldId id="354" r:id="rId23"/>
    <p:sldId id="355" r:id="rId24"/>
    <p:sldId id="357" r:id="rId25"/>
    <p:sldId id="358" r:id="rId26"/>
    <p:sldId id="359" r:id="rId27"/>
    <p:sldId id="360" r:id="rId28"/>
    <p:sldId id="361" r:id="rId29"/>
    <p:sldId id="423" r:id="rId30"/>
    <p:sldId id="429" r:id="rId31"/>
    <p:sldId id="272" r:id="rId32"/>
  </p:sldIdLst>
  <p:sldSz cx="9144000" cy="6858000" type="screen4x3"/>
  <p:notesSz cx="6794500" cy="9906000"/>
  <p:embeddedFontLst>
    <p:embeddedFont>
      <p:font typeface="Calibri" pitchFamily="34" charset="0"/>
      <p:regular r:id="rId35"/>
      <p:bold r:id="rId36"/>
      <p:italic r:id="rId37"/>
      <p:boldItalic r:id="rId38"/>
    </p:embeddedFont>
    <p:embeddedFont>
      <p:font typeface="Arial Unicode MS" pitchFamily="34" charset="-128"/>
      <p:regular r:id="rId39"/>
    </p:embeddedFont>
    <p:embeddedFont>
      <p:font typeface="Verdana" pitchFamily="34" charset="0"/>
      <p:regular r:id="rId40"/>
      <p:bold r:id="rId41"/>
      <p:italic r:id="rId42"/>
      <p:boldItalic r:id="rId43"/>
    </p:embeddedFont>
    <p:embeddedFont>
      <p:font typeface="SimSun" pitchFamily="2" charset="-122"/>
      <p:regular r:id="rId44"/>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94224" autoAdjust="0"/>
  </p:normalViewPr>
  <p:slideViewPr>
    <p:cSldViewPr>
      <p:cViewPr>
        <p:scale>
          <a:sx n="70" d="100"/>
          <a:sy n="70" d="100"/>
        </p:scale>
        <p:origin x="-444" y="-90"/>
      </p:cViewPr>
      <p:guideLst>
        <p:guide orient="horz" pos="2160"/>
        <p:guide pos="2880"/>
      </p:guideLst>
    </p:cSldViewPr>
  </p:slideViewPr>
  <p:notesTextViewPr>
    <p:cViewPr>
      <p:scale>
        <a:sx n="1" d="1"/>
        <a:sy n="1" d="1"/>
      </p:scale>
      <p:origin x="0" y="0"/>
    </p:cViewPr>
  </p:notesTextViewPr>
  <p:sorterViewPr>
    <p:cViewPr>
      <p:scale>
        <a:sx n="100" d="100"/>
        <a:sy n="100" d="100"/>
      </p:scale>
      <p:origin x="0" y="37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5.fntdata"/><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2.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10.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683ACF-79C8-4FEC-81A7-34B015EEA5E3}" type="doc">
      <dgm:prSet loTypeId="urn:microsoft.com/office/officeart/2005/8/layout/radial4" loCatId="relationship" qsTypeId="urn:microsoft.com/office/officeart/2005/8/quickstyle/simple1" qsCatId="simple" csTypeId="urn:microsoft.com/office/officeart/2005/8/colors/accent0_3" csCatId="mainScheme" phldr="1"/>
      <dgm:spPr/>
      <dgm:t>
        <a:bodyPr/>
        <a:lstStyle/>
        <a:p>
          <a:endParaRPr lang="en-GB"/>
        </a:p>
      </dgm:t>
    </dgm:pt>
    <dgm:pt modelId="{6C4992A1-3531-4D70-A706-4C82CE96C77E}">
      <dgm:prSet phldrT="[Text]"/>
      <dgm:spPr/>
      <dgm:t>
        <a:bodyPr/>
        <a:lstStyle/>
        <a:p>
          <a:r>
            <a:rPr lang="en-US" dirty="0" smtClean="0"/>
            <a:t>EB</a:t>
          </a:r>
          <a:endParaRPr lang="en-GB" dirty="0"/>
        </a:p>
      </dgm:t>
    </dgm:pt>
    <dgm:pt modelId="{7A777A75-A682-4F1A-B8F5-095859299F23}" type="parTrans" cxnId="{79DB9C77-CA53-43A6-A3CF-3F308E42BB13}">
      <dgm:prSet/>
      <dgm:spPr/>
      <dgm:t>
        <a:bodyPr/>
        <a:lstStyle/>
        <a:p>
          <a:endParaRPr lang="en-GB"/>
        </a:p>
      </dgm:t>
    </dgm:pt>
    <dgm:pt modelId="{662A1545-8D74-40B2-AEBC-46E596685C03}" type="sibTrans" cxnId="{79DB9C77-CA53-43A6-A3CF-3F308E42BB13}">
      <dgm:prSet/>
      <dgm:spPr/>
      <dgm:t>
        <a:bodyPr/>
        <a:lstStyle/>
        <a:p>
          <a:endParaRPr lang="en-GB"/>
        </a:p>
      </dgm:t>
    </dgm:pt>
    <dgm:pt modelId="{A73A92A3-E0D0-4E04-853C-04D04FFF08CF}">
      <dgm:prSet phldrT="[Text]" custT="1"/>
      <dgm:spPr/>
      <dgm:t>
        <a:bodyPr/>
        <a:lstStyle/>
        <a:p>
          <a:r>
            <a:rPr lang="en-US" sz="1600" dirty="0" smtClean="0"/>
            <a:t>Designated operational entity (DOE)</a:t>
          </a:r>
        </a:p>
        <a:p>
          <a:r>
            <a:rPr lang="en-US" sz="1400" dirty="0" smtClean="0"/>
            <a:t>Independent accredited auditors</a:t>
          </a:r>
          <a:endParaRPr lang="en-GB" sz="1400" dirty="0"/>
        </a:p>
      </dgm:t>
    </dgm:pt>
    <dgm:pt modelId="{4B308C3D-575F-4432-9001-80E6F085BAD7}" type="parTrans" cxnId="{31802403-C202-4925-99C5-73B7452BDAF9}">
      <dgm:prSet/>
      <dgm:spPr/>
      <dgm:t>
        <a:bodyPr/>
        <a:lstStyle/>
        <a:p>
          <a:endParaRPr lang="en-GB"/>
        </a:p>
      </dgm:t>
    </dgm:pt>
    <dgm:pt modelId="{611DD7F1-AB39-4298-85AE-B20808AC347D}" type="sibTrans" cxnId="{31802403-C202-4925-99C5-73B7452BDAF9}">
      <dgm:prSet/>
      <dgm:spPr/>
      <dgm:t>
        <a:bodyPr/>
        <a:lstStyle/>
        <a:p>
          <a:endParaRPr lang="en-GB"/>
        </a:p>
      </dgm:t>
    </dgm:pt>
    <dgm:pt modelId="{4E19C445-6DE8-400E-AB9B-E4978BDD14C7}">
      <dgm:prSet phldrT="[Text]" custT="1"/>
      <dgm:spPr/>
      <dgm:t>
        <a:bodyPr/>
        <a:lstStyle/>
        <a:p>
          <a:pPr eaLnBrk="1" latinLnBrk="0"/>
          <a:r>
            <a:rPr lang="en-US" sz="1600" dirty="0" smtClean="0"/>
            <a:t>Project participant (PP)</a:t>
          </a:r>
        </a:p>
        <a:p>
          <a:pPr eaLnBrk="1" latinLnBrk="0"/>
          <a:r>
            <a:rPr lang="en-US" sz="1400" dirty="0" smtClean="0"/>
            <a:t>Develops a project or </a:t>
          </a:r>
          <a:r>
            <a:rPr lang="en-US" sz="1400" dirty="0" err="1" smtClean="0"/>
            <a:t>programme</a:t>
          </a:r>
          <a:r>
            <a:rPr lang="en-US" sz="1400" dirty="0" smtClean="0"/>
            <a:t> of activity</a:t>
          </a:r>
          <a:endParaRPr lang="en-GB" sz="1400" dirty="0"/>
        </a:p>
      </dgm:t>
    </dgm:pt>
    <dgm:pt modelId="{75296C1D-F757-483B-BA02-5D85441D364A}" type="parTrans" cxnId="{9501DB63-4F1D-4C04-BC3C-C053AD22CB0A}">
      <dgm:prSet/>
      <dgm:spPr/>
      <dgm:t>
        <a:bodyPr/>
        <a:lstStyle/>
        <a:p>
          <a:endParaRPr lang="en-GB"/>
        </a:p>
      </dgm:t>
    </dgm:pt>
    <dgm:pt modelId="{09C2AA54-4239-4770-AEA9-9288E8B45CCE}" type="sibTrans" cxnId="{9501DB63-4F1D-4C04-BC3C-C053AD22CB0A}">
      <dgm:prSet/>
      <dgm:spPr/>
      <dgm:t>
        <a:bodyPr/>
        <a:lstStyle/>
        <a:p>
          <a:endParaRPr lang="en-GB"/>
        </a:p>
      </dgm:t>
    </dgm:pt>
    <dgm:pt modelId="{E4D68489-D915-4D6B-A505-2A2368772B0D}">
      <dgm:prSet phldrT="[Text]" custT="1"/>
      <dgm:spPr/>
      <dgm:t>
        <a:bodyPr/>
        <a:lstStyle/>
        <a:p>
          <a:r>
            <a:rPr lang="en-US" sz="1500" dirty="0" smtClean="0"/>
            <a:t>Designated national authority (DNA)</a:t>
          </a:r>
        </a:p>
        <a:p>
          <a:r>
            <a:rPr lang="en-US" sz="1400" dirty="0" smtClean="0"/>
            <a:t>Approves implementation of a CDM project in their country</a:t>
          </a:r>
          <a:endParaRPr lang="en-GB" sz="1400" dirty="0"/>
        </a:p>
      </dgm:t>
    </dgm:pt>
    <dgm:pt modelId="{6D92301E-D0F4-46EA-A82E-3A353BD26546}" type="sibTrans" cxnId="{D10FA554-FBA8-40D2-918D-696245318CB3}">
      <dgm:prSet/>
      <dgm:spPr/>
      <dgm:t>
        <a:bodyPr/>
        <a:lstStyle/>
        <a:p>
          <a:endParaRPr lang="en-GB"/>
        </a:p>
      </dgm:t>
    </dgm:pt>
    <dgm:pt modelId="{65F17D88-DA84-4525-BC4D-7CF7B0A6EF48}" type="parTrans" cxnId="{D10FA554-FBA8-40D2-918D-696245318CB3}">
      <dgm:prSet/>
      <dgm:spPr/>
      <dgm:t>
        <a:bodyPr/>
        <a:lstStyle/>
        <a:p>
          <a:endParaRPr lang="en-GB"/>
        </a:p>
      </dgm:t>
    </dgm:pt>
    <dgm:pt modelId="{485197C0-B8D6-416F-B212-83DF5ECBCF19}">
      <dgm:prSet phldrT="[Text]"/>
      <dgm:spPr/>
      <dgm:t>
        <a:bodyPr/>
        <a:lstStyle/>
        <a:p>
          <a:endParaRPr lang="en-GB"/>
        </a:p>
      </dgm:t>
    </dgm:pt>
    <dgm:pt modelId="{D7364E53-2691-4A08-97EF-3BFF2FD2973F}" type="parTrans" cxnId="{3E7AD9CC-7AE5-4476-BC6A-7058950309BA}">
      <dgm:prSet/>
      <dgm:spPr/>
      <dgm:t>
        <a:bodyPr/>
        <a:lstStyle/>
        <a:p>
          <a:endParaRPr lang="en-GB"/>
        </a:p>
      </dgm:t>
    </dgm:pt>
    <dgm:pt modelId="{68E0D263-CF3D-4CBC-B1D4-4DA33C032715}" type="sibTrans" cxnId="{3E7AD9CC-7AE5-4476-BC6A-7058950309BA}">
      <dgm:prSet/>
      <dgm:spPr/>
      <dgm:t>
        <a:bodyPr/>
        <a:lstStyle/>
        <a:p>
          <a:endParaRPr lang="en-GB"/>
        </a:p>
      </dgm:t>
    </dgm:pt>
    <dgm:pt modelId="{1C4C1558-D955-429D-B83D-4A6506E424EE}">
      <dgm:prSet phldrT="[Text]"/>
      <dgm:spPr/>
      <dgm:t>
        <a:bodyPr/>
        <a:lstStyle/>
        <a:p>
          <a:endParaRPr lang="en-GB"/>
        </a:p>
      </dgm:t>
    </dgm:pt>
    <dgm:pt modelId="{F9D4ED90-25F4-42AD-9D98-D4474B090C24}" type="parTrans" cxnId="{D6D15B3A-BF07-48B8-B3ED-3874091A14AC}">
      <dgm:prSet/>
      <dgm:spPr/>
      <dgm:t>
        <a:bodyPr/>
        <a:lstStyle/>
        <a:p>
          <a:endParaRPr lang="en-GB"/>
        </a:p>
      </dgm:t>
    </dgm:pt>
    <dgm:pt modelId="{D0064812-3A0F-4E0F-8EE5-1942152425B6}" type="sibTrans" cxnId="{D6D15B3A-BF07-48B8-B3ED-3874091A14AC}">
      <dgm:prSet/>
      <dgm:spPr/>
      <dgm:t>
        <a:bodyPr/>
        <a:lstStyle/>
        <a:p>
          <a:endParaRPr lang="en-GB"/>
        </a:p>
      </dgm:t>
    </dgm:pt>
    <dgm:pt modelId="{4A2145E2-96ED-4C70-90C8-08F3DE80D5DB}">
      <dgm:prSet phldrT="[Text]" custT="1"/>
      <dgm:spPr/>
      <dgm:t>
        <a:bodyPr/>
        <a:lstStyle/>
        <a:p>
          <a:pPr eaLnBrk="1" latinLnBrk="0"/>
          <a:r>
            <a:rPr lang="en-US" sz="1600" dirty="0" smtClean="0"/>
            <a:t>Carbon Consultant</a:t>
          </a:r>
        </a:p>
        <a:p>
          <a:pPr eaLnBrk="1" latinLnBrk="0"/>
          <a:r>
            <a:rPr lang="en-US" sz="1400" dirty="0" smtClean="0"/>
            <a:t>CDM advice and CERs sales</a:t>
          </a:r>
        </a:p>
      </dgm:t>
    </dgm:pt>
    <dgm:pt modelId="{49C14EAB-A4C5-4337-BFF4-0FEC38D228DA}" type="parTrans" cxnId="{DBFD12E4-70FE-47A9-AE33-C0E1E1DCDD93}">
      <dgm:prSet/>
      <dgm:spPr/>
      <dgm:t>
        <a:bodyPr/>
        <a:lstStyle/>
        <a:p>
          <a:endParaRPr lang="en-GB"/>
        </a:p>
      </dgm:t>
    </dgm:pt>
    <dgm:pt modelId="{12352810-8AB5-403E-BD22-6B8689143C52}" type="sibTrans" cxnId="{DBFD12E4-70FE-47A9-AE33-C0E1E1DCDD93}">
      <dgm:prSet/>
      <dgm:spPr/>
      <dgm:t>
        <a:bodyPr/>
        <a:lstStyle/>
        <a:p>
          <a:endParaRPr lang="en-GB"/>
        </a:p>
      </dgm:t>
    </dgm:pt>
    <dgm:pt modelId="{44FEE4B3-8109-43D8-8834-CB5E901A6609}">
      <dgm:prSet phldrT="[Text]"/>
      <dgm:spPr/>
      <dgm:t>
        <a:bodyPr/>
        <a:lstStyle/>
        <a:p>
          <a:pPr eaLnBrk="1" latinLnBrk="0"/>
          <a:r>
            <a:rPr lang="en-US" dirty="0" smtClean="0"/>
            <a:t>Wider Stakeholders</a:t>
          </a:r>
        </a:p>
      </dgm:t>
    </dgm:pt>
    <dgm:pt modelId="{9C1E0817-5571-4B0A-BF90-4371D8241EA0}" type="parTrans" cxnId="{70EF05D3-75D1-4ABE-9D36-965449845B3A}">
      <dgm:prSet/>
      <dgm:spPr/>
      <dgm:t>
        <a:bodyPr/>
        <a:lstStyle/>
        <a:p>
          <a:endParaRPr lang="en-GB"/>
        </a:p>
      </dgm:t>
    </dgm:pt>
    <dgm:pt modelId="{D9B32638-FAA0-4AD6-B984-94A23EC468C6}" type="sibTrans" cxnId="{70EF05D3-75D1-4ABE-9D36-965449845B3A}">
      <dgm:prSet/>
      <dgm:spPr/>
      <dgm:t>
        <a:bodyPr/>
        <a:lstStyle/>
        <a:p>
          <a:endParaRPr lang="en-GB"/>
        </a:p>
      </dgm:t>
    </dgm:pt>
    <dgm:pt modelId="{4F8FE8B2-46E8-44C9-B916-06FAB9648A13}" type="pres">
      <dgm:prSet presAssocID="{FD683ACF-79C8-4FEC-81A7-34B015EEA5E3}" presName="cycle" presStyleCnt="0">
        <dgm:presLayoutVars>
          <dgm:chMax val="1"/>
          <dgm:dir/>
          <dgm:animLvl val="ctr"/>
          <dgm:resizeHandles val="exact"/>
        </dgm:presLayoutVars>
      </dgm:prSet>
      <dgm:spPr/>
      <dgm:t>
        <a:bodyPr/>
        <a:lstStyle/>
        <a:p>
          <a:endParaRPr lang="en-GB"/>
        </a:p>
      </dgm:t>
    </dgm:pt>
    <dgm:pt modelId="{F4270CCD-4717-4B65-AFA5-804E4E50EE23}" type="pres">
      <dgm:prSet presAssocID="{6C4992A1-3531-4D70-A706-4C82CE96C77E}" presName="centerShape" presStyleLbl="node0" presStyleIdx="0" presStyleCnt="1" custScaleX="132977" custScaleY="106118" custLinFactNeighborX="3707" custLinFactNeighborY="-6569"/>
      <dgm:spPr/>
      <dgm:t>
        <a:bodyPr/>
        <a:lstStyle/>
        <a:p>
          <a:endParaRPr lang="en-GB"/>
        </a:p>
      </dgm:t>
    </dgm:pt>
    <dgm:pt modelId="{DDD4C0F5-02C3-4B03-AF3B-A1481D12993E}" type="pres">
      <dgm:prSet presAssocID="{4B308C3D-575F-4432-9001-80E6F085BAD7}" presName="parTrans" presStyleLbl="bgSibTrans2D1" presStyleIdx="0" presStyleCnt="5"/>
      <dgm:spPr/>
      <dgm:t>
        <a:bodyPr/>
        <a:lstStyle/>
        <a:p>
          <a:endParaRPr lang="en-GB"/>
        </a:p>
      </dgm:t>
    </dgm:pt>
    <dgm:pt modelId="{5F3EF57B-2B57-4B33-8E6C-C788C29FB0E1}" type="pres">
      <dgm:prSet presAssocID="{A73A92A3-E0D0-4E04-853C-04D04FFF08CF}" presName="node" presStyleLbl="node1" presStyleIdx="0" presStyleCnt="5" custScaleX="113507" custScaleY="84702" custRadScaleRad="105709" custRadScaleInc="29959">
        <dgm:presLayoutVars>
          <dgm:bulletEnabled val="1"/>
        </dgm:presLayoutVars>
      </dgm:prSet>
      <dgm:spPr/>
      <dgm:t>
        <a:bodyPr/>
        <a:lstStyle/>
        <a:p>
          <a:endParaRPr lang="en-GB"/>
        </a:p>
      </dgm:t>
    </dgm:pt>
    <dgm:pt modelId="{4EF175B9-7D5B-4096-8F58-1F1BCB68E0D6}" type="pres">
      <dgm:prSet presAssocID="{65F17D88-DA84-4525-BC4D-7CF7B0A6EF48}" presName="parTrans" presStyleLbl="bgSibTrans2D1" presStyleIdx="1" presStyleCnt="5"/>
      <dgm:spPr/>
      <dgm:t>
        <a:bodyPr/>
        <a:lstStyle/>
        <a:p>
          <a:endParaRPr lang="en-GB"/>
        </a:p>
      </dgm:t>
    </dgm:pt>
    <dgm:pt modelId="{426532CD-D374-4672-8D36-D25682117EAE}" type="pres">
      <dgm:prSet presAssocID="{E4D68489-D915-4D6B-A505-2A2368772B0D}" presName="node" presStyleLbl="node1" presStyleIdx="1" presStyleCnt="5" custScaleX="102977" custScaleY="90444" custRadScaleRad="119189" custRadScaleInc="-2808">
        <dgm:presLayoutVars>
          <dgm:bulletEnabled val="1"/>
        </dgm:presLayoutVars>
      </dgm:prSet>
      <dgm:spPr/>
      <dgm:t>
        <a:bodyPr/>
        <a:lstStyle/>
        <a:p>
          <a:endParaRPr lang="en-GB"/>
        </a:p>
      </dgm:t>
    </dgm:pt>
    <dgm:pt modelId="{99D179B8-3C0A-4AB7-ACBF-A037F7E0202A}" type="pres">
      <dgm:prSet presAssocID="{75296C1D-F757-483B-BA02-5D85441D364A}" presName="parTrans" presStyleLbl="bgSibTrans2D1" presStyleIdx="2" presStyleCnt="5"/>
      <dgm:spPr/>
      <dgm:t>
        <a:bodyPr/>
        <a:lstStyle/>
        <a:p>
          <a:endParaRPr lang="en-GB"/>
        </a:p>
      </dgm:t>
    </dgm:pt>
    <dgm:pt modelId="{C765A0FB-95F4-4181-8978-43C897D3ADDB}" type="pres">
      <dgm:prSet presAssocID="{4E19C445-6DE8-400E-AB9B-E4978BDD14C7}" presName="node" presStyleLbl="node1" presStyleIdx="2" presStyleCnt="5" custScaleX="106447" custScaleY="110132" custRadScaleRad="100147" custRadScaleInc="13544">
        <dgm:presLayoutVars>
          <dgm:bulletEnabled val="1"/>
        </dgm:presLayoutVars>
      </dgm:prSet>
      <dgm:spPr/>
      <dgm:t>
        <a:bodyPr/>
        <a:lstStyle/>
        <a:p>
          <a:endParaRPr lang="en-GB"/>
        </a:p>
      </dgm:t>
    </dgm:pt>
    <dgm:pt modelId="{2D48ED38-A391-48C9-9321-AA910B3F18CF}" type="pres">
      <dgm:prSet presAssocID="{49C14EAB-A4C5-4337-BFF4-0FEC38D228DA}" presName="parTrans" presStyleLbl="bgSibTrans2D1" presStyleIdx="3" presStyleCnt="5"/>
      <dgm:spPr/>
      <dgm:t>
        <a:bodyPr/>
        <a:lstStyle/>
        <a:p>
          <a:endParaRPr lang="en-GB"/>
        </a:p>
      </dgm:t>
    </dgm:pt>
    <dgm:pt modelId="{241F3B8E-C32A-4AEA-90FD-84F04DC70D41}" type="pres">
      <dgm:prSet presAssocID="{4A2145E2-96ED-4C70-90C8-08F3DE80D5DB}" presName="node" presStyleLbl="node1" presStyleIdx="3" presStyleCnt="5" custScaleX="97736" custScaleY="82315" custRadScaleRad="126571" custRadScaleInc="3915">
        <dgm:presLayoutVars>
          <dgm:bulletEnabled val="1"/>
        </dgm:presLayoutVars>
      </dgm:prSet>
      <dgm:spPr/>
      <dgm:t>
        <a:bodyPr/>
        <a:lstStyle/>
        <a:p>
          <a:endParaRPr lang="en-GB"/>
        </a:p>
      </dgm:t>
    </dgm:pt>
    <dgm:pt modelId="{0F8783FE-C470-40BE-A78A-809BFE666051}" type="pres">
      <dgm:prSet presAssocID="{9C1E0817-5571-4B0A-BF90-4371D8241EA0}" presName="parTrans" presStyleLbl="bgSibTrans2D1" presStyleIdx="4" presStyleCnt="5"/>
      <dgm:spPr/>
      <dgm:t>
        <a:bodyPr/>
        <a:lstStyle/>
        <a:p>
          <a:endParaRPr lang="en-GB"/>
        </a:p>
      </dgm:t>
    </dgm:pt>
    <dgm:pt modelId="{5B6A6C1B-05D1-415A-B559-4D219009FD1E}" type="pres">
      <dgm:prSet presAssocID="{44FEE4B3-8109-43D8-8834-CB5E901A6609}" presName="node" presStyleLbl="node1" presStyleIdx="4" presStyleCnt="5" custScaleX="82292" custScaleY="107378" custRadScaleRad="107424" custRadScaleInc="-27833">
        <dgm:presLayoutVars>
          <dgm:bulletEnabled val="1"/>
        </dgm:presLayoutVars>
      </dgm:prSet>
      <dgm:spPr/>
      <dgm:t>
        <a:bodyPr/>
        <a:lstStyle/>
        <a:p>
          <a:endParaRPr lang="en-GB"/>
        </a:p>
      </dgm:t>
    </dgm:pt>
  </dgm:ptLst>
  <dgm:cxnLst>
    <dgm:cxn modelId="{24F296E1-BE47-41B4-B8E5-46F5E35E85F3}" type="presOf" srcId="{E4D68489-D915-4D6B-A505-2A2368772B0D}" destId="{426532CD-D374-4672-8D36-D25682117EAE}" srcOrd="0" destOrd="0" presId="urn:microsoft.com/office/officeart/2005/8/layout/radial4"/>
    <dgm:cxn modelId="{D26EE08F-A09E-430F-A87D-512613DEE532}" type="presOf" srcId="{6C4992A1-3531-4D70-A706-4C82CE96C77E}" destId="{F4270CCD-4717-4B65-AFA5-804E4E50EE23}" srcOrd="0" destOrd="0" presId="urn:microsoft.com/office/officeart/2005/8/layout/radial4"/>
    <dgm:cxn modelId="{70EF05D3-75D1-4ABE-9D36-965449845B3A}" srcId="{6C4992A1-3531-4D70-A706-4C82CE96C77E}" destId="{44FEE4B3-8109-43D8-8834-CB5E901A6609}" srcOrd="4" destOrd="0" parTransId="{9C1E0817-5571-4B0A-BF90-4371D8241EA0}" sibTransId="{D9B32638-FAA0-4AD6-B984-94A23EC468C6}"/>
    <dgm:cxn modelId="{B74097E2-0688-425C-BEE7-2CB4542C21E6}" type="presOf" srcId="{9C1E0817-5571-4B0A-BF90-4371D8241EA0}" destId="{0F8783FE-C470-40BE-A78A-809BFE666051}" srcOrd="0" destOrd="0" presId="urn:microsoft.com/office/officeart/2005/8/layout/radial4"/>
    <dgm:cxn modelId="{31802403-C202-4925-99C5-73B7452BDAF9}" srcId="{6C4992A1-3531-4D70-A706-4C82CE96C77E}" destId="{A73A92A3-E0D0-4E04-853C-04D04FFF08CF}" srcOrd="0" destOrd="0" parTransId="{4B308C3D-575F-4432-9001-80E6F085BAD7}" sibTransId="{611DD7F1-AB39-4298-85AE-B20808AC347D}"/>
    <dgm:cxn modelId="{F281545B-0C31-478A-AE8C-5A23386520B8}" type="presOf" srcId="{FD683ACF-79C8-4FEC-81A7-34B015EEA5E3}" destId="{4F8FE8B2-46E8-44C9-B916-06FAB9648A13}" srcOrd="0" destOrd="0" presId="urn:microsoft.com/office/officeart/2005/8/layout/radial4"/>
    <dgm:cxn modelId="{0DFAAEC2-0AB5-4C6C-BA92-0247CD51BB63}" type="presOf" srcId="{A73A92A3-E0D0-4E04-853C-04D04FFF08CF}" destId="{5F3EF57B-2B57-4B33-8E6C-C788C29FB0E1}" srcOrd="0" destOrd="0" presId="urn:microsoft.com/office/officeart/2005/8/layout/radial4"/>
    <dgm:cxn modelId="{DBFD12E4-70FE-47A9-AE33-C0E1E1DCDD93}" srcId="{6C4992A1-3531-4D70-A706-4C82CE96C77E}" destId="{4A2145E2-96ED-4C70-90C8-08F3DE80D5DB}" srcOrd="3" destOrd="0" parTransId="{49C14EAB-A4C5-4337-BFF4-0FEC38D228DA}" sibTransId="{12352810-8AB5-403E-BD22-6B8689143C52}"/>
    <dgm:cxn modelId="{79DB9C77-CA53-43A6-A3CF-3F308E42BB13}" srcId="{FD683ACF-79C8-4FEC-81A7-34B015EEA5E3}" destId="{6C4992A1-3531-4D70-A706-4C82CE96C77E}" srcOrd="0" destOrd="0" parTransId="{7A777A75-A682-4F1A-B8F5-095859299F23}" sibTransId="{662A1545-8D74-40B2-AEBC-46E596685C03}"/>
    <dgm:cxn modelId="{D6B8F20E-597B-4923-9B51-137F95974538}" type="presOf" srcId="{65F17D88-DA84-4525-BC4D-7CF7B0A6EF48}" destId="{4EF175B9-7D5B-4096-8F58-1F1BCB68E0D6}" srcOrd="0" destOrd="0" presId="urn:microsoft.com/office/officeart/2005/8/layout/radial4"/>
    <dgm:cxn modelId="{2370C1EB-7648-4451-9CFB-3A6EC4E22F9A}" type="presOf" srcId="{4A2145E2-96ED-4C70-90C8-08F3DE80D5DB}" destId="{241F3B8E-C32A-4AEA-90FD-84F04DC70D41}" srcOrd="0" destOrd="0" presId="urn:microsoft.com/office/officeart/2005/8/layout/radial4"/>
    <dgm:cxn modelId="{B30E4FAF-63FB-4E99-8C6D-6BF5C3B909D0}" type="presOf" srcId="{4E19C445-6DE8-400E-AB9B-E4978BDD14C7}" destId="{C765A0FB-95F4-4181-8978-43C897D3ADDB}" srcOrd="0" destOrd="0" presId="urn:microsoft.com/office/officeart/2005/8/layout/radial4"/>
    <dgm:cxn modelId="{3E7AD9CC-7AE5-4476-BC6A-7058950309BA}" srcId="{FD683ACF-79C8-4FEC-81A7-34B015EEA5E3}" destId="{485197C0-B8D6-416F-B212-83DF5ECBCF19}" srcOrd="1" destOrd="0" parTransId="{D7364E53-2691-4A08-97EF-3BFF2FD2973F}" sibTransId="{68E0D263-CF3D-4CBC-B1D4-4DA33C032715}"/>
    <dgm:cxn modelId="{9501DB63-4F1D-4C04-BC3C-C053AD22CB0A}" srcId="{6C4992A1-3531-4D70-A706-4C82CE96C77E}" destId="{4E19C445-6DE8-400E-AB9B-E4978BDD14C7}" srcOrd="2" destOrd="0" parTransId="{75296C1D-F757-483B-BA02-5D85441D364A}" sibTransId="{09C2AA54-4239-4770-AEA9-9288E8B45CCE}"/>
    <dgm:cxn modelId="{E7532571-97B3-4F21-8E16-D59855EB7A91}" type="presOf" srcId="{75296C1D-F757-483B-BA02-5D85441D364A}" destId="{99D179B8-3C0A-4AB7-ACBF-A037F7E0202A}" srcOrd="0" destOrd="0" presId="urn:microsoft.com/office/officeart/2005/8/layout/radial4"/>
    <dgm:cxn modelId="{D6D15B3A-BF07-48B8-B3ED-3874091A14AC}" srcId="{FD683ACF-79C8-4FEC-81A7-34B015EEA5E3}" destId="{1C4C1558-D955-429D-B83D-4A6506E424EE}" srcOrd="2" destOrd="0" parTransId="{F9D4ED90-25F4-42AD-9D98-D4474B090C24}" sibTransId="{D0064812-3A0F-4E0F-8EE5-1942152425B6}"/>
    <dgm:cxn modelId="{D10FA554-FBA8-40D2-918D-696245318CB3}" srcId="{6C4992A1-3531-4D70-A706-4C82CE96C77E}" destId="{E4D68489-D915-4D6B-A505-2A2368772B0D}" srcOrd="1" destOrd="0" parTransId="{65F17D88-DA84-4525-BC4D-7CF7B0A6EF48}" sibTransId="{6D92301E-D0F4-46EA-A82E-3A353BD26546}"/>
    <dgm:cxn modelId="{64C6E26F-1DB3-40F4-9D63-AC636F07D6AE}" type="presOf" srcId="{49C14EAB-A4C5-4337-BFF4-0FEC38D228DA}" destId="{2D48ED38-A391-48C9-9321-AA910B3F18CF}" srcOrd="0" destOrd="0" presId="urn:microsoft.com/office/officeart/2005/8/layout/radial4"/>
    <dgm:cxn modelId="{D3C61A81-6D9D-4CA4-AE3D-4C70D3351040}" type="presOf" srcId="{4B308C3D-575F-4432-9001-80E6F085BAD7}" destId="{DDD4C0F5-02C3-4B03-AF3B-A1481D12993E}" srcOrd="0" destOrd="0" presId="urn:microsoft.com/office/officeart/2005/8/layout/radial4"/>
    <dgm:cxn modelId="{B392322B-5B21-4999-AF67-5E9119FE2530}" type="presOf" srcId="{44FEE4B3-8109-43D8-8834-CB5E901A6609}" destId="{5B6A6C1B-05D1-415A-B559-4D219009FD1E}" srcOrd="0" destOrd="0" presId="urn:microsoft.com/office/officeart/2005/8/layout/radial4"/>
    <dgm:cxn modelId="{D5B88822-8403-4BC1-B3E3-47A41C044F45}" type="presParOf" srcId="{4F8FE8B2-46E8-44C9-B916-06FAB9648A13}" destId="{F4270CCD-4717-4B65-AFA5-804E4E50EE23}" srcOrd="0" destOrd="0" presId="urn:microsoft.com/office/officeart/2005/8/layout/radial4"/>
    <dgm:cxn modelId="{CA99576F-C404-4C66-AEA2-001391865DB7}" type="presParOf" srcId="{4F8FE8B2-46E8-44C9-B916-06FAB9648A13}" destId="{DDD4C0F5-02C3-4B03-AF3B-A1481D12993E}" srcOrd="1" destOrd="0" presId="urn:microsoft.com/office/officeart/2005/8/layout/radial4"/>
    <dgm:cxn modelId="{688784AF-D325-4FA1-9067-447C5853905C}" type="presParOf" srcId="{4F8FE8B2-46E8-44C9-B916-06FAB9648A13}" destId="{5F3EF57B-2B57-4B33-8E6C-C788C29FB0E1}" srcOrd="2" destOrd="0" presId="urn:microsoft.com/office/officeart/2005/8/layout/radial4"/>
    <dgm:cxn modelId="{3C61E768-0C7F-4E4B-8665-B1F30EE73978}" type="presParOf" srcId="{4F8FE8B2-46E8-44C9-B916-06FAB9648A13}" destId="{4EF175B9-7D5B-4096-8F58-1F1BCB68E0D6}" srcOrd="3" destOrd="0" presId="urn:microsoft.com/office/officeart/2005/8/layout/radial4"/>
    <dgm:cxn modelId="{8B8D4D0A-7A97-41FC-8B29-C141F7C072F2}" type="presParOf" srcId="{4F8FE8B2-46E8-44C9-B916-06FAB9648A13}" destId="{426532CD-D374-4672-8D36-D25682117EAE}" srcOrd="4" destOrd="0" presId="urn:microsoft.com/office/officeart/2005/8/layout/radial4"/>
    <dgm:cxn modelId="{7A74E8BE-973A-4648-9676-33620F3AC12A}" type="presParOf" srcId="{4F8FE8B2-46E8-44C9-B916-06FAB9648A13}" destId="{99D179B8-3C0A-4AB7-ACBF-A037F7E0202A}" srcOrd="5" destOrd="0" presId="urn:microsoft.com/office/officeart/2005/8/layout/radial4"/>
    <dgm:cxn modelId="{5FBB30BD-B134-4F66-90FD-9BD456BEACA1}" type="presParOf" srcId="{4F8FE8B2-46E8-44C9-B916-06FAB9648A13}" destId="{C765A0FB-95F4-4181-8978-43C897D3ADDB}" srcOrd="6" destOrd="0" presId="urn:microsoft.com/office/officeart/2005/8/layout/radial4"/>
    <dgm:cxn modelId="{9D382D3E-3D8E-4E23-B0C9-C220B23EDD8B}" type="presParOf" srcId="{4F8FE8B2-46E8-44C9-B916-06FAB9648A13}" destId="{2D48ED38-A391-48C9-9321-AA910B3F18CF}" srcOrd="7" destOrd="0" presId="urn:microsoft.com/office/officeart/2005/8/layout/radial4"/>
    <dgm:cxn modelId="{0FDEDC7C-EDBA-47A9-B8E0-78838A77E8CA}" type="presParOf" srcId="{4F8FE8B2-46E8-44C9-B916-06FAB9648A13}" destId="{241F3B8E-C32A-4AEA-90FD-84F04DC70D41}" srcOrd="8" destOrd="0" presId="urn:microsoft.com/office/officeart/2005/8/layout/radial4"/>
    <dgm:cxn modelId="{0ECF95D4-6376-4144-8142-1EC80E6822A7}" type="presParOf" srcId="{4F8FE8B2-46E8-44C9-B916-06FAB9648A13}" destId="{0F8783FE-C470-40BE-A78A-809BFE666051}" srcOrd="9" destOrd="0" presId="urn:microsoft.com/office/officeart/2005/8/layout/radial4"/>
    <dgm:cxn modelId="{6105C83F-C8DB-4E7B-BD02-A00A3AA43E16}" type="presParOf" srcId="{4F8FE8B2-46E8-44C9-B916-06FAB9648A13}" destId="{5B6A6C1B-05D1-415A-B559-4D219009FD1E}"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270CCD-4717-4B65-AFA5-804E4E50EE23}">
      <dsp:nvSpPr>
        <dsp:cNvPr id="0" name=""/>
        <dsp:cNvSpPr/>
      </dsp:nvSpPr>
      <dsp:spPr>
        <a:xfrm>
          <a:off x="3439360" y="2319456"/>
          <a:ext cx="2729700" cy="2178349"/>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n-US" sz="6500" kern="1200" dirty="0" smtClean="0"/>
            <a:t>EB</a:t>
          </a:r>
          <a:endParaRPr lang="en-GB" sz="6500" kern="1200" dirty="0"/>
        </a:p>
      </dsp:txBody>
      <dsp:txXfrm>
        <a:off x="3839115" y="2638468"/>
        <a:ext cx="1930190" cy="1540325"/>
      </dsp:txXfrm>
    </dsp:sp>
    <dsp:sp modelId="{DDD4C0F5-02C3-4B03-AF3B-A1481D12993E}">
      <dsp:nvSpPr>
        <dsp:cNvPr id="0" name=""/>
        <dsp:cNvSpPr/>
      </dsp:nvSpPr>
      <dsp:spPr>
        <a:xfrm rot="11005026">
          <a:off x="1448114" y="2972058"/>
          <a:ext cx="1887092" cy="585037"/>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3EF57B-2B57-4B33-8E6C-C788C29FB0E1}">
      <dsp:nvSpPr>
        <dsp:cNvPr id="0" name=""/>
        <dsp:cNvSpPr/>
      </dsp:nvSpPr>
      <dsp:spPr>
        <a:xfrm>
          <a:off x="343028" y="2547619"/>
          <a:ext cx="2213526" cy="1321434"/>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Designated operational entity (DOE)</a:t>
          </a:r>
        </a:p>
        <a:p>
          <a:pPr lvl="0" algn="ctr" defTabSz="711200">
            <a:lnSpc>
              <a:spcPct val="90000"/>
            </a:lnSpc>
            <a:spcBef>
              <a:spcPct val="0"/>
            </a:spcBef>
            <a:spcAft>
              <a:spcPct val="35000"/>
            </a:spcAft>
          </a:pPr>
          <a:r>
            <a:rPr lang="en-US" sz="1400" kern="1200" dirty="0" smtClean="0"/>
            <a:t>Independent accredited auditors</a:t>
          </a:r>
          <a:endParaRPr lang="en-GB" sz="1400" kern="1200" dirty="0"/>
        </a:p>
      </dsp:txBody>
      <dsp:txXfrm>
        <a:off x="381731" y="2586322"/>
        <a:ext cx="2136120" cy="1244028"/>
      </dsp:txXfrm>
    </dsp:sp>
    <dsp:sp modelId="{4EF175B9-7D5B-4096-8F58-1F1BCB68E0D6}">
      <dsp:nvSpPr>
        <dsp:cNvPr id="0" name=""/>
        <dsp:cNvSpPr/>
      </dsp:nvSpPr>
      <dsp:spPr>
        <a:xfrm rot="13006662">
          <a:off x="1782310" y="1656692"/>
          <a:ext cx="2138936" cy="585037"/>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26532CD-D374-4672-8D36-D25682117EAE}">
      <dsp:nvSpPr>
        <dsp:cNvPr id="0" name=""/>
        <dsp:cNvSpPr/>
      </dsp:nvSpPr>
      <dsp:spPr>
        <a:xfrm>
          <a:off x="991083" y="603399"/>
          <a:ext cx="2008178" cy="1411015"/>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smtClean="0"/>
            <a:t>Designated national authority (DNA)</a:t>
          </a:r>
        </a:p>
        <a:p>
          <a:pPr lvl="0" algn="ctr" defTabSz="666750">
            <a:lnSpc>
              <a:spcPct val="90000"/>
            </a:lnSpc>
            <a:spcBef>
              <a:spcPct val="0"/>
            </a:spcBef>
            <a:spcAft>
              <a:spcPct val="35000"/>
            </a:spcAft>
          </a:pPr>
          <a:r>
            <a:rPr lang="en-US" sz="1400" kern="1200" dirty="0" smtClean="0"/>
            <a:t>Approves implementation of a CDM project in their country</a:t>
          </a:r>
          <a:endParaRPr lang="en-GB" sz="1400" kern="1200" dirty="0"/>
        </a:p>
      </dsp:txBody>
      <dsp:txXfrm>
        <a:off x="1032410" y="644726"/>
        <a:ext cx="1925524" cy="1328361"/>
      </dsp:txXfrm>
    </dsp:sp>
    <dsp:sp modelId="{99D179B8-3C0A-4AB7-ACBF-A037F7E0202A}">
      <dsp:nvSpPr>
        <dsp:cNvPr id="0" name=""/>
        <dsp:cNvSpPr/>
      </dsp:nvSpPr>
      <dsp:spPr>
        <a:xfrm rot="16243568">
          <a:off x="4108371" y="1223441"/>
          <a:ext cx="1439654" cy="585037"/>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65A0FB-95F4-4181-8978-43C897D3ADDB}">
      <dsp:nvSpPr>
        <dsp:cNvPr id="0" name=""/>
        <dsp:cNvSpPr/>
      </dsp:nvSpPr>
      <dsp:spPr>
        <a:xfrm>
          <a:off x="3799397" y="-62893"/>
          <a:ext cx="2075848" cy="1718168"/>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eaLnBrk="1" latinLnBrk="0">
            <a:lnSpc>
              <a:spcPct val="90000"/>
            </a:lnSpc>
            <a:spcBef>
              <a:spcPct val="0"/>
            </a:spcBef>
            <a:spcAft>
              <a:spcPct val="35000"/>
            </a:spcAft>
          </a:pPr>
          <a:r>
            <a:rPr lang="en-US" sz="1600" kern="1200" dirty="0" smtClean="0"/>
            <a:t>Project participant (PP)</a:t>
          </a:r>
        </a:p>
        <a:p>
          <a:pPr lvl="0" algn="ctr" defTabSz="711200" eaLnBrk="1" latinLnBrk="0">
            <a:lnSpc>
              <a:spcPct val="90000"/>
            </a:lnSpc>
            <a:spcBef>
              <a:spcPct val="0"/>
            </a:spcBef>
            <a:spcAft>
              <a:spcPct val="35000"/>
            </a:spcAft>
          </a:pPr>
          <a:r>
            <a:rPr lang="en-US" sz="1400" kern="1200" dirty="0" smtClean="0"/>
            <a:t>Develops a project or </a:t>
          </a:r>
          <a:r>
            <a:rPr lang="en-US" sz="1400" kern="1200" dirty="0" err="1" smtClean="0"/>
            <a:t>programme</a:t>
          </a:r>
          <a:r>
            <a:rPr lang="en-US" sz="1400" kern="1200" dirty="0" smtClean="0"/>
            <a:t> of activity</a:t>
          </a:r>
          <a:endParaRPr lang="en-GB" sz="1400" kern="1200" dirty="0"/>
        </a:p>
      </dsp:txBody>
      <dsp:txXfrm>
        <a:off x="3849720" y="-12570"/>
        <a:ext cx="1975202" cy="1617522"/>
      </dsp:txXfrm>
    </dsp:sp>
    <dsp:sp modelId="{2D48ED38-A391-48C9-9321-AA910B3F18CF}">
      <dsp:nvSpPr>
        <dsp:cNvPr id="0" name=""/>
        <dsp:cNvSpPr/>
      </dsp:nvSpPr>
      <dsp:spPr>
        <a:xfrm rot="19119491">
          <a:off x="5555822" y="1555884"/>
          <a:ext cx="2043494" cy="585037"/>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1F3B8E-C32A-4AEA-90FD-84F04DC70D41}">
      <dsp:nvSpPr>
        <dsp:cNvPr id="0" name=""/>
        <dsp:cNvSpPr/>
      </dsp:nvSpPr>
      <dsp:spPr>
        <a:xfrm>
          <a:off x="6391692" y="531390"/>
          <a:ext cx="1905972" cy="1284195"/>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eaLnBrk="1" latinLnBrk="0">
            <a:lnSpc>
              <a:spcPct val="90000"/>
            </a:lnSpc>
            <a:spcBef>
              <a:spcPct val="0"/>
            </a:spcBef>
            <a:spcAft>
              <a:spcPct val="35000"/>
            </a:spcAft>
          </a:pPr>
          <a:r>
            <a:rPr lang="en-US" sz="1600" kern="1200" dirty="0" smtClean="0"/>
            <a:t>Carbon Consultant</a:t>
          </a:r>
        </a:p>
        <a:p>
          <a:pPr lvl="0" algn="ctr" defTabSz="711200" eaLnBrk="1" latinLnBrk="0">
            <a:lnSpc>
              <a:spcPct val="90000"/>
            </a:lnSpc>
            <a:spcBef>
              <a:spcPct val="0"/>
            </a:spcBef>
            <a:spcAft>
              <a:spcPct val="35000"/>
            </a:spcAft>
          </a:pPr>
          <a:r>
            <a:rPr lang="en-US" sz="1400" kern="1200" dirty="0" smtClean="0"/>
            <a:t>CDM advice and CERs sales</a:t>
          </a:r>
        </a:p>
      </dsp:txBody>
      <dsp:txXfrm>
        <a:off x="6429305" y="569003"/>
        <a:ext cx="1830746" cy="1208969"/>
      </dsp:txXfrm>
    </dsp:sp>
    <dsp:sp modelId="{0F8783FE-C470-40BE-A78A-809BFE666051}">
      <dsp:nvSpPr>
        <dsp:cNvPr id="0" name=""/>
        <dsp:cNvSpPr/>
      </dsp:nvSpPr>
      <dsp:spPr>
        <a:xfrm rot="21406158">
          <a:off x="6252700" y="2991490"/>
          <a:ext cx="1518670" cy="585037"/>
        </a:xfrm>
        <a:prstGeom prst="lef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6A6C1B-05D1-415A-B559-4D219009FD1E}">
      <dsp:nvSpPr>
        <dsp:cNvPr id="0" name=""/>
        <dsp:cNvSpPr/>
      </dsp:nvSpPr>
      <dsp:spPr>
        <a:xfrm>
          <a:off x="6967766" y="2403613"/>
          <a:ext cx="1604795" cy="167520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eaLnBrk="1" latinLnBrk="0">
            <a:lnSpc>
              <a:spcPct val="90000"/>
            </a:lnSpc>
            <a:spcBef>
              <a:spcPct val="0"/>
            </a:spcBef>
            <a:spcAft>
              <a:spcPct val="35000"/>
            </a:spcAft>
          </a:pPr>
          <a:r>
            <a:rPr lang="en-US" sz="1900" kern="1200" dirty="0" smtClean="0"/>
            <a:t>Wider Stakeholders</a:t>
          </a:r>
        </a:p>
      </dsp:txBody>
      <dsp:txXfrm>
        <a:off x="7014769" y="2450616"/>
        <a:ext cx="1510789" cy="158119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4083" name="Rectangle 3"/>
          <p:cNvSpPr>
            <a:spLocks noGrp="1" noChangeArrowheads="1"/>
          </p:cNvSpPr>
          <p:nvPr>
            <p:ph type="dt" sz="quarter" idx="1"/>
          </p:nvPr>
        </p:nvSpPr>
        <p:spPr bwMode="auto">
          <a:xfrm>
            <a:off x="3848100" y="0"/>
            <a:ext cx="294481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3E8B78DB-6955-41B9-ACA9-FA38E1315F65}" type="datetimeFigureOut">
              <a:rPr lang="en-US"/>
              <a:pPr/>
              <a:t>16/10/2013</a:t>
            </a:fld>
            <a:endParaRPr lang="en-US"/>
          </a:p>
        </p:txBody>
      </p:sp>
      <p:sp>
        <p:nvSpPr>
          <p:cNvPr id="174084" name="Rectangle 4"/>
          <p:cNvSpPr>
            <a:spLocks noGrp="1" noChangeArrowheads="1"/>
          </p:cNvSpPr>
          <p:nvPr>
            <p:ph type="ftr" sz="quarter" idx="2"/>
          </p:nvPr>
        </p:nvSpPr>
        <p:spPr bwMode="auto">
          <a:xfrm>
            <a:off x="0" y="9409113"/>
            <a:ext cx="294481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4085" name="Rectangle 5"/>
          <p:cNvSpPr>
            <a:spLocks noGrp="1" noChangeArrowheads="1"/>
          </p:cNvSpPr>
          <p:nvPr>
            <p:ph type="sldNum" sz="quarter" idx="3"/>
          </p:nvPr>
        </p:nvSpPr>
        <p:spPr bwMode="auto">
          <a:xfrm>
            <a:off x="3848100" y="9409113"/>
            <a:ext cx="294481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4345520-9FBB-4F4A-9253-8AEAA3143808}" type="slidenum">
              <a:rPr lang="en-US"/>
              <a:pPr/>
              <a:t>‹#›</a:t>
            </a:fld>
            <a:endParaRPr lang="en-US"/>
          </a:p>
        </p:txBody>
      </p:sp>
    </p:spTree>
    <p:extLst>
      <p:ext uri="{BB962C8B-B14F-4D97-AF65-F5344CB8AC3E}">
        <p14:creationId xmlns:p14="http://schemas.microsoft.com/office/powerpoint/2010/main" val="1479214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48100" y="0"/>
            <a:ext cx="2944813" cy="4953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076FE42-88AA-4CBA-8E6A-CEA9EE8180EB}" type="datetimeFigureOut">
              <a:rPr lang="en-GB"/>
              <a:pPr>
                <a:defRPr/>
              </a:pPr>
              <a:t>16/10/2013</a:t>
            </a:fld>
            <a:endParaRPr lang="en-GB"/>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09113"/>
            <a:ext cx="2944813" cy="4953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48100" y="9409113"/>
            <a:ext cx="2944813" cy="4953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2245B08-F739-4DB0-BFF4-C5925C6B6207}" type="slidenum">
              <a:rPr lang="en-GB"/>
              <a:pPr>
                <a:defRPr/>
              </a:pPr>
              <a:t>‹#›</a:t>
            </a:fld>
            <a:endParaRPr lang="en-GB"/>
          </a:p>
        </p:txBody>
      </p:sp>
    </p:spTree>
    <p:extLst>
      <p:ext uri="{BB962C8B-B14F-4D97-AF65-F5344CB8AC3E}">
        <p14:creationId xmlns:p14="http://schemas.microsoft.com/office/powerpoint/2010/main" val="25427471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4754"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endParaRPr lang="de-DE"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0114" name="Rectangle 3"/>
          <p:cNvSpPr>
            <a:spLocks noGrp="1" noChangeArrowheads="1"/>
          </p:cNvSpPr>
          <p:nvPr>
            <p:ph type="body" idx="1"/>
          </p:nvPr>
        </p:nvSpPr>
        <p:spPr bwMode="auto">
          <a:xfrm>
            <a:off x="847725" y="4675188"/>
            <a:ext cx="4983163" cy="4454525"/>
          </a:xfrm>
          <a:noFill/>
        </p:spPr>
        <p:txBody>
          <a:bodyPr wrap="square" numCol="1" anchor="t" anchorCtr="0" compatLnSpc="1">
            <a:prstTxWarp prst="textNoShape">
              <a:avLst/>
            </a:prstTxWarp>
          </a:bodyPr>
          <a:lstStyle/>
          <a:p>
            <a:pPr>
              <a:spcBef>
                <a:spcPct val="0"/>
              </a:spcBef>
            </a:pPr>
            <a:r>
              <a:rPr lang="de-DE" dirty="0" smtClean="0"/>
              <a:t>OF WHICH NEMA IS  PART</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Total capital investment as reflected in the PDDs of 85% of project activities considered not dormant (source data: UNFCCC/UNEP </a:t>
            </a:r>
            <a:r>
              <a:rPr lang="en-GB" sz="1200" b="0" i="0" u="none" strike="noStrike" kern="1200" baseline="0" dirty="0" err="1" smtClean="0">
                <a:solidFill>
                  <a:schemeClr val="tx1"/>
                </a:solidFill>
                <a:latin typeface="+mn-lt"/>
                <a:ea typeface="+mn-ea"/>
                <a:cs typeface="+mn-cs"/>
              </a:rPr>
              <a:t>Risoe</a:t>
            </a:r>
            <a:r>
              <a:rPr lang="en-GB" sz="1200" b="0" i="0" u="none" strike="noStrike" kern="1200" baseline="0" dirty="0" smtClean="0">
                <a:solidFill>
                  <a:schemeClr val="tx1"/>
                </a:solidFill>
                <a:latin typeface="+mn-lt"/>
                <a:ea typeface="+mn-ea"/>
                <a:cs typeface="+mn-cs"/>
              </a:rPr>
              <a:t> as of 1 October 2013). </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Projects which are currently issuing CERs are projected to continue issuing a further 1.4 billion CERs, while all currently registered projects could result in the issuance of up to 6.2 billion additional CERs to 2020. </a:t>
            </a:r>
          </a:p>
          <a:p>
            <a:r>
              <a:rPr lang="en-GB" sz="1200" b="0" i="0" u="none" strike="noStrike" kern="1200" baseline="0" dirty="0" smtClean="0">
                <a:solidFill>
                  <a:schemeClr val="tx1"/>
                </a:solidFill>
                <a:latin typeface="+mn-lt"/>
                <a:ea typeface="+mn-ea"/>
                <a:cs typeface="+mn-cs"/>
              </a:rPr>
              <a:t>  </a:t>
            </a:r>
            <a:endParaRPr lang="de-DE"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Grp="1" noChangeArrowheads="1"/>
          </p:cNvSpPr>
          <p:nvPr>
            <p:ph type="hdr" sz="quarter"/>
          </p:nvPr>
        </p:nvSpPr>
        <p:spPr>
          <a:ln/>
        </p:spPr>
        <p:txBody>
          <a:bodyPr/>
          <a:lstStyle/>
          <a:p>
            <a:r>
              <a:rPr lang="en-US"/>
              <a:t>Presentation title</a:t>
            </a:r>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r>
              <a:rPr lang="en-GB" sz="1400"/>
              <a:t>The CDM is overseen by the </a:t>
            </a:r>
            <a:r>
              <a:rPr lang="en-GB" sz="1400" b="1"/>
              <a:t>CDM Executive Board</a:t>
            </a:r>
            <a:r>
              <a:rPr lang="en-GB" sz="1400"/>
              <a:t>.  It’s the </a:t>
            </a:r>
            <a:r>
              <a:rPr lang="en-GB" sz="1400" b="1"/>
              <a:t>responsibility of the Board</a:t>
            </a:r>
            <a:r>
              <a:rPr lang="en-GB" sz="1400"/>
              <a:t> to make sure that emission reductions achieved by a project are </a:t>
            </a:r>
            <a:r>
              <a:rPr lang="en-GB" sz="1400" b="1"/>
              <a:t>real, measurable, verifiable and additional</a:t>
            </a:r>
            <a:r>
              <a:rPr lang="en-GB" sz="1400"/>
              <a:t> to what would have occurred without the project.</a:t>
            </a:r>
          </a:p>
          <a:p>
            <a:endParaRPr lang="en-GB" sz="1400"/>
          </a:p>
          <a:p>
            <a:r>
              <a:rPr lang="en-GB" sz="1400"/>
              <a:t>The Board members are not UN employees.  They are nominated from the UN regions.  </a:t>
            </a:r>
            <a:r>
              <a:rPr lang="en-GB" sz="1400" b="1"/>
              <a:t>It’s the job of the UNFCCC secretariat to support the work of the Board</a:t>
            </a:r>
            <a:r>
              <a:rPr lang="en-GB" sz="1400"/>
              <a:t>.  So, we organize their meetings,  produce documents,  assess cases – </a:t>
            </a:r>
            <a:r>
              <a:rPr lang="en-GB" sz="1400" b="1"/>
              <a:t>requests for project registration</a:t>
            </a:r>
            <a:r>
              <a:rPr lang="en-GB" sz="1400"/>
              <a:t> and </a:t>
            </a:r>
            <a:r>
              <a:rPr lang="en-GB" sz="1400" b="1"/>
              <a:t>requests for CER issuance</a:t>
            </a:r>
            <a:r>
              <a:rPr lang="en-GB" sz="1400"/>
              <a:t>.  We also handle accreditation of third-party certifiers, the so-called designated operational entities.</a:t>
            </a:r>
          </a:p>
          <a:p>
            <a:endParaRPr lang="en-GB" sz="1400"/>
          </a:p>
          <a:p>
            <a:r>
              <a:rPr lang="en-GB" sz="1400"/>
              <a:t>The credits produced through all of this can be used by a country to </a:t>
            </a:r>
            <a:r>
              <a:rPr lang="en-GB" sz="1400" b="1"/>
              <a:t>cover a part of its emission reduction or limitation commitment</a:t>
            </a:r>
            <a:r>
              <a:rPr lang="en-GB" sz="1400"/>
              <a:t> under the Kyoto Protocol.  </a:t>
            </a:r>
            <a:r>
              <a:rPr lang="en-GB" sz="1400" b="1"/>
              <a:t>Hence their value</a:t>
            </a:r>
            <a:r>
              <a:rPr lang="en-GB" sz="1400"/>
              <a:t>.</a:t>
            </a:r>
          </a:p>
          <a:p>
            <a:endParaRPr lang="en-GB" sz="1400"/>
          </a:p>
          <a:p>
            <a:endParaRPr lang="de-DE" sz="1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93186"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de-DE" dirty="0" smtClean="0"/>
              <a:t>8 distinct,</a:t>
            </a:r>
            <a:r>
              <a:rPr lang="de-DE" baseline="0" dirty="0" smtClean="0"/>
              <a:t> sequential stages. </a:t>
            </a:r>
          </a:p>
          <a:p>
            <a:pPr>
              <a:spcBef>
                <a:spcPct val="0"/>
              </a:spcBef>
            </a:pPr>
            <a:r>
              <a:rPr lang="de-DE" baseline="0" dirty="0" smtClean="0"/>
              <a:t>Approcal by DNA requires confirmation that the participation in the project is voluntary and the project meets the countries sustainable development objectives.</a:t>
            </a:r>
            <a:endParaRPr lang="de-DE"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ChangeArrowheads="1" noTextEdit="1"/>
          </p:cNvSpPr>
          <p:nvPr>
            <p:ph type="sldImg"/>
          </p:nvPr>
        </p:nvSpPr>
        <p:spPr bwMode="auto">
          <a:xfrm>
            <a:off x="922338" y="742950"/>
            <a:ext cx="4953000" cy="3714750"/>
          </a:xfrm>
          <a:noFill/>
          <a:ln>
            <a:solidFill>
              <a:srgbClr val="000000"/>
            </a:solidFill>
            <a:miter lim="800000"/>
            <a:headEnd/>
            <a:tailEnd/>
          </a:ln>
        </p:spPr>
      </p:sp>
      <p:sp>
        <p:nvSpPr>
          <p:cNvPr id="106498" name="Rectangle 3"/>
          <p:cNvSpPr>
            <a:spLocks noGrp="1" noChangeArrowheads="1"/>
          </p:cNvSpPr>
          <p:nvPr>
            <p:ph type="body" idx="1"/>
          </p:nvPr>
        </p:nvSpPr>
        <p:spPr bwMode="auto">
          <a:xfrm>
            <a:off x="906463" y="4705350"/>
            <a:ext cx="5318125" cy="4816475"/>
          </a:xfrm>
          <a:noFill/>
        </p:spPr>
        <p:txBody>
          <a:bodyPr wrap="square" lIns="91405" tIns="45702" rIns="91405" bIns="45702" numCol="1" anchor="t" anchorCtr="0" compatLnSpc="1">
            <a:prstTxWarp prst="textNoShape">
              <a:avLst/>
            </a:prstTxWarp>
          </a:bodyPr>
          <a:lstStyle/>
          <a:p>
            <a:pPr marL="193675" indent="-193675">
              <a:spcBef>
                <a:spcPct val="0"/>
              </a:spcBef>
              <a:tabLst>
                <a:tab pos="404813" algn="l"/>
              </a:tabLst>
            </a:pPr>
            <a:endParaRPr lang="en-US" sz="14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Grp="1" noChangeArrowheads="1"/>
          </p:cNvSpPr>
          <p:nvPr>
            <p:ph type="hdr" sz="quarter"/>
          </p:nvPr>
        </p:nvSpPr>
        <p:spPr>
          <a:ln/>
        </p:spPr>
        <p:txBody>
          <a:bodyPr/>
          <a:lstStyle/>
          <a:p>
            <a:r>
              <a:rPr lang="en-US"/>
              <a:t>Presentation title</a:t>
            </a:r>
          </a:p>
        </p:txBody>
      </p:sp>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pPr>
              <a:buFontTx/>
              <a:buNone/>
            </a:pPr>
            <a:r>
              <a:rPr lang="en-GB"/>
              <a:t>How cap and trade works.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xfrm>
            <a:off x="920750" y="742950"/>
            <a:ext cx="4954588" cy="3716338"/>
          </a:xfrm>
          <a:noFill/>
          <a:ln>
            <a:solidFill>
              <a:srgbClr val="000000"/>
            </a:solidFill>
            <a:miter lim="800000"/>
            <a:headEnd/>
            <a:tailEnd/>
          </a:ln>
        </p:spPr>
      </p:sp>
      <p:sp>
        <p:nvSpPr>
          <p:cNvPr id="76802" name="Rectangle 3"/>
          <p:cNvSpPr>
            <a:spLocks noGrp="1" noChangeArrowheads="1"/>
          </p:cNvSpPr>
          <p:nvPr>
            <p:ph type="body" idx="1"/>
          </p:nvPr>
        </p:nvSpPr>
        <p:spPr bwMode="auto">
          <a:xfrm>
            <a:off x="904875" y="4706938"/>
            <a:ext cx="4984750" cy="4456112"/>
          </a:xfrm>
          <a:noFill/>
        </p:spPr>
        <p:txBody>
          <a:bodyPr wrap="square" numCol="1" anchor="t" anchorCtr="0" compatLnSpc="1">
            <a:prstTxWarp prst="textNoShape">
              <a:avLst/>
            </a:prstTxWarp>
          </a:bodyPr>
          <a:lstStyle/>
          <a:p>
            <a:pPr>
              <a:spcBef>
                <a:spcPct val="0"/>
              </a:spcBef>
            </a:pPr>
            <a:r>
              <a:rPr lang="en-US" smtClean="0"/>
              <a:t>Role of the CME and the regulatory framework come later.</a:t>
            </a:r>
            <a:endParaRPr lang="en-GB" smtClean="0"/>
          </a:p>
          <a:p>
            <a:pPr>
              <a:spcBef>
                <a:spcPct val="0"/>
              </a:spcBef>
            </a:pPr>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1"/>
          <p:cNvSpPr>
            <a:spLocks noGrp="1" noChangeArrowheads="1"/>
          </p:cNvSpPr>
          <p:nvPr>
            <p:ph type="hdr" sz="quarter"/>
          </p:nvPr>
        </p:nvSpPr>
        <p:spPr>
          <a:noFill/>
        </p:spPr>
        <p:txBody>
          <a:bodyPr/>
          <a:lstStyle>
            <a:lvl1pPr defTabSz="952815" eaLnBrk="0" hangingPunct="0">
              <a:defRPr sz="1400">
                <a:solidFill>
                  <a:schemeClr val="tx1"/>
                </a:solidFill>
                <a:latin typeface="Arial" charset="0"/>
              </a:defRPr>
            </a:lvl1pPr>
            <a:lvl2pPr marL="715758" indent="-275292" defTabSz="952815" eaLnBrk="0" hangingPunct="0">
              <a:defRPr sz="1400">
                <a:solidFill>
                  <a:schemeClr val="tx1"/>
                </a:solidFill>
                <a:latin typeface="Arial" charset="0"/>
              </a:defRPr>
            </a:lvl2pPr>
            <a:lvl3pPr marL="1101166" indent="-220233" defTabSz="952815" eaLnBrk="0" hangingPunct="0">
              <a:defRPr sz="1400">
                <a:solidFill>
                  <a:schemeClr val="tx1"/>
                </a:solidFill>
                <a:latin typeface="Arial" charset="0"/>
              </a:defRPr>
            </a:lvl3pPr>
            <a:lvl4pPr marL="1541633" indent="-220233" defTabSz="952815" eaLnBrk="0" hangingPunct="0">
              <a:defRPr sz="1400">
                <a:solidFill>
                  <a:schemeClr val="tx1"/>
                </a:solidFill>
                <a:latin typeface="Arial" charset="0"/>
              </a:defRPr>
            </a:lvl4pPr>
            <a:lvl5pPr marL="1982099" indent="-220233" defTabSz="952815" eaLnBrk="0" hangingPunct="0">
              <a:defRPr sz="1400">
                <a:solidFill>
                  <a:schemeClr val="tx1"/>
                </a:solidFill>
                <a:latin typeface="Arial" charset="0"/>
              </a:defRPr>
            </a:lvl5pPr>
            <a:lvl6pPr marL="2422566" indent="-220233" defTabSz="952815" eaLnBrk="0" fontAlgn="base" hangingPunct="0">
              <a:spcBef>
                <a:spcPct val="50000"/>
              </a:spcBef>
              <a:spcAft>
                <a:spcPct val="0"/>
              </a:spcAft>
              <a:defRPr sz="1400">
                <a:solidFill>
                  <a:schemeClr val="tx1"/>
                </a:solidFill>
                <a:latin typeface="Arial" charset="0"/>
              </a:defRPr>
            </a:lvl6pPr>
            <a:lvl7pPr marL="2863032" indent="-220233" defTabSz="952815" eaLnBrk="0" fontAlgn="base" hangingPunct="0">
              <a:spcBef>
                <a:spcPct val="50000"/>
              </a:spcBef>
              <a:spcAft>
                <a:spcPct val="0"/>
              </a:spcAft>
              <a:defRPr sz="1400">
                <a:solidFill>
                  <a:schemeClr val="tx1"/>
                </a:solidFill>
                <a:latin typeface="Arial" charset="0"/>
              </a:defRPr>
            </a:lvl7pPr>
            <a:lvl8pPr marL="3303499" indent="-220233" defTabSz="952815" eaLnBrk="0" fontAlgn="base" hangingPunct="0">
              <a:spcBef>
                <a:spcPct val="50000"/>
              </a:spcBef>
              <a:spcAft>
                <a:spcPct val="0"/>
              </a:spcAft>
              <a:defRPr sz="1400">
                <a:solidFill>
                  <a:schemeClr val="tx1"/>
                </a:solidFill>
                <a:latin typeface="Arial" charset="0"/>
              </a:defRPr>
            </a:lvl8pPr>
            <a:lvl9pPr marL="3743965" indent="-220233" defTabSz="952815" eaLnBrk="0" fontAlgn="base" hangingPunct="0">
              <a:spcBef>
                <a:spcPct val="50000"/>
              </a:spcBef>
              <a:spcAft>
                <a:spcPct val="0"/>
              </a:spcAft>
              <a:defRPr sz="1400">
                <a:solidFill>
                  <a:schemeClr val="tx1"/>
                </a:solidFill>
                <a:latin typeface="Arial" charset="0"/>
              </a:defRPr>
            </a:lvl9pPr>
          </a:lstStyle>
          <a:p>
            <a:pPr eaLnBrk="1" hangingPunct="1"/>
            <a:r>
              <a:rPr lang="en-US" sz="1200"/>
              <a:t>Presentation title</a:t>
            </a: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de-DE" smtClean="0"/>
              <a:t>How can the carbon market help spur development in Africa?</a:t>
            </a:r>
          </a:p>
          <a:p>
            <a:pPr eaLnBrk="1" hangingPunct="1"/>
            <a:endParaRPr lang="de-DE" smtClean="0"/>
          </a:p>
          <a:p>
            <a:pPr eaLnBrk="1" hangingPunct="1"/>
            <a:r>
              <a:rPr lang="de-DE" smtClean="0"/>
              <a:t>The clean development mechanism is one of the two project-based, market-based mechanisms under the Kyoto Protocol. </a:t>
            </a:r>
          </a:p>
          <a:p>
            <a:pPr eaLnBrk="1" hangingPunct="1"/>
            <a:endParaRPr lang="de-DE" smtClean="0"/>
          </a:p>
          <a:p>
            <a:pPr eaLnBrk="1" hangingPunct="1"/>
            <a:r>
              <a:rPr lang="de-DE" smtClean="0"/>
              <a:t>Under the CDM, projects are issued saleable credits.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Grp="1" noChangeArrowheads="1"/>
          </p:cNvSpPr>
          <p:nvPr>
            <p:ph type="hdr" sz="quarter"/>
          </p:nvPr>
        </p:nvSpPr>
        <p:spPr>
          <a:ln/>
        </p:spPr>
        <p:txBody>
          <a:bodyPr/>
          <a:lstStyle/>
          <a:p>
            <a:r>
              <a:rPr lang="en-US"/>
              <a:t>Presentation title</a:t>
            </a:r>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r>
              <a:rPr lang="en-GB" sz="1400"/>
              <a:t>The CDM is overseen by the </a:t>
            </a:r>
            <a:r>
              <a:rPr lang="en-GB" sz="1400" b="1"/>
              <a:t>CDM Executive Board</a:t>
            </a:r>
            <a:r>
              <a:rPr lang="en-GB" sz="1400"/>
              <a:t>.  It’s the </a:t>
            </a:r>
            <a:r>
              <a:rPr lang="en-GB" sz="1400" b="1"/>
              <a:t>responsibility of the Board</a:t>
            </a:r>
            <a:r>
              <a:rPr lang="en-GB" sz="1400"/>
              <a:t> to make sure that emission reductions achieved by a project are </a:t>
            </a:r>
            <a:r>
              <a:rPr lang="en-GB" sz="1400" b="1"/>
              <a:t>real, measurable, verifiable and additional</a:t>
            </a:r>
            <a:r>
              <a:rPr lang="en-GB" sz="1400"/>
              <a:t> to what would have occurred without the project.</a:t>
            </a:r>
          </a:p>
          <a:p>
            <a:endParaRPr lang="en-GB" sz="1400"/>
          </a:p>
          <a:p>
            <a:r>
              <a:rPr lang="en-GB" sz="1400"/>
              <a:t>The Board members are not UN employees.  They are nominated from the UN regions.  </a:t>
            </a:r>
            <a:r>
              <a:rPr lang="en-GB" sz="1400" b="1"/>
              <a:t>It’s the job of the UNFCCC secretariat to support the work of the Board</a:t>
            </a:r>
            <a:r>
              <a:rPr lang="en-GB" sz="1400"/>
              <a:t>.  So, we organize their meetings,  produce documents,  assess cases – </a:t>
            </a:r>
            <a:r>
              <a:rPr lang="en-GB" sz="1400" b="1"/>
              <a:t>requests for project registration</a:t>
            </a:r>
            <a:r>
              <a:rPr lang="en-GB" sz="1400"/>
              <a:t> and </a:t>
            </a:r>
            <a:r>
              <a:rPr lang="en-GB" sz="1400" b="1"/>
              <a:t>requests for CER issuance</a:t>
            </a:r>
            <a:r>
              <a:rPr lang="en-GB" sz="1400"/>
              <a:t>.  We also handle accreditation of third-party certifiers, the so-called designated operational entities.</a:t>
            </a:r>
          </a:p>
          <a:p>
            <a:endParaRPr lang="en-GB" sz="1400"/>
          </a:p>
          <a:p>
            <a:r>
              <a:rPr lang="en-GB" sz="1400"/>
              <a:t>The credits produced through all of this can be used by a country to </a:t>
            </a:r>
            <a:r>
              <a:rPr lang="en-GB" sz="1400" b="1"/>
              <a:t>cover a part of its emission reduction or limitation commitment</a:t>
            </a:r>
            <a:r>
              <a:rPr lang="en-GB" sz="1400"/>
              <a:t> under the Kyoto Protocol.  </a:t>
            </a:r>
            <a:r>
              <a:rPr lang="en-GB" sz="1400" b="1"/>
              <a:t>Hence their value</a:t>
            </a:r>
            <a:r>
              <a:rPr lang="en-GB" sz="1400"/>
              <a:t>.</a:t>
            </a:r>
          </a:p>
          <a:p>
            <a:endParaRPr lang="en-GB" sz="1400"/>
          </a:p>
          <a:p>
            <a:endParaRPr lang="de-DE"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919163" y="742950"/>
            <a:ext cx="4956175" cy="3716338"/>
          </a:xfrm>
          <a:ln/>
        </p:spPr>
      </p:sp>
      <p:sp>
        <p:nvSpPr>
          <p:cNvPr id="39939" name="Rectangle 3"/>
          <p:cNvSpPr>
            <a:spLocks noGrp="1" noChangeArrowheads="1"/>
          </p:cNvSpPr>
          <p:nvPr>
            <p:ph type="body" idx="1"/>
          </p:nvPr>
        </p:nvSpPr>
        <p:spPr>
          <a:xfrm>
            <a:off x="847725" y="4673600"/>
            <a:ext cx="4983163" cy="4456113"/>
          </a:xfrm>
          <a:noFill/>
        </p:spPr>
        <p:txBody>
          <a:bodyPr/>
          <a:lstStyle/>
          <a:p>
            <a:pPr eaLnBrk="1" hangingPunct="1">
              <a:buFontTx/>
              <a:buNone/>
            </a:pPr>
            <a:r>
              <a:rPr lang="de-DE" dirty="0" smtClean="0"/>
              <a:t>Photo 1</a:t>
            </a:r>
          </a:p>
          <a:p>
            <a:pPr eaLnBrk="1" hangingPunct="1">
              <a:buFontTx/>
              <a:buNone/>
            </a:pPr>
            <a:r>
              <a:rPr lang="en-US" dirty="0" smtClean="0"/>
              <a:t>This mountain of bagasse, by-product from sugar manufacture, will be burned to generate electricity, displacing fossil-fuel used to generate electricity. The project is located in a small city, of about 20,000 people, in São Paulo State, Brazil. The project stimulates the company, </a:t>
            </a:r>
            <a:r>
              <a:rPr lang="en-US" dirty="0" err="1" smtClean="0"/>
              <a:t>Lucélia</a:t>
            </a:r>
            <a:r>
              <a:rPr lang="en-US" dirty="0" smtClean="0"/>
              <a:t>, to continue improving its business and investing in activities beyond its core business. Project employees and local people are encouraged to improve their job qualifications in order to operate high tech equipment. In this regard, the company is an important job creator and helps improve quality of life. </a:t>
            </a:r>
          </a:p>
          <a:p>
            <a:pPr eaLnBrk="1" hangingPunct="1">
              <a:buFontTx/>
              <a:buNone/>
            </a:pPr>
            <a:endParaRPr lang="en-US" dirty="0" smtClean="0"/>
          </a:p>
          <a:p>
            <a:pPr eaLnBrk="1" hangingPunct="1">
              <a:buFontTx/>
              <a:buNone/>
            </a:pPr>
            <a:r>
              <a:rPr lang="en-US" dirty="0" smtClean="0"/>
              <a:t>Photo2</a:t>
            </a:r>
          </a:p>
          <a:p>
            <a:pPr eaLnBrk="1" hangingPunct="1"/>
            <a:r>
              <a:rPr lang="de-DE" dirty="0" smtClean="0"/>
              <a:t>Project Location: Brazil </a:t>
            </a:r>
          </a:p>
          <a:p>
            <a:pPr eaLnBrk="1" hangingPunct="1"/>
            <a:r>
              <a:rPr lang="de-DE" dirty="0" smtClean="0"/>
              <a:t>Changing Lives: Landfill gas capture and flaring turns greenhouse gas into employment; Alto-Tietê landfill gas capture project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4" name="Rectangle 34"/>
          <p:cNvSpPr>
            <a:spLocks noChangeArrowheads="1"/>
          </p:cNvSpPr>
          <p:nvPr/>
        </p:nvSpPr>
        <p:spPr bwMode="auto">
          <a:xfrm>
            <a:off x="0" y="1265238"/>
            <a:ext cx="9144000" cy="4325937"/>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5" name="Line 38"/>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6" name="Line 39"/>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pic>
        <p:nvPicPr>
          <p:cNvPr id="7" name="Picture 40" descr="unfccc_schriftzug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850" y="309563"/>
            <a:ext cx="7866063" cy="314325"/>
          </a:xfrm>
          <a:prstGeom prst="rect">
            <a:avLst/>
          </a:prstGeom>
          <a:noFill/>
          <a:ln w="9525">
            <a:noFill/>
            <a:miter lim="800000"/>
            <a:headEnd/>
            <a:tailEnd/>
          </a:ln>
        </p:spPr>
      </p:pic>
      <p:sp>
        <p:nvSpPr>
          <p:cNvPr id="3100" name="Rectangle 28"/>
          <p:cNvSpPr>
            <a:spLocks noGrp="1" noChangeArrowheads="1"/>
          </p:cNvSpPr>
          <p:nvPr>
            <p:ph type="ctrTitle"/>
          </p:nvPr>
        </p:nvSpPr>
        <p:spPr>
          <a:xfrm>
            <a:off x="627063" y="2205038"/>
            <a:ext cx="7881937" cy="1204912"/>
          </a:xfrm>
        </p:spPr>
        <p:txBody>
          <a:bodyPr anchor="b"/>
          <a:lstStyle>
            <a:lvl1pPr>
              <a:lnSpc>
                <a:spcPts val="3600"/>
              </a:lnSpc>
              <a:defRPr sz="3600">
                <a:solidFill>
                  <a:schemeClr val="bg1"/>
                </a:solidFill>
                <a:latin typeface="Calibri" pitchFamily="34" charset="0"/>
              </a:defRPr>
            </a:lvl1pPr>
          </a:lstStyle>
          <a:p>
            <a:pPr lvl="0"/>
            <a:r>
              <a:rPr lang="en-US" noProof="0" smtClean="0"/>
              <a:t>Click to edit Master title style</a:t>
            </a:r>
          </a:p>
        </p:txBody>
      </p:sp>
      <p:sp>
        <p:nvSpPr>
          <p:cNvPr id="3101" name="Rectangle 29"/>
          <p:cNvSpPr>
            <a:spLocks noGrp="1" noChangeArrowheads="1"/>
          </p:cNvSpPr>
          <p:nvPr>
            <p:ph type="subTitle" idx="1"/>
          </p:nvPr>
        </p:nvSpPr>
        <p:spPr>
          <a:xfrm>
            <a:off x="625475" y="3922713"/>
            <a:ext cx="7881938" cy="758825"/>
          </a:xfrm>
        </p:spPr>
        <p:txBody>
          <a:bodyPr/>
          <a:lstStyle>
            <a:lvl1pPr marL="0" indent="0">
              <a:lnSpc>
                <a:spcPts val="2000"/>
              </a:lnSpc>
              <a:spcBef>
                <a:spcPct val="20000"/>
              </a:spcBef>
              <a:buFontTx/>
              <a:buNone/>
              <a:defRPr sz="2000">
                <a:solidFill>
                  <a:schemeClr val="bg1"/>
                </a:solidFill>
                <a:latin typeface="Calibri" pitchFamily="34" charset="0"/>
              </a:defRPr>
            </a:lvl1pPr>
          </a:lstStyle>
          <a:p>
            <a:pPr lvl="0"/>
            <a:r>
              <a:rPr lang="en-US" noProof="0" smtClean="0"/>
              <a:t>Click to edit Master subtitle style</a:t>
            </a:r>
          </a:p>
        </p:txBody>
      </p:sp>
      <p:sp>
        <p:nvSpPr>
          <p:cNvPr id="8" name="Rectangle 36"/>
          <p:cNvSpPr>
            <a:spLocks noGrp="1" noChangeArrowheads="1"/>
          </p:cNvSpPr>
          <p:nvPr>
            <p:ph type="dt" sz="quarter" idx="10"/>
          </p:nvPr>
        </p:nvSpPr>
        <p:spPr bwMode="auto">
          <a:xfrm>
            <a:off x="2268538" y="6518275"/>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a:solidFill>
                  <a:srgbClr val="000000"/>
                </a:solidFill>
                <a:latin typeface="Calibri" pitchFamily="34" charset="0"/>
                <a:cs typeface="+mn-cs"/>
              </a:defRPr>
            </a:lvl1pPr>
          </a:lstStyle>
          <a:p>
            <a:pPr>
              <a:defRPr/>
            </a:pPr>
            <a:endParaRPr lang="de-DE"/>
          </a:p>
        </p:txBody>
      </p:sp>
      <p:sp>
        <p:nvSpPr>
          <p:cNvPr id="9" name="Rectangle 37"/>
          <p:cNvSpPr>
            <a:spLocks noGrp="1" noChangeArrowheads="1"/>
          </p:cNvSpPr>
          <p:nvPr>
            <p:ph type="ftr" sz="quarter" idx="11"/>
          </p:nvPr>
        </p:nvSpPr>
        <p:spPr bwMode="auto">
          <a:xfrm>
            <a:off x="2268538" y="6248400"/>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i="1">
                <a:solidFill>
                  <a:srgbClr val="000000"/>
                </a:solidFill>
                <a:latin typeface="Calibri" pitchFamily="34" charset="0"/>
                <a:cs typeface="+mn-cs"/>
              </a:defRPr>
            </a:lvl1pPr>
          </a:lstStyle>
          <a:p>
            <a:pPr>
              <a:defRPr/>
            </a:pPr>
            <a:endParaRPr lang="de-DE"/>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65BCA3F7-CFAC-4934-952A-F69BEA5D91C0}"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16AB16F4-F106-41A3-9443-9EFBC54C87FD}"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35000"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B7540537-AF34-475D-8D0C-9971E8C86A9B}"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635000" y="1263650"/>
            <a:ext cx="7867650" cy="4327525"/>
          </a:xfrm>
        </p:spPr>
        <p:txBody>
          <a:bodyPr/>
          <a:lstStyle/>
          <a:p>
            <a:pPr lvl="0"/>
            <a:endParaRPr lang="en-GB" noProof="0" smtClean="0"/>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BF13B957-972A-426E-845B-23EA7ADC5F1B}"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4" name="Rectangle 34"/>
          <p:cNvSpPr>
            <a:spLocks noChangeArrowheads="1"/>
          </p:cNvSpPr>
          <p:nvPr/>
        </p:nvSpPr>
        <p:spPr bwMode="auto">
          <a:xfrm>
            <a:off x="0" y="1265238"/>
            <a:ext cx="9144000" cy="4325937"/>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5" name="Line 38"/>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6" name="Line 39"/>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pic>
        <p:nvPicPr>
          <p:cNvPr id="7" name="Picture 40" descr="unfccc_schriftzug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850" y="309563"/>
            <a:ext cx="7866063" cy="314325"/>
          </a:xfrm>
          <a:prstGeom prst="rect">
            <a:avLst/>
          </a:prstGeom>
          <a:noFill/>
          <a:ln w="9525">
            <a:noFill/>
            <a:miter lim="800000"/>
            <a:headEnd/>
            <a:tailEnd/>
          </a:ln>
        </p:spPr>
      </p:pic>
      <p:sp>
        <p:nvSpPr>
          <p:cNvPr id="3100" name="Rectangle 28"/>
          <p:cNvSpPr>
            <a:spLocks noGrp="1" noChangeArrowheads="1"/>
          </p:cNvSpPr>
          <p:nvPr>
            <p:ph type="ctrTitle"/>
          </p:nvPr>
        </p:nvSpPr>
        <p:spPr>
          <a:xfrm>
            <a:off x="627063" y="2205038"/>
            <a:ext cx="7881937" cy="1204912"/>
          </a:xfrm>
        </p:spPr>
        <p:txBody>
          <a:bodyPr anchor="b"/>
          <a:lstStyle>
            <a:lvl1pPr>
              <a:lnSpc>
                <a:spcPts val="3600"/>
              </a:lnSpc>
              <a:defRPr sz="3600">
                <a:solidFill>
                  <a:schemeClr val="bg1"/>
                </a:solidFill>
                <a:latin typeface="Calibri" pitchFamily="34" charset="0"/>
              </a:defRPr>
            </a:lvl1pPr>
          </a:lstStyle>
          <a:p>
            <a:pPr lvl="0"/>
            <a:r>
              <a:rPr lang="en-US" noProof="0" smtClean="0"/>
              <a:t>Click to edit Master title style</a:t>
            </a:r>
          </a:p>
        </p:txBody>
      </p:sp>
      <p:sp>
        <p:nvSpPr>
          <p:cNvPr id="3101" name="Rectangle 29"/>
          <p:cNvSpPr>
            <a:spLocks noGrp="1" noChangeArrowheads="1"/>
          </p:cNvSpPr>
          <p:nvPr>
            <p:ph type="subTitle" idx="1"/>
          </p:nvPr>
        </p:nvSpPr>
        <p:spPr>
          <a:xfrm>
            <a:off x="625475" y="3922713"/>
            <a:ext cx="7881938" cy="758825"/>
          </a:xfrm>
        </p:spPr>
        <p:txBody>
          <a:bodyPr/>
          <a:lstStyle>
            <a:lvl1pPr marL="0" indent="0">
              <a:lnSpc>
                <a:spcPts val="2000"/>
              </a:lnSpc>
              <a:spcBef>
                <a:spcPct val="20000"/>
              </a:spcBef>
              <a:buFontTx/>
              <a:buNone/>
              <a:defRPr sz="2000">
                <a:solidFill>
                  <a:schemeClr val="bg1"/>
                </a:solidFill>
                <a:latin typeface="Calibri" pitchFamily="34" charset="0"/>
              </a:defRPr>
            </a:lvl1pPr>
          </a:lstStyle>
          <a:p>
            <a:pPr lvl="0"/>
            <a:r>
              <a:rPr lang="en-US" noProof="0" smtClean="0"/>
              <a:t>Click to edit Master subtitle style</a:t>
            </a:r>
          </a:p>
        </p:txBody>
      </p:sp>
      <p:sp>
        <p:nvSpPr>
          <p:cNvPr id="8" name="Rectangle 36"/>
          <p:cNvSpPr>
            <a:spLocks noGrp="1" noChangeArrowheads="1"/>
          </p:cNvSpPr>
          <p:nvPr>
            <p:ph type="dt" sz="quarter" idx="10"/>
          </p:nvPr>
        </p:nvSpPr>
        <p:spPr bwMode="auto">
          <a:xfrm>
            <a:off x="2268538" y="6518275"/>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a:solidFill>
                  <a:srgbClr val="000000"/>
                </a:solidFill>
                <a:latin typeface="Calibri" pitchFamily="34" charset="0"/>
                <a:cs typeface="+mn-cs"/>
              </a:defRPr>
            </a:lvl1pPr>
          </a:lstStyle>
          <a:p>
            <a:pPr>
              <a:defRPr/>
            </a:pPr>
            <a:endParaRPr lang="de-DE"/>
          </a:p>
        </p:txBody>
      </p:sp>
      <p:sp>
        <p:nvSpPr>
          <p:cNvPr id="9" name="Rectangle 37"/>
          <p:cNvSpPr>
            <a:spLocks noGrp="1" noChangeArrowheads="1"/>
          </p:cNvSpPr>
          <p:nvPr>
            <p:ph type="ftr" sz="quarter" idx="11"/>
          </p:nvPr>
        </p:nvSpPr>
        <p:spPr bwMode="auto">
          <a:xfrm>
            <a:off x="2268538" y="6248400"/>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i="1">
                <a:solidFill>
                  <a:srgbClr val="000000"/>
                </a:solidFill>
                <a:latin typeface="Calibri" pitchFamily="34" charset="0"/>
                <a:cs typeface="+mn-cs"/>
              </a:defRPr>
            </a:lvl1pPr>
          </a:lstStyle>
          <a:p>
            <a:pPr>
              <a:defRPr/>
            </a:pPr>
            <a:endParaRPr lang="de-DE"/>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47F71908-6D57-405A-9861-44D1C95A096C}" type="slidenum">
              <a:rPr lang="en-US"/>
              <a:pPr>
                <a:defRPr/>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9B0F007B-61B6-443F-9FE8-7C08FD73B011}" type="slidenum">
              <a:rPr lang="en-US"/>
              <a:pPr>
                <a:defRPr/>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F1295123-CA81-4A94-A3F1-4074676DB96B}" type="slidenum">
              <a:rPr lang="en-US"/>
              <a:pPr>
                <a:defRPr/>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8"/>
          <p:cNvSpPr>
            <a:spLocks noGrp="1" noChangeArrowheads="1"/>
          </p:cNvSpPr>
          <p:nvPr>
            <p:ph type="sldNum" sz="quarter" idx="10"/>
          </p:nvPr>
        </p:nvSpPr>
        <p:spPr/>
        <p:txBody>
          <a:bodyPr/>
          <a:lstStyle>
            <a:lvl1pPr algn="l" fontAlgn="auto">
              <a:spcAft>
                <a:spcPts val="0"/>
              </a:spcAft>
              <a:defRPr/>
            </a:lvl1pPr>
          </a:lstStyle>
          <a:p>
            <a:pPr>
              <a:defRPr/>
            </a:pPr>
            <a:fld id="{7C9F41B4-1454-4B4D-A0E6-D0F70F41CDF2}" type="slidenum">
              <a:rPr lang="en-US"/>
              <a:pPr>
                <a:defRPr/>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8"/>
          <p:cNvSpPr>
            <a:spLocks noGrp="1" noChangeArrowheads="1"/>
          </p:cNvSpPr>
          <p:nvPr>
            <p:ph type="sldNum" sz="quarter" idx="10"/>
          </p:nvPr>
        </p:nvSpPr>
        <p:spPr/>
        <p:txBody>
          <a:bodyPr/>
          <a:lstStyle>
            <a:lvl1pPr algn="l" fontAlgn="auto">
              <a:spcAft>
                <a:spcPts val="0"/>
              </a:spcAft>
              <a:defRPr/>
            </a:lvl1pPr>
          </a:lstStyle>
          <a:p>
            <a:pPr>
              <a:defRPr/>
            </a:pPr>
            <a:fld id="{76D30247-9363-46DD-AB3B-5FD3D6947227}"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B64EA39F-6DB6-4362-9F68-3377AA4E1877}" type="slidenum">
              <a:rPr lang="en-US"/>
              <a:pPr>
                <a:defRPr/>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8"/>
          <p:cNvSpPr>
            <a:spLocks noGrp="1" noChangeArrowheads="1"/>
          </p:cNvSpPr>
          <p:nvPr>
            <p:ph type="sldNum" sz="quarter" idx="10"/>
          </p:nvPr>
        </p:nvSpPr>
        <p:spPr/>
        <p:txBody>
          <a:bodyPr/>
          <a:lstStyle>
            <a:lvl1pPr algn="l" fontAlgn="auto">
              <a:spcAft>
                <a:spcPts val="0"/>
              </a:spcAft>
              <a:defRPr/>
            </a:lvl1pPr>
          </a:lstStyle>
          <a:p>
            <a:pPr>
              <a:defRPr/>
            </a:pPr>
            <a:fld id="{2F82E3CA-ED77-4A86-8113-4E925A018175}" type="slidenum">
              <a:rPr lang="en-US"/>
              <a:pPr>
                <a:defRPr/>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391A5A1B-9246-45F2-9354-762E4D4D6996}" type="slidenum">
              <a:rPr lang="en-US"/>
              <a:pPr>
                <a:defRPr/>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10ACCAF9-49E5-4C1D-AE0E-15C288DCC066}" type="slidenum">
              <a:rPr lang="en-US"/>
              <a:pPr>
                <a:defRPr/>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72B6E4CB-D28A-45D1-ADB3-9FE40551FFE7}" type="slidenum">
              <a:rPr lang="en-US"/>
              <a:pPr>
                <a:defRPr/>
              </a:pPr>
              <a:t>‹#›</a:t>
            </a:fld>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D23C1C22-95D0-4375-BB45-AF39C5FF593B}" type="slidenum">
              <a:rPr lang="en-US"/>
              <a:pPr>
                <a:defRPr/>
              </a:pPr>
              <a:t>‹#›</a:t>
            </a:fld>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35000"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B5072EE7-0F28-4A9D-9A56-DC6B6074B9F3}" type="slidenum">
              <a:rPr lang="en-US"/>
              <a:pPr>
                <a:defRPr/>
              </a:pPr>
              <a:t>‹#›</a:t>
            </a:fld>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635000" y="1263650"/>
            <a:ext cx="7867650" cy="4327525"/>
          </a:xfrm>
        </p:spPr>
        <p:txBody>
          <a:bodyPr/>
          <a:lstStyle/>
          <a:p>
            <a:pPr lvl="0"/>
            <a:endParaRPr lang="en-GB" noProof="0" smtClean="0"/>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BF836057-D723-4B20-817B-19388E917E63}" type="slidenum">
              <a:rPr lang="en-US"/>
              <a:pPr>
                <a:defRPr/>
              </a:pPr>
              <a:t>‹#›</a:t>
            </a:fld>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4" name="Rectangle 34"/>
          <p:cNvSpPr>
            <a:spLocks noChangeArrowheads="1"/>
          </p:cNvSpPr>
          <p:nvPr/>
        </p:nvSpPr>
        <p:spPr bwMode="auto">
          <a:xfrm>
            <a:off x="0" y="1265238"/>
            <a:ext cx="9144000" cy="4325937"/>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5" name="Line 38"/>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6" name="Line 39"/>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pic>
        <p:nvPicPr>
          <p:cNvPr id="7" name="Picture 40" descr="unfccc_schriftzug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850" y="309563"/>
            <a:ext cx="7866063" cy="314325"/>
          </a:xfrm>
          <a:prstGeom prst="rect">
            <a:avLst/>
          </a:prstGeom>
          <a:noFill/>
          <a:ln w="9525">
            <a:noFill/>
            <a:miter lim="800000"/>
            <a:headEnd/>
            <a:tailEnd/>
          </a:ln>
        </p:spPr>
      </p:pic>
      <p:sp>
        <p:nvSpPr>
          <p:cNvPr id="3100" name="Rectangle 28"/>
          <p:cNvSpPr>
            <a:spLocks noGrp="1" noChangeArrowheads="1"/>
          </p:cNvSpPr>
          <p:nvPr>
            <p:ph type="ctrTitle"/>
          </p:nvPr>
        </p:nvSpPr>
        <p:spPr>
          <a:xfrm>
            <a:off x="627063" y="2205038"/>
            <a:ext cx="7881937" cy="1204912"/>
          </a:xfrm>
        </p:spPr>
        <p:txBody>
          <a:bodyPr anchor="b"/>
          <a:lstStyle>
            <a:lvl1pPr>
              <a:lnSpc>
                <a:spcPts val="3600"/>
              </a:lnSpc>
              <a:defRPr sz="3600">
                <a:solidFill>
                  <a:schemeClr val="bg1"/>
                </a:solidFill>
                <a:latin typeface="Calibri" pitchFamily="34" charset="0"/>
              </a:defRPr>
            </a:lvl1pPr>
          </a:lstStyle>
          <a:p>
            <a:pPr lvl="0"/>
            <a:r>
              <a:rPr lang="en-US" noProof="0" smtClean="0"/>
              <a:t>Click to edit Master title style</a:t>
            </a:r>
          </a:p>
        </p:txBody>
      </p:sp>
      <p:sp>
        <p:nvSpPr>
          <p:cNvPr id="3101" name="Rectangle 29"/>
          <p:cNvSpPr>
            <a:spLocks noGrp="1" noChangeArrowheads="1"/>
          </p:cNvSpPr>
          <p:nvPr>
            <p:ph type="subTitle" idx="1"/>
          </p:nvPr>
        </p:nvSpPr>
        <p:spPr>
          <a:xfrm>
            <a:off x="625475" y="3922713"/>
            <a:ext cx="7881938" cy="758825"/>
          </a:xfrm>
        </p:spPr>
        <p:txBody>
          <a:bodyPr/>
          <a:lstStyle>
            <a:lvl1pPr marL="0" indent="0">
              <a:lnSpc>
                <a:spcPts val="2000"/>
              </a:lnSpc>
              <a:spcBef>
                <a:spcPct val="20000"/>
              </a:spcBef>
              <a:buFontTx/>
              <a:buNone/>
              <a:defRPr sz="2000">
                <a:solidFill>
                  <a:schemeClr val="bg1"/>
                </a:solidFill>
                <a:latin typeface="Calibri" pitchFamily="34" charset="0"/>
              </a:defRPr>
            </a:lvl1pPr>
          </a:lstStyle>
          <a:p>
            <a:pPr lvl="0"/>
            <a:r>
              <a:rPr lang="en-US" noProof="0" smtClean="0"/>
              <a:t>Click to edit Master subtitle style</a:t>
            </a:r>
          </a:p>
        </p:txBody>
      </p:sp>
      <p:sp>
        <p:nvSpPr>
          <p:cNvPr id="8" name="Rectangle 36"/>
          <p:cNvSpPr>
            <a:spLocks noGrp="1" noChangeArrowheads="1"/>
          </p:cNvSpPr>
          <p:nvPr>
            <p:ph type="dt" sz="quarter" idx="10"/>
          </p:nvPr>
        </p:nvSpPr>
        <p:spPr bwMode="auto">
          <a:xfrm>
            <a:off x="2268538" y="6518275"/>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a:solidFill>
                  <a:srgbClr val="000000"/>
                </a:solidFill>
                <a:latin typeface="Calibri" pitchFamily="34" charset="0"/>
                <a:cs typeface="+mn-cs"/>
              </a:defRPr>
            </a:lvl1pPr>
          </a:lstStyle>
          <a:p>
            <a:pPr>
              <a:defRPr/>
            </a:pPr>
            <a:endParaRPr lang="de-DE"/>
          </a:p>
        </p:txBody>
      </p:sp>
      <p:sp>
        <p:nvSpPr>
          <p:cNvPr id="9" name="Rectangle 37"/>
          <p:cNvSpPr>
            <a:spLocks noGrp="1" noChangeArrowheads="1"/>
          </p:cNvSpPr>
          <p:nvPr>
            <p:ph type="ftr" sz="quarter" idx="11"/>
          </p:nvPr>
        </p:nvSpPr>
        <p:spPr bwMode="auto">
          <a:xfrm>
            <a:off x="2268538" y="6248400"/>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i="1">
                <a:solidFill>
                  <a:srgbClr val="000000"/>
                </a:solidFill>
                <a:latin typeface="Calibri" pitchFamily="34" charset="0"/>
                <a:cs typeface="+mn-cs"/>
              </a:defRPr>
            </a:lvl1pPr>
          </a:lstStyle>
          <a:p>
            <a:pPr>
              <a:defRPr/>
            </a:pPr>
            <a:endParaRPr lang="de-DE"/>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712B8F49-E53D-4876-870A-1C4A1650FD67}" type="slidenum">
              <a:rPr lang="en-US"/>
              <a:pPr>
                <a:defRPr/>
              </a:pPr>
              <a:t>‹#›</a:t>
            </a:fld>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A5C0D1C3-2E9D-4821-AF6F-B6F259878B4E}"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D24501AE-95A8-4EBE-9309-CD65AB9F8760}" type="slidenum">
              <a:rPr lang="en-US"/>
              <a:pPr>
                <a:defRPr/>
              </a:pPr>
              <a:t>‹#›</a:t>
            </a:fld>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E46C74E1-D347-49F5-A21A-CA3D983BDBC1}" type="slidenum">
              <a:rPr lang="en-US"/>
              <a:pPr>
                <a:defRPr/>
              </a:pPr>
              <a:t>‹#›</a:t>
            </a:fld>
            <a:endParaRPr 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8"/>
          <p:cNvSpPr>
            <a:spLocks noGrp="1" noChangeArrowheads="1"/>
          </p:cNvSpPr>
          <p:nvPr>
            <p:ph type="sldNum" sz="quarter" idx="10"/>
          </p:nvPr>
        </p:nvSpPr>
        <p:spPr/>
        <p:txBody>
          <a:bodyPr/>
          <a:lstStyle>
            <a:lvl1pPr algn="l" fontAlgn="auto">
              <a:spcAft>
                <a:spcPts val="0"/>
              </a:spcAft>
              <a:defRPr/>
            </a:lvl1pPr>
          </a:lstStyle>
          <a:p>
            <a:pPr>
              <a:defRPr/>
            </a:pPr>
            <a:fld id="{1ED6B038-9DD0-42EB-ABF1-E25C4C96DD9B}" type="slidenum">
              <a:rPr lang="en-US"/>
              <a:pPr>
                <a:defRPr/>
              </a:pPr>
              <a:t>‹#›</a:t>
            </a:fld>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8"/>
          <p:cNvSpPr>
            <a:spLocks noGrp="1" noChangeArrowheads="1"/>
          </p:cNvSpPr>
          <p:nvPr>
            <p:ph type="sldNum" sz="quarter" idx="10"/>
          </p:nvPr>
        </p:nvSpPr>
        <p:spPr/>
        <p:txBody>
          <a:bodyPr/>
          <a:lstStyle>
            <a:lvl1pPr algn="l" fontAlgn="auto">
              <a:spcAft>
                <a:spcPts val="0"/>
              </a:spcAft>
              <a:defRPr/>
            </a:lvl1pPr>
          </a:lstStyle>
          <a:p>
            <a:pPr>
              <a:defRPr/>
            </a:pPr>
            <a:fld id="{AD2869AB-CDC7-4425-9435-F05A13B5D354}" type="slidenum">
              <a:rPr lang="en-US"/>
              <a:pPr>
                <a:defRPr/>
              </a:pPr>
              <a:t>‹#›</a:t>
            </a:fld>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8"/>
          <p:cNvSpPr>
            <a:spLocks noGrp="1" noChangeArrowheads="1"/>
          </p:cNvSpPr>
          <p:nvPr>
            <p:ph type="sldNum" sz="quarter" idx="10"/>
          </p:nvPr>
        </p:nvSpPr>
        <p:spPr/>
        <p:txBody>
          <a:bodyPr/>
          <a:lstStyle>
            <a:lvl1pPr algn="l" fontAlgn="auto">
              <a:spcAft>
                <a:spcPts val="0"/>
              </a:spcAft>
              <a:defRPr/>
            </a:lvl1pPr>
          </a:lstStyle>
          <a:p>
            <a:pPr>
              <a:defRPr/>
            </a:pPr>
            <a:fld id="{1C25B646-73F9-4A3C-A2CF-58CEB57D8841}" type="slidenum">
              <a:rPr lang="en-US"/>
              <a:pPr>
                <a:defRPr/>
              </a:pPr>
              <a:t>‹#›</a:t>
            </a:fld>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8D5F6431-A4E5-4375-8750-D4DDB3171761}" type="slidenum">
              <a:rPr lang="en-US"/>
              <a:pPr>
                <a:defRPr/>
              </a:pPr>
              <a:t>‹#›</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B1ED7411-CAFA-4BE5-A1EE-24F219DAB5DE}" type="slidenum">
              <a:rPr lang="en-US"/>
              <a:pPr>
                <a:defRPr/>
              </a:pPr>
              <a:t>‹#›</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C40D6406-081B-414B-9D0D-6E9B512205B2}" type="slidenum">
              <a:rPr lang="en-US"/>
              <a:pPr>
                <a:defRPr/>
              </a:pPr>
              <a:t>‹#›</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6EC980DD-F554-4A14-94E8-E7FE606837F5}" type="slidenum">
              <a:rPr lang="en-US"/>
              <a:pPr>
                <a:defRPr/>
              </a:pPr>
              <a:t>‹#›</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35000"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ACFD7B3E-7DC9-4B46-8C50-AF1FF2D297C6}" type="slidenum">
              <a:rPr lang="en-US"/>
              <a:pPr>
                <a:defRPr/>
              </a:pPr>
              <a:t>‹#›</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635000" y="1263650"/>
            <a:ext cx="7867650" cy="4327525"/>
          </a:xfrm>
        </p:spPr>
        <p:txBody>
          <a:bodyPr/>
          <a:lstStyle/>
          <a:p>
            <a:pPr lvl="0"/>
            <a:endParaRPr lang="en-GB" noProof="0" smtClean="0"/>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199B87FF-9ECE-4F39-ACA9-6E6E678D6380}"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09A87EE0-8300-4AEA-B0B8-9874C8BCBA67}" type="slidenum">
              <a:rPr lang="en-US"/>
              <a:pPr>
                <a:defRPr/>
              </a:pPr>
              <a:t>‹#›</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4" name="Rectangle 34"/>
          <p:cNvSpPr>
            <a:spLocks noChangeArrowheads="1"/>
          </p:cNvSpPr>
          <p:nvPr/>
        </p:nvSpPr>
        <p:spPr bwMode="auto">
          <a:xfrm>
            <a:off x="0" y="1265238"/>
            <a:ext cx="9144000" cy="4325937"/>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5" name="Line 38"/>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6" name="Line 39"/>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pic>
        <p:nvPicPr>
          <p:cNvPr id="7" name="Picture 40" descr="unfccc_schriftzug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850" y="309563"/>
            <a:ext cx="7866063" cy="314325"/>
          </a:xfrm>
          <a:prstGeom prst="rect">
            <a:avLst/>
          </a:prstGeom>
          <a:noFill/>
          <a:ln w="9525">
            <a:noFill/>
            <a:miter lim="800000"/>
            <a:headEnd/>
            <a:tailEnd/>
          </a:ln>
        </p:spPr>
      </p:pic>
      <p:sp>
        <p:nvSpPr>
          <p:cNvPr id="3100" name="Rectangle 28"/>
          <p:cNvSpPr>
            <a:spLocks noGrp="1" noChangeArrowheads="1"/>
          </p:cNvSpPr>
          <p:nvPr>
            <p:ph type="ctrTitle"/>
          </p:nvPr>
        </p:nvSpPr>
        <p:spPr>
          <a:xfrm>
            <a:off x="627063" y="2205038"/>
            <a:ext cx="7881937" cy="1204912"/>
          </a:xfrm>
        </p:spPr>
        <p:txBody>
          <a:bodyPr anchor="b"/>
          <a:lstStyle>
            <a:lvl1pPr>
              <a:lnSpc>
                <a:spcPts val="3600"/>
              </a:lnSpc>
              <a:defRPr sz="3600">
                <a:solidFill>
                  <a:schemeClr val="bg1"/>
                </a:solidFill>
                <a:latin typeface="Calibri" pitchFamily="34" charset="0"/>
              </a:defRPr>
            </a:lvl1pPr>
          </a:lstStyle>
          <a:p>
            <a:pPr lvl="0"/>
            <a:r>
              <a:rPr lang="en-US" noProof="0" smtClean="0"/>
              <a:t>Click to edit Master title style</a:t>
            </a:r>
          </a:p>
        </p:txBody>
      </p:sp>
      <p:sp>
        <p:nvSpPr>
          <p:cNvPr id="3101" name="Rectangle 29"/>
          <p:cNvSpPr>
            <a:spLocks noGrp="1" noChangeArrowheads="1"/>
          </p:cNvSpPr>
          <p:nvPr>
            <p:ph type="subTitle" idx="1"/>
          </p:nvPr>
        </p:nvSpPr>
        <p:spPr>
          <a:xfrm>
            <a:off x="625475" y="3922713"/>
            <a:ext cx="7881938" cy="758825"/>
          </a:xfrm>
        </p:spPr>
        <p:txBody>
          <a:bodyPr/>
          <a:lstStyle>
            <a:lvl1pPr marL="0" indent="0">
              <a:lnSpc>
                <a:spcPts val="2000"/>
              </a:lnSpc>
              <a:spcBef>
                <a:spcPct val="20000"/>
              </a:spcBef>
              <a:buFontTx/>
              <a:buNone/>
              <a:defRPr sz="2000">
                <a:solidFill>
                  <a:schemeClr val="bg1"/>
                </a:solidFill>
                <a:latin typeface="Calibri" pitchFamily="34" charset="0"/>
              </a:defRPr>
            </a:lvl1pPr>
          </a:lstStyle>
          <a:p>
            <a:pPr lvl="0"/>
            <a:r>
              <a:rPr lang="en-US" noProof="0" smtClean="0"/>
              <a:t>Click to edit Master subtitle style</a:t>
            </a:r>
          </a:p>
        </p:txBody>
      </p:sp>
      <p:sp>
        <p:nvSpPr>
          <p:cNvPr id="8" name="Rectangle 36"/>
          <p:cNvSpPr>
            <a:spLocks noGrp="1" noChangeArrowheads="1"/>
          </p:cNvSpPr>
          <p:nvPr>
            <p:ph type="dt" sz="quarter" idx="10"/>
          </p:nvPr>
        </p:nvSpPr>
        <p:spPr bwMode="auto">
          <a:xfrm>
            <a:off x="2268538" y="6518275"/>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a:solidFill>
                  <a:srgbClr val="000000"/>
                </a:solidFill>
                <a:latin typeface="Calibri" pitchFamily="34" charset="0"/>
                <a:cs typeface="+mn-cs"/>
              </a:defRPr>
            </a:lvl1pPr>
          </a:lstStyle>
          <a:p>
            <a:pPr>
              <a:defRPr/>
            </a:pPr>
            <a:endParaRPr lang="de-DE"/>
          </a:p>
        </p:txBody>
      </p:sp>
      <p:sp>
        <p:nvSpPr>
          <p:cNvPr id="9" name="Rectangle 37"/>
          <p:cNvSpPr>
            <a:spLocks noGrp="1" noChangeArrowheads="1"/>
          </p:cNvSpPr>
          <p:nvPr>
            <p:ph type="ftr" sz="quarter" idx="11"/>
          </p:nvPr>
        </p:nvSpPr>
        <p:spPr bwMode="auto">
          <a:xfrm>
            <a:off x="2268538" y="6248400"/>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i="1">
                <a:solidFill>
                  <a:srgbClr val="000000"/>
                </a:solidFill>
                <a:latin typeface="Calibri" pitchFamily="34" charset="0"/>
                <a:cs typeface="+mn-cs"/>
              </a:defRPr>
            </a:lvl1pPr>
          </a:lstStyle>
          <a:p>
            <a:pPr>
              <a:defRPr/>
            </a:pPr>
            <a:endParaRPr lang="de-DE"/>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292C6FCC-FD02-4161-B713-8B336DAC4B9D}" type="slidenum">
              <a:rPr lang="en-US"/>
              <a:pPr>
                <a:defRPr/>
              </a:pPr>
              <a:t>‹#›</a:t>
            </a:fld>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B924CD06-4084-49F9-85DF-BD9FEE4BCA1D}" type="slidenum">
              <a:rPr lang="en-US"/>
              <a:pPr>
                <a:defRPr/>
              </a:pPr>
              <a:t>‹#›</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3EE7AADF-F4E5-4E48-9B54-425C2D3E9C0E}" type="slidenum">
              <a:rPr lang="en-US"/>
              <a:pPr>
                <a:defRPr/>
              </a:pPr>
              <a:t>‹#›</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8"/>
          <p:cNvSpPr>
            <a:spLocks noGrp="1" noChangeArrowheads="1"/>
          </p:cNvSpPr>
          <p:nvPr>
            <p:ph type="sldNum" sz="quarter" idx="10"/>
          </p:nvPr>
        </p:nvSpPr>
        <p:spPr/>
        <p:txBody>
          <a:bodyPr/>
          <a:lstStyle>
            <a:lvl1pPr algn="l" fontAlgn="auto">
              <a:spcAft>
                <a:spcPts val="0"/>
              </a:spcAft>
              <a:defRPr/>
            </a:lvl1pPr>
          </a:lstStyle>
          <a:p>
            <a:pPr>
              <a:defRPr/>
            </a:pPr>
            <a:fld id="{66056E8F-CEB1-47DF-80D8-8F3E8E448E76}" type="slidenum">
              <a:rPr lang="en-US"/>
              <a:pPr>
                <a:defRPr/>
              </a:pPr>
              <a:t>‹#›</a:t>
            </a:fld>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8"/>
          <p:cNvSpPr>
            <a:spLocks noGrp="1" noChangeArrowheads="1"/>
          </p:cNvSpPr>
          <p:nvPr>
            <p:ph type="sldNum" sz="quarter" idx="10"/>
          </p:nvPr>
        </p:nvSpPr>
        <p:spPr/>
        <p:txBody>
          <a:bodyPr/>
          <a:lstStyle>
            <a:lvl1pPr algn="l" fontAlgn="auto">
              <a:spcAft>
                <a:spcPts val="0"/>
              </a:spcAft>
              <a:defRPr/>
            </a:lvl1pPr>
          </a:lstStyle>
          <a:p>
            <a:pPr>
              <a:defRPr/>
            </a:pPr>
            <a:fld id="{4A044B3C-3187-4BB4-A39F-6FC81FF009E3}" type="slidenum">
              <a:rPr lang="en-US"/>
              <a:pPr>
                <a:defRPr/>
              </a:pPr>
              <a:t>‹#›</a:t>
            </a:fld>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8"/>
          <p:cNvSpPr>
            <a:spLocks noGrp="1" noChangeArrowheads="1"/>
          </p:cNvSpPr>
          <p:nvPr>
            <p:ph type="sldNum" sz="quarter" idx="10"/>
          </p:nvPr>
        </p:nvSpPr>
        <p:spPr/>
        <p:txBody>
          <a:bodyPr/>
          <a:lstStyle>
            <a:lvl1pPr algn="l" fontAlgn="auto">
              <a:spcAft>
                <a:spcPts val="0"/>
              </a:spcAft>
              <a:defRPr/>
            </a:lvl1pPr>
          </a:lstStyle>
          <a:p>
            <a:pPr>
              <a:defRPr/>
            </a:pPr>
            <a:fld id="{8029341C-5063-4966-94B9-ACA4A9D540BB}" type="slidenum">
              <a:rPr lang="en-US"/>
              <a:pPr>
                <a:defRPr/>
              </a:pPr>
              <a:t>‹#›</a:t>
            </a:fld>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0FC16290-1736-4054-97C7-830553C4C089}" type="slidenum">
              <a:rPr lang="en-US"/>
              <a:pPr>
                <a:defRPr/>
              </a:pPr>
              <a:t>‹#›</a:t>
            </a:fld>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C6EC6B5E-6D23-4D75-8E6E-419F8803C519}" type="slidenum">
              <a:rPr lang="en-US"/>
              <a:pPr>
                <a:defRPr/>
              </a:pPr>
              <a:t>‹#›</a:t>
            </a:fld>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16BE7186-11EA-4CEB-9159-236750FA0384}"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8"/>
          <p:cNvSpPr>
            <a:spLocks noGrp="1" noChangeArrowheads="1"/>
          </p:cNvSpPr>
          <p:nvPr>
            <p:ph type="sldNum" sz="quarter" idx="10"/>
          </p:nvPr>
        </p:nvSpPr>
        <p:spPr/>
        <p:txBody>
          <a:bodyPr/>
          <a:lstStyle>
            <a:lvl1pPr algn="l" fontAlgn="auto">
              <a:spcAft>
                <a:spcPts val="0"/>
              </a:spcAft>
              <a:defRPr/>
            </a:lvl1pPr>
          </a:lstStyle>
          <a:p>
            <a:pPr>
              <a:defRPr/>
            </a:pPr>
            <a:fld id="{2829546D-0047-46A2-93AE-7F415F5906D0}" type="slidenum">
              <a:rPr lang="en-US"/>
              <a:pPr>
                <a:defRPr/>
              </a:pPr>
              <a:t>‹#›</a:t>
            </a:fld>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0014F0E5-22E0-441E-A443-D19F81A1EE0B}" type="slidenum">
              <a:rPr lang="en-US"/>
              <a:pPr>
                <a:defRPr/>
              </a:pPr>
              <a:t>‹#›</a:t>
            </a:fld>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35000"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BC563678-7D9C-4814-AC88-477F60300A97}" type="slidenum">
              <a:rPr lang="en-US"/>
              <a:pPr>
                <a:defRPr/>
              </a:pPr>
              <a:t>‹#›</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635000" y="1263650"/>
            <a:ext cx="7867650" cy="4327525"/>
          </a:xfrm>
        </p:spPr>
        <p:txBody>
          <a:bodyPr/>
          <a:lstStyle/>
          <a:p>
            <a:pPr lvl="0"/>
            <a:endParaRPr lang="en-GB" noProof="0" smtClean="0"/>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941EDA06-50EC-42A8-8A7D-0C30DBA876F4}" type="slidenum">
              <a:rPr lang="en-US"/>
              <a:pPr>
                <a:defRPr/>
              </a:pPr>
              <a:t>‹#›</a:t>
            </a:fld>
            <a:endParaRPr 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4" name="Rectangle 34"/>
          <p:cNvSpPr>
            <a:spLocks noChangeArrowheads="1"/>
          </p:cNvSpPr>
          <p:nvPr/>
        </p:nvSpPr>
        <p:spPr bwMode="auto">
          <a:xfrm>
            <a:off x="0" y="1265238"/>
            <a:ext cx="9144000" cy="4325937"/>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5" name="Line 38"/>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6" name="Line 39"/>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pic>
        <p:nvPicPr>
          <p:cNvPr id="7" name="Picture 40" descr="unfccc_schriftzug_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850" y="309563"/>
            <a:ext cx="7866063" cy="314325"/>
          </a:xfrm>
          <a:prstGeom prst="rect">
            <a:avLst/>
          </a:prstGeom>
          <a:noFill/>
          <a:ln w="9525">
            <a:noFill/>
            <a:miter lim="800000"/>
            <a:headEnd/>
            <a:tailEnd/>
          </a:ln>
        </p:spPr>
      </p:pic>
      <p:sp>
        <p:nvSpPr>
          <p:cNvPr id="3100" name="Rectangle 28"/>
          <p:cNvSpPr>
            <a:spLocks noGrp="1" noChangeArrowheads="1"/>
          </p:cNvSpPr>
          <p:nvPr>
            <p:ph type="ctrTitle"/>
          </p:nvPr>
        </p:nvSpPr>
        <p:spPr>
          <a:xfrm>
            <a:off x="627063" y="2205038"/>
            <a:ext cx="7881937" cy="1204912"/>
          </a:xfrm>
        </p:spPr>
        <p:txBody>
          <a:bodyPr anchor="b"/>
          <a:lstStyle>
            <a:lvl1pPr>
              <a:lnSpc>
                <a:spcPts val="3600"/>
              </a:lnSpc>
              <a:defRPr sz="3600">
                <a:solidFill>
                  <a:schemeClr val="bg1"/>
                </a:solidFill>
                <a:latin typeface="Calibri" pitchFamily="34" charset="0"/>
              </a:defRPr>
            </a:lvl1pPr>
          </a:lstStyle>
          <a:p>
            <a:pPr lvl="0"/>
            <a:r>
              <a:rPr lang="en-US" noProof="0" smtClean="0"/>
              <a:t>Click to edit Master title style</a:t>
            </a:r>
          </a:p>
        </p:txBody>
      </p:sp>
      <p:sp>
        <p:nvSpPr>
          <p:cNvPr id="3101" name="Rectangle 29"/>
          <p:cNvSpPr>
            <a:spLocks noGrp="1" noChangeArrowheads="1"/>
          </p:cNvSpPr>
          <p:nvPr>
            <p:ph type="subTitle" idx="1"/>
          </p:nvPr>
        </p:nvSpPr>
        <p:spPr>
          <a:xfrm>
            <a:off x="625475" y="3922713"/>
            <a:ext cx="7881938" cy="758825"/>
          </a:xfrm>
        </p:spPr>
        <p:txBody>
          <a:bodyPr/>
          <a:lstStyle>
            <a:lvl1pPr marL="0" indent="0">
              <a:lnSpc>
                <a:spcPts val="2000"/>
              </a:lnSpc>
              <a:spcBef>
                <a:spcPct val="20000"/>
              </a:spcBef>
              <a:buFontTx/>
              <a:buNone/>
              <a:defRPr sz="2000">
                <a:solidFill>
                  <a:schemeClr val="bg1"/>
                </a:solidFill>
                <a:latin typeface="Calibri" pitchFamily="34" charset="0"/>
              </a:defRPr>
            </a:lvl1pPr>
          </a:lstStyle>
          <a:p>
            <a:pPr lvl="0"/>
            <a:r>
              <a:rPr lang="en-US" noProof="0" smtClean="0"/>
              <a:t>Click to edit Master subtitle style</a:t>
            </a:r>
          </a:p>
        </p:txBody>
      </p:sp>
      <p:sp>
        <p:nvSpPr>
          <p:cNvPr id="8" name="Rectangle 36"/>
          <p:cNvSpPr>
            <a:spLocks noGrp="1" noChangeArrowheads="1"/>
          </p:cNvSpPr>
          <p:nvPr>
            <p:ph type="dt" sz="quarter" idx="10"/>
          </p:nvPr>
        </p:nvSpPr>
        <p:spPr bwMode="auto">
          <a:xfrm>
            <a:off x="2268538" y="6518275"/>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a:solidFill>
                  <a:srgbClr val="000000"/>
                </a:solidFill>
                <a:latin typeface="Calibri" pitchFamily="34" charset="0"/>
                <a:cs typeface="+mn-cs"/>
              </a:defRPr>
            </a:lvl1pPr>
          </a:lstStyle>
          <a:p>
            <a:pPr>
              <a:defRPr/>
            </a:pPr>
            <a:endParaRPr lang="de-DE"/>
          </a:p>
        </p:txBody>
      </p:sp>
      <p:sp>
        <p:nvSpPr>
          <p:cNvPr id="9" name="Rectangle 37"/>
          <p:cNvSpPr>
            <a:spLocks noGrp="1" noChangeArrowheads="1"/>
          </p:cNvSpPr>
          <p:nvPr>
            <p:ph type="ftr" sz="quarter" idx="11"/>
          </p:nvPr>
        </p:nvSpPr>
        <p:spPr bwMode="auto">
          <a:xfrm>
            <a:off x="2268538" y="6248400"/>
            <a:ext cx="6235700" cy="179388"/>
          </a:xfrm>
          <a:prstGeom prst="rect">
            <a:avLst/>
          </a:prstGeom>
          <a:extLst/>
        </p:spPr>
        <p:txBody>
          <a:bodyPr vert="horz" wrap="square" lIns="0" tIns="0" rIns="0" bIns="0" numCol="1" anchor="ctr" anchorCtr="0" compatLnSpc="1">
            <a:prstTxWarp prst="textNoShape">
              <a:avLst/>
            </a:prstTxWarp>
          </a:bodyPr>
          <a:lstStyle>
            <a:lvl1pPr algn="l">
              <a:spcBef>
                <a:spcPct val="0"/>
              </a:spcBef>
              <a:defRPr sz="1600" i="1">
                <a:solidFill>
                  <a:srgbClr val="000000"/>
                </a:solidFill>
                <a:latin typeface="Calibri" pitchFamily="34" charset="0"/>
                <a:cs typeface="+mn-cs"/>
              </a:defRPr>
            </a:lvl1pPr>
          </a:lstStyle>
          <a:p>
            <a:pPr>
              <a:defRPr/>
            </a:pPr>
            <a:endParaRPr lang="de-DE"/>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74DDD33D-5551-4F59-AE9E-7691E7760D11}" type="slidenum">
              <a:rPr lang="en-US"/>
              <a:pPr>
                <a:defRPr/>
              </a:pPr>
              <a:t>‹#›</a:t>
            </a:fld>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4F71C87C-EADA-4AF3-9313-7ADDBD3C75AF}" type="slidenum">
              <a:rPr lang="en-US"/>
              <a:pPr>
                <a:defRPr/>
              </a:pPr>
              <a:t>‹#›</a:t>
            </a:fld>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5000"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90976E0D-EB40-4D8C-BD25-57BA1302C571}" type="slidenum">
              <a:rPr lang="en-US"/>
              <a:pPr>
                <a:defRPr/>
              </a:pPr>
              <a:t>‹#›</a:t>
            </a:fld>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8"/>
          <p:cNvSpPr>
            <a:spLocks noGrp="1" noChangeArrowheads="1"/>
          </p:cNvSpPr>
          <p:nvPr>
            <p:ph type="sldNum" sz="quarter" idx="10"/>
          </p:nvPr>
        </p:nvSpPr>
        <p:spPr/>
        <p:txBody>
          <a:bodyPr/>
          <a:lstStyle>
            <a:lvl1pPr algn="l" fontAlgn="auto">
              <a:spcAft>
                <a:spcPts val="0"/>
              </a:spcAft>
              <a:defRPr/>
            </a:lvl1pPr>
          </a:lstStyle>
          <a:p>
            <a:pPr>
              <a:defRPr/>
            </a:pPr>
            <a:fld id="{852B2973-F805-497A-BAAB-B7AE4DEC712C}" type="slidenum">
              <a:rPr lang="en-US"/>
              <a:pPr>
                <a:defRPr/>
              </a:pPr>
              <a:t>‹#›</a:t>
            </a:fld>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8"/>
          <p:cNvSpPr>
            <a:spLocks noGrp="1" noChangeArrowheads="1"/>
          </p:cNvSpPr>
          <p:nvPr>
            <p:ph type="sldNum" sz="quarter" idx="10"/>
          </p:nvPr>
        </p:nvSpPr>
        <p:spPr/>
        <p:txBody>
          <a:bodyPr/>
          <a:lstStyle>
            <a:lvl1pPr algn="l" fontAlgn="auto">
              <a:spcAft>
                <a:spcPts val="0"/>
              </a:spcAft>
              <a:defRPr/>
            </a:lvl1pPr>
          </a:lstStyle>
          <a:p>
            <a:pPr>
              <a:defRPr/>
            </a:pPr>
            <a:fld id="{D3435D50-FB4B-491A-8A07-7D9360E0EC71}" type="slidenum">
              <a:rPr lang="en-US"/>
              <a:pPr>
                <a:defRPr/>
              </a:pPr>
              <a:t>‹#›</a:t>
            </a:fld>
            <a:endParaRPr 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8"/>
          <p:cNvSpPr>
            <a:spLocks noGrp="1" noChangeArrowheads="1"/>
          </p:cNvSpPr>
          <p:nvPr>
            <p:ph type="sldNum" sz="quarter" idx="10"/>
          </p:nvPr>
        </p:nvSpPr>
        <p:spPr/>
        <p:txBody>
          <a:bodyPr/>
          <a:lstStyle>
            <a:lvl1pPr algn="l" fontAlgn="auto">
              <a:spcAft>
                <a:spcPts val="0"/>
              </a:spcAft>
              <a:defRPr/>
            </a:lvl1pPr>
          </a:lstStyle>
          <a:p>
            <a:pPr>
              <a:defRPr/>
            </a:pPr>
            <a:fld id="{BD01BA41-681D-422F-8606-36586305D59D}"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8"/>
          <p:cNvSpPr>
            <a:spLocks noGrp="1" noChangeArrowheads="1"/>
          </p:cNvSpPr>
          <p:nvPr>
            <p:ph type="sldNum" sz="quarter" idx="10"/>
          </p:nvPr>
        </p:nvSpPr>
        <p:spPr/>
        <p:txBody>
          <a:bodyPr/>
          <a:lstStyle>
            <a:lvl1pPr algn="l" fontAlgn="auto">
              <a:spcAft>
                <a:spcPts val="0"/>
              </a:spcAft>
              <a:defRPr/>
            </a:lvl1pPr>
          </a:lstStyle>
          <a:p>
            <a:pPr>
              <a:defRPr/>
            </a:pPr>
            <a:fld id="{9AC64B56-9FFD-426C-A534-B55C6A0A1324}" type="slidenum">
              <a:rPr lang="en-US"/>
              <a:pPr>
                <a:defRPr/>
              </a:pPr>
              <a:t>‹#›</a:t>
            </a:fld>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C6416B00-FD38-49D4-A7A6-13CF767DB411}" type="slidenum">
              <a:rPr lang="en-US"/>
              <a:pPr>
                <a:defRPr/>
              </a:pPr>
              <a:t>‹#›</a:t>
            </a:fld>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98198D73-76A3-482B-8B0F-37AC4C07CA1D}" type="slidenum">
              <a:rPr lang="en-US"/>
              <a:pPr>
                <a:defRPr/>
              </a:pPr>
              <a:t>‹#›</a:t>
            </a:fld>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17219FCB-EE98-4227-863F-7FA0404BE65C}" type="slidenum">
              <a:rPr lang="en-US"/>
              <a:pPr>
                <a:defRPr/>
              </a:pPr>
              <a:t>‹#›</a:t>
            </a:fld>
            <a:endParaRPr lang="en-US"/>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7325" y="309563"/>
            <a:ext cx="1966913" cy="5281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35000" y="309563"/>
            <a:ext cx="5749925" cy="5281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5682E2D9-AEC7-4C60-BB30-6F64B15F3F84}" type="slidenum">
              <a:rPr lang="en-US"/>
              <a:pPr>
                <a:defRPr/>
              </a:pPr>
              <a:t>‹#›</a:t>
            </a:fld>
            <a:endParaRPr lang="en-US"/>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35000"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263650"/>
            <a:ext cx="3857625" cy="4327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181665D8-A76E-488E-8A66-A4FB75D645D4}" type="slidenum">
              <a:rPr lang="en-US"/>
              <a:pPr>
                <a:defRPr/>
              </a:pPr>
              <a:t>‹#›</a:t>
            </a:fld>
            <a:endParaRPr lang="en-US"/>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35000" y="309563"/>
            <a:ext cx="7869238" cy="314325"/>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635000" y="1263650"/>
            <a:ext cx="7867650" cy="4327525"/>
          </a:xfrm>
        </p:spPr>
        <p:txBody>
          <a:bodyPr/>
          <a:lstStyle/>
          <a:p>
            <a:pPr lvl="0"/>
            <a:endParaRPr lang="en-GB" noProof="0" smtClean="0"/>
          </a:p>
        </p:txBody>
      </p:sp>
      <p:sp>
        <p:nvSpPr>
          <p:cNvPr id="4" name="Rectangle 48"/>
          <p:cNvSpPr>
            <a:spLocks noGrp="1" noChangeArrowheads="1"/>
          </p:cNvSpPr>
          <p:nvPr>
            <p:ph type="sldNum" sz="quarter" idx="10"/>
          </p:nvPr>
        </p:nvSpPr>
        <p:spPr/>
        <p:txBody>
          <a:bodyPr/>
          <a:lstStyle>
            <a:lvl1pPr algn="l" fontAlgn="auto">
              <a:spcAft>
                <a:spcPts val="0"/>
              </a:spcAft>
              <a:defRPr/>
            </a:lvl1pPr>
          </a:lstStyle>
          <a:p>
            <a:pPr>
              <a:defRPr/>
            </a:pPr>
            <a:fld id="{14E1C7B2-AE45-4445-BDEE-847A615BE3DC}"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8"/>
          <p:cNvSpPr>
            <a:spLocks noGrp="1" noChangeArrowheads="1"/>
          </p:cNvSpPr>
          <p:nvPr>
            <p:ph type="sldNum" sz="quarter" idx="10"/>
          </p:nvPr>
        </p:nvSpPr>
        <p:spPr/>
        <p:txBody>
          <a:bodyPr/>
          <a:lstStyle>
            <a:lvl1pPr algn="l" fontAlgn="auto">
              <a:spcAft>
                <a:spcPts val="0"/>
              </a:spcAft>
              <a:defRPr/>
            </a:lvl1pPr>
          </a:lstStyle>
          <a:p>
            <a:pPr>
              <a:defRPr/>
            </a:pPr>
            <a:fld id="{F6D14789-AF1F-4A99-A066-B61E87E42A4D}"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D27ECFDE-A4F3-4600-AF43-186071F236F2}"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8"/>
          <p:cNvSpPr>
            <a:spLocks noGrp="1" noChangeArrowheads="1"/>
          </p:cNvSpPr>
          <p:nvPr>
            <p:ph type="sldNum" sz="quarter" idx="10"/>
          </p:nvPr>
        </p:nvSpPr>
        <p:spPr/>
        <p:txBody>
          <a:bodyPr/>
          <a:lstStyle>
            <a:lvl1pPr algn="l" fontAlgn="auto">
              <a:spcAft>
                <a:spcPts val="0"/>
              </a:spcAft>
              <a:defRPr/>
            </a:lvl1pPr>
          </a:lstStyle>
          <a:p>
            <a:pPr>
              <a:defRPr/>
            </a:pPr>
            <a:fld id="{8DAE5388-D1C8-4C56-9FF8-1C43947BC808}"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jpe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image" Target="../media/image1.jpeg"/><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image" Target="../media/image1.jpeg"/><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0" y="1263650"/>
            <a:ext cx="136525" cy="4325938"/>
          </a:xfrm>
          <a:prstGeom prst="rect">
            <a:avLst/>
          </a:prstGeom>
          <a:solidFill>
            <a:srgbClr val="000000"/>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027" name="Rectangle 27"/>
          <p:cNvSpPr>
            <a:spLocks noChangeArrowheads="1"/>
          </p:cNvSpPr>
          <p:nvPr/>
        </p:nvSpPr>
        <p:spPr bwMode="auto">
          <a:xfrm>
            <a:off x="9007475" y="1263650"/>
            <a:ext cx="136525" cy="4325938"/>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028" name="Rectangle 28"/>
          <p:cNvSpPr>
            <a:spLocks noGrp="1" noChangeArrowheads="1"/>
          </p:cNvSpPr>
          <p:nvPr>
            <p:ph type="title"/>
          </p:nvPr>
        </p:nvSpPr>
        <p:spPr bwMode="auto">
          <a:xfrm>
            <a:off x="635000" y="309563"/>
            <a:ext cx="7869238" cy="31432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029" name="Rectangle 29"/>
          <p:cNvSpPr>
            <a:spLocks noGrp="1" noChangeArrowheads="1"/>
          </p:cNvSpPr>
          <p:nvPr>
            <p:ph type="body" idx="1"/>
          </p:nvPr>
        </p:nvSpPr>
        <p:spPr bwMode="auto">
          <a:xfrm>
            <a:off x="635000" y="1263650"/>
            <a:ext cx="7867650" cy="4327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Line 33"/>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31" name="Line 34"/>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72" name="Rectangle 48"/>
          <p:cNvSpPr>
            <a:spLocks noGrp="1" noChangeArrowheads="1"/>
          </p:cNvSpPr>
          <p:nvPr>
            <p:ph type="sldNum" sz="quarter" idx="4"/>
          </p:nvPr>
        </p:nvSpPr>
        <p:spPr bwMode="auto">
          <a:xfrm>
            <a:off x="6443663"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defRPr sz="1400">
                <a:solidFill>
                  <a:srgbClr val="000000"/>
                </a:solidFill>
                <a:latin typeface="Calibri" pitchFamily="34" charset="0"/>
                <a:cs typeface="+mn-cs"/>
              </a:defRPr>
            </a:lvl1pPr>
          </a:lstStyle>
          <a:p>
            <a:pPr>
              <a:defRPr/>
            </a:pPr>
            <a:fld id="{FF0A5A44-806C-4783-AC42-E605E3921895}" type="slidenum">
              <a:rPr lang="en-US"/>
              <a:pPr>
                <a:defRPr/>
              </a:pPr>
              <a:t>‹#›</a:t>
            </a:fld>
            <a:endParaRPr lang="en-US"/>
          </a:p>
        </p:txBody>
      </p:sp>
      <p:pic>
        <p:nvPicPr>
          <p:cNvPr id="1033" name="Picture 49" descr="unfccc"/>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611188" y="6165850"/>
            <a:ext cx="649287"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Lst>
  <p:transition/>
  <p:timing>
    <p:tnLst>
      <p:par>
        <p:cTn id="1" dur="indefinite" restart="never" nodeType="tmRoot"/>
      </p:par>
    </p:tnLst>
  </p:timing>
  <p:hf hdr="0" ftr="0" dt="0"/>
  <p:txStyles>
    <p:title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p:titleStyle>
    <p:bodyStyle>
      <a:lvl1pPr marL="269875" indent="-269875" algn="l" rtl="0" eaLnBrk="0" fontAlgn="base" hangingPunct="0">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eaLnBrk="0" fontAlgn="base" hangingPunct="0">
        <a:lnSpc>
          <a:spcPts val="2400"/>
        </a:lnSpc>
        <a:spcBef>
          <a:spcPct val="0"/>
        </a:spcBef>
        <a:spcAft>
          <a:spcPct val="0"/>
        </a:spcAft>
        <a:buClr>
          <a:schemeClr val="tx1"/>
        </a:buClr>
        <a:buAutoNum type="alphaLcParenR"/>
        <a:defRPr sz="1500">
          <a:solidFill>
            <a:schemeClr val="tx1"/>
          </a:solidFill>
          <a:latin typeface="+mn-lt"/>
        </a:defRPr>
      </a:lvl2pPr>
      <a:lvl3pPr marL="900113" indent="-269875" algn="l" rtl="0" eaLnBrk="0" fontAlgn="base" hangingPunct="0">
        <a:lnSpc>
          <a:spcPts val="2400"/>
        </a:lnSpc>
        <a:spcBef>
          <a:spcPct val="0"/>
        </a:spcBef>
        <a:spcAft>
          <a:spcPct val="0"/>
        </a:spcAft>
        <a:buClr>
          <a:schemeClr val="tx1"/>
        </a:buClr>
        <a:buChar char="•"/>
        <a:defRPr sz="1500">
          <a:solidFill>
            <a:schemeClr val="tx1"/>
          </a:solidFill>
          <a:latin typeface="+mn-lt"/>
        </a:defRPr>
      </a:lvl3pPr>
      <a:lvl4pPr marL="1169988" indent="-268288" algn="l" rtl="0" eaLnBrk="0" fontAlgn="base" hangingPunct="0">
        <a:lnSpc>
          <a:spcPts val="2400"/>
        </a:lnSpc>
        <a:spcBef>
          <a:spcPct val="0"/>
        </a:spcBef>
        <a:spcAft>
          <a:spcPct val="0"/>
        </a:spcAft>
        <a:buClr>
          <a:schemeClr val="tx1"/>
        </a:buClr>
        <a:buChar char="•"/>
        <a:defRPr sz="1500">
          <a:solidFill>
            <a:schemeClr val="tx1"/>
          </a:solidFill>
          <a:latin typeface="+mn-lt"/>
        </a:defRPr>
      </a:lvl4pPr>
      <a:lvl5pPr marL="14382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5pPr>
      <a:lvl6pPr marL="18954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6pPr>
      <a:lvl7pPr marL="23526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7pPr>
      <a:lvl8pPr marL="28098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8pPr>
      <a:lvl9pPr marL="32670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0" y="1263650"/>
            <a:ext cx="136525" cy="4325938"/>
          </a:xfrm>
          <a:prstGeom prst="rect">
            <a:avLst/>
          </a:prstGeom>
          <a:solidFill>
            <a:srgbClr val="000000"/>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027" name="Rectangle 27"/>
          <p:cNvSpPr>
            <a:spLocks noChangeArrowheads="1"/>
          </p:cNvSpPr>
          <p:nvPr/>
        </p:nvSpPr>
        <p:spPr bwMode="auto">
          <a:xfrm>
            <a:off x="9007475" y="1263650"/>
            <a:ext cx="136525" cy="4325938"/>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5364" name="Rectangle 28"/>
          <p:cNvSpPr>
            <a:spLocks noGrp="1" noChangeArrowheads="1"/>
          </p:cNvSpPr>
          <p:nvPr>
            <p:ph type="title"/>
          </p:nvPr>
        </p:nvSpPr>
        <p:spPr bwMode="auto">
          <a:xfrm>
            <a:off x="635000" y="309563"/>
            <a:ext cx="7869238" cy="31432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5365" name="Rectangle 29"/>
          <p:cNvSpPr>
            <a:spLocks noGrp="1" noChangeArrowheads="1"/>
          </p:cNvSpPr>
          <p:nvPr>
            <p:ph type="body" idx="1"/>
          </p:nvPr>
        </p:nvSpPr>
        <p:spPr bwMode="auto">
          <a:xfrm>
            <a:off x="635000" y="1263650"/>
            <a:ext cx="7867650" cy="4327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Line 33"/>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31" name="Line 34"/>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72" name="Rectangle 48"/>
          <p:cNvSpPr>
            <a:spLocks noGrp="1" noChangeArrowheads="1"/>
          </p:cNvSpPr>
          <p:nvPr>
            <p:ph type="sldNum" sz="quarter" idx="4"/>
          </p:nvPr>
        </p:nvSpPr>
        <p:spPr bwMode="auto">
          <a:xfrm>
            <a:off x="6443663"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defRPr sz="1400">
                <a:solidFill>
                  <a:srgbClr val="000000"/>
                </a:solidFill>
                <a:latin typeface="Calibri" pitchFamily="34" charset="0"/>
                <a:cs typeface="+mn-cs"/>
              </a:defRPr>
            </a:lvl1pPr>
          </a:lstStyle>
          <a:p>
            <a:pPr>
              <a:defRPr/>
            </a:pPr>
            <a:fld id="{CED2D9B1-7B04-41EC-8E75-8A7BC7B63A78}" type="slidenum">
              <a:rPr lang="en-US"/>
              <a:pPr>
                <a:defRPr/>
              </a:pPr>
              <a:t>‹#›</a:t>
            </a:fld>
            <a:endParaRPr lang="en-US"/>
          </a:p>
        </p:txBody>
      </p:sp>
      <p:pic>
        <p:nvPicPr>
          <p:cNvPr id="15369" name="Picture 49" descr="unfccc"/>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611188" y="6165850"/>
            <a:ext cx="649287"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Lst>
  <p:transition/>
  <p:timing>
    <p:tnLst>
      <p:par>
        <p:cTn id="1" dur="indefinite" restart="never" nodeType="tmRoot"/>
      </p:par>
    </p:tnLst>
  </p:timing>
  <p:hf hdr="0" ftr="0" dt="0"/>
  <p:txStyles>
    <p:title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p:titleStyle>
    <p:bodyStyle>
      <a:lvl1pPr marL="269875" indent="-269875" algn="l" rtl="0" eaLnBrk="0" fontAlgn="base" hangingPunct="0">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eaLnBrk="0" fontAlgn="base" hangingPunct="0">
        <a:lnSpc>
          <a:spcPts val="2400"/>
        </a:lnSpc>
        <a:spcBef>
          <a:spcPct val="0"/>
        </a:spcBef>
        <a:spcAft>
          <a:spcPct val="0"/>
        </a:spcAft>
        <a:buClr>
          <a:schemeClr val="tx1"/>
        </a:buClr>
        <a:buAutoNum type="alphaLcParenR"/>
        <a:defRPr sz="1500">
          <a:solidFill>
            <a:schemeClr val="tx1"/>
          </a:solidFill>
          <a:latin typeface="+mn-lt"/>
        </a:defRPr>
      </a:lvl2pPr>
      <a:lvl3pPr marL="900113" indent="-269875" algn="l" rtl="0" eaLnBrk="0" fontAlgn="base" hangingPunct="0">
        <a:lnSpc>
          <a:spcPts val="2400"/>
        </a:lnSpc>
        <a:spcBef>
          <a:spcPct val="0"/>
        </a:spcBef>
        <a:spcAft>
          <a:spcPct val="0"/>
        </a:spcAft>
        <a:buClr>
          <a:schemeClr val="tx1"/>
        </a:buClr>
        <a:buChar char="•"/>
        <a:defRPr sz="1500">
          <a:solidFill>
            <a:schemeClr val="tx1"/>
          </a:solidFill>
          <a:latin typeface="+mn-lt"/>
        </a:defRPr>
      </a:lvl3pPr>
      <a:lvl4pPr marL="1169988" indent="-268288" algn="l" rtl="0" eaLnBrk="0" fontAlgn="base" hangingPunct="0">
        <a:lnSpc>
          <a:spcPts val="2400"/>
        </a:lnSpc>
        <a:spcBef>
          <a:spcPct val="0"/>
        </a:spcBef>
        <a:spcAft>
          <a:spcPct val="0"/>
        </a:spcAft>
        <a:buClr>
          <a:schemeClr val="tx1"/>
        </a:buClr>
        <a:buChar char="•"/>
        <a:defRPr sz="1500">
          <a:solidFill>
            <a:schemeClr val="tx1"/>
          </a:solidFill>
          <a:latin typeface="+mn-lt"/>
        </a:defRPr>
      </a:lvl4pPr>
      <a:lvl5pPr marL="14382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5pPr>
      <a:lvl6pPr marL="18954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6pPr>
      <a:lvl7pPr marL="23526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7pPr>
      <a:lvl8pPr marL="28098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8pPr>
      <a:lvl9pPr marL="32670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0" y="1263650"/>
            <a:ext cx="136525" cy="4325938"/>
          </a:xfrm>
          <a:prstGeom prst="rect">
            <a:avLst/>
          </a:prstGeom>
          <a:solidFill>
            <a:srgbClr val="000000"/>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027" name="Rectangle 27"/>
          <p:cNvSpPr>
            <a:spLocks noChangeArrowheads="1"/>
          </p:cNvSpPr>
          <p:nvPr/>
        </p:nvSpPr>
        <p:spPr bwMode="auto">
          <a:xfrm>
            <a:off x="9007475" y="1263650"/>
            <a:ext cx="136525" cy="4325938"/>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29700" name="Rectangle 28"/>
          <p:cNvSpPr>
            <a:spLocks noGrp="1" noChangeArrowheads="1"/>
          </p:cNvSpPr>
          <p:nvPr>
            <p:ph type="title"/>
          </p:nvPr>
        </p:nvSpPr>
        <p:spPr bwMode="auto">
          <a:xfrm>
            <a:off x="635000" y="309563"/>
            <a:ext cx="7869238" cy="31432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29701" name="Rectangle 29"/>
          <p:cNvSpPr>
            <a:spLocks noGrp="1" noChangeArrowheads="1"/>
          </p:cNvSpPr>
          <p:nvPr>
            <p:ph type="body" idx="1"/>
          </p:nvPr>
        </p:nvSpPr>
        <p:spPr bwMode="auto">
          <a:xfrm>
            <a:off x="635000" y="1263650"/>
            <a:ext cx="7867650" cy="4327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Line 33"/>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31" name="Line 34"/>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72" name="Rectangle 48"/>
          <p:cNvSpPr>
            <a:spLocks noGrp="1" noChangeArrowheads="1"/>
          </p:cNvSpPr>
          <p:nvPr>
            <p:ph type="sldNum" sz="quarter" idx="4"/>
          </p:nvPr>
        </p:nvSpPr>
        <p:spPr bwMode="auto">
          <a:xfrm>
            <a:off x="6443663"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defRPr sz="1400">
                <a:solidFill>
                  <a:srgbClr val="000000"/>
                </a:solidFill>
                <a:latin typeface="Calibri" pitchFamily="34" charset="0"/>
                <a:cs typeface="+mn-cs"/>
              </a:defRPr>
            </a:lvl1pPr>
          </a:lstStyle>
          <a:p>
            <a:pPr>
              <a:defRPr/>
            </a:pPr>
            <a:fld id="{A30E0D5A-E4E7-472B-8AF6-EB69BBF9623B}" type="slidenum">
              <a:rPr lang="en-US"/>
              <a:pPr>
                <a:defRPr/>
              </a:pPr>
              <a:t>‹#›</a:t>
            </a:fld>
            <a:endParaRPr lang="en-US"/>
          </a:p>
        </p:txBody>
      </p:sp>
      <p:pic>
        <p:nvPicPr>
          <p:cNvPr id="29705" name="Picture 49" descr="unfccc"/>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611188" y="6165850"/>
            <a:ext cx="649287"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Lst>
  <p:transition/>
  <p:timing>
    <p:tnLst>
      <p:par>
        <p:cTn id="1" dur="indefinite" restart="never" nodeType="tmRoot"/>
      </p:par>
    </p:tnLst>
  </p:timing>
  <p:hf hdr="0" ftr="0" dt="0"/>
  <p:txStyles>
    <p:title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p:titleStyle>
    <p:bodyStyle>
      <a:lvl1pPr marL="269875" indent="-269875" algn="l" rtl="0" eaLnBrk="0" fontAlgn="base" hangingPunct="0">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eaLnBrk="0" fontAlgn="base" hangingPunct="0">
        <a:lnSpc>
          <a:spcPts val="2400"/>
        </a:lnSpc>
        <a:spcBef>
          <a:spcPct val="0"/>
        </a:spcBef>
        <a:spcAft>
          <a:spcPct val="0"/>
        </a:spcAft>
        <a:buClr>
          <a:schemeClr val="tx1"/>
        </a:buClr>
        <a:buAutoNum type="alphaLcParenR"/>
        <a:defRPr sz="1500">
          <a:solidFill>
            <a:schemeClr val="tx1"/>
          </a:solidFill>
          <a:latin typeface="+mn-lt"/>
        </a:defRPr>
      </a:lvl2pPr>
      <a:lvl3pPr marL="900113" indent="-269875" algn="l" rtl="0" eaLnBrk="0" fontAlgn="base" hangingPunct="0">
        <a:lnSpc>
          <a:spcPts val="2400"/>
        </a:lnSpc>
        <a:spcBef>
          <a:spcPct val="0"/>
        </a:spcBef>
        <a:spcAft>
          <a:spcPct val="0"/>
        </a:spcAft>
        <a:buClr>
          <a:schemeClr val="tx1"/>
        </a:buClr>
        <a:buChar char="•"/>
        <a:defRPr sz="1500">
          <a:solidFill>
            <a:schemeClr val="tx1"/>
          </a:solidFill>
          <a:latin typeface="+mn-lt"/>
        </a:defRPr>
      </a:lvl3pPr>
      <a:lvl4pPr marL="1169988" indent="-268288" algn="l" rtl="0" eaLnBrk="0" fontAlgn="base" hangingPunct="0">
        <a:lnSpc>
          <a:spcPts val="2400"/>
        </a:lnSpc>
        <a:spcBef>
          <a:spcPct val="0"/>
        </a:spcBef>
        <a:spcAft>
          <a:spcPct val="0"/>
        </a:spcAft>
        <a:buClr>
          <a:schemeClr val="tx1"/>
        </a:buClr>
        <a:buChar char="•"/>
        <a:defRPr sz="1500">
          <a:solidFill>
            <a:schemeClr val="tx1"/>
          </a:solidFill>
          <a:latin typeface="+mn-lt"/>
        </a:defRPr>
      </a:lvl4pPr>
      <a:lvl5pPr marL="14382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5pPr>
      <a:lvl6pPr marL="18954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6pPr>
      <a:lvl7pPr marL="23526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7pPr>
      <a:lvl8pPr marL="28098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8pPr>
      <a:lvl9pPr marL="32670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0" y="1263650"/>
            <a:ext cx="136525" cy="4325938"/>
          </a:xfrm>
          <a:prstGeom prst="rect">
            <a:avLst/>
          </a:prstGeom>
          <a:solidFill>
            <a:srgbClr val="000000"/>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027" name="Rectangle 27"/>
          <p:cNvSpPr>
            <a:spLocks noChangeArrowheads="1"/>
          </p:cNvSpPr>
          <p:nvPr/>
        </p:nvSpPr>
        <p:spPr bwMode="auto">
          <a:xfrm>
            <a:off x="9007475" y="1263650"/>
            <a:ext cx="136525" cy="4325938"/>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44036" name="Rectangle 28"/>
          <p:cNvSpPr>
            <a:spLocks noGrp="1" noChangeArrowheads="1"/>
          </p:cNvSpPr>
          <p:nvPr>
            <p:ph type="title"/>
          </p:nvPr>
        </p:nvSpPr>
        <p:spPr bwMode="auto">
          <a:xfrm>
            <a:off x="635000" y="309563"/>
            <a:ext cx="7869238" cy="31432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44037" name="Rectangle 29"/>
          <p:cNvSpPr>
            <a:spLocks noGrp="1" noChangeArrowheads="1"/>
          </p:cNvSpPr>
          <p:nvPr>
            <p:ph type="body" idx="1"/>
          </p:nvPr>
        </p:nvSpPr>
        <p:spPr bwMode="auto">
          <a:xfrm>
            <a:off x="635000" y="1263650"/>
            <a:ext cx="7867650" cy="4327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Line 33"/>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31" name="Line 34"/>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72" name="Rectangle 48"/>
          <p:cNvSpPr>
            <a:spLocks noGrp="1" noChangeArrowheads="1"/>
          </p:cNvSpPr>
          <p:nvPr>
            <p:ph type="sldNum" sz="quarter" idx="4"/>
          </p:nvPr>
        </p:nvSpPr>
        <p:spPr bwMode="auto">
          <a:xfrm>
            <a:off x="6443663"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defRPr sz="1400">
                <a:solidFill>
                  <a:srgbClr val="000000"/>
                </a:solidFill>
                <a:latin typeface="Calibri" pitchFamily="34" charset="0"/>
                <a:cs typeface="+mn-cs"/>
              </a:defRPr>
            </a:lvl1pPr>
          </a:lstStyle>
          <a:p>
            <a:pPr>
              <a:defRPr/>
            </a:pPr>
            <a:fld id="{29B920C4-0F68-489F-8CEE-FEBB383EB055}" type="slidenum">
              <a:rPr lang="en-US"/>
              <a:pPr>
                <a:defRPr/>
              </a:pPr>
              <a:t>‹#›</a:t>
            </a:fld>
            <a:endParaRPr lang="en-US"/>
          </a:p>
        </p:txBody>
      </p:sp>
      <p:pic>
        <p:nvPicPr>
          <p:cNvPr id="44041" name="Picture 49" descr="unfccc"/>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611188" y="6165850"/>
            <a:ext cx="649287"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Lst>
  <p:transition/>
  <p:timing>
    <p:tnLst>
      <p:par>
        <p:cTn id="1" dur="indefinite" restart="never" nodeType="tmRoot"/>
      </p:par>
    </p:tnLst>
  </p:timing>
  <p:hf hdr="0" ftr="0" dt="0"/>
  <p:txStyles>
    <p:title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p:titleStyle>
    <p:bodyStyle>
      <a:lvl1pPr marL="269875" indent="-269875" algn="l" rtl="0" eaLnBrk="0" fontAlgn="base" hangingPunct="0">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eaLnBrk="0" fontAlgn="base" hangingPunct="0">
        <a:lnSpc>
          <a:spcPts val="2400"/>
        </a:lnSpc>
        <a:spcBef>
          <a:spcPct val="0"/>
        </a:spcBef>
        <a:spcAft>
          <a:spcPct val="0"/>
        </a:spcAft>
        <a:buClr>
          <a:schemeClr val="tx1"/>
        </a:buClr>
        <a:buAutoNum type="alphaLcParenR"/>
        <a:defRPr sz="1500">
          <a:solidFill>
            <a:schemeClr val="tx1"/>
          </a:solidFill>
          <a:latin typeface="+mn-lt"/>
        </a:defRPr>
      </a:lvl2pPr>
      <a:lvl3pPr marL="900113" indent="-269875" algn="l" rtl="0" eaLnBrk="0" fontAlgn="base" hangingPunct="0">
        <a:lnSpc>
          <a:spcPts val="2400"/>
        </a:lnSpc>
        <a:spcBef>
          <a:spcPct val="0"/>
        </a:spcBef>
        <a:spcAft>
          <a:spcPct val="0"/>
        </a:spcAft>
        <a:buClr>
          <a:schemeClr val="tx1"/>
        </a:buClr>
        <a:buChar char="•"/>
        <a:defRPr sz="1500">
          <a:solidFill>
            <a:schemeClr val="tx1"/>
          </a:solidFill>
          <a:latin typeface="+mn-lt"/>
        </a:defRPr>
      </a:lvl3pPr>
      <a:lvl4pPr marL="1169988" indent="-268288" algn="l" rtl="0" eaLnBrk="0" fontAlgn="base" hangingPunct="0">
        <a:lnSpc>
          <a:spcPts val="2400"/>
        </a:lnSpc>
        <a:spcBef>
          <a:spcPct val="0"/>
        </a:spcBef>
        <a:spcAft>
          <a:spcPct val="0"/>
        </a:spcAft>
        <a:buClr>
          <a:schemeClr val="tx1"/>
        </a:buClr>
        <a:buChar char="•"/>
        <a:defRPr sz="1500">
          <a:solidFill>
            <a:schemeClr val="tx1"/>
          </a:solidFill>
          <a:latin typeface="+mn-lt"/>
        </a:defRPr>
      </a:lvl4pPr>
      <a:lvl5pPr marL="14382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5pPr>
      <a:lvl6pPr marL="18954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6pPr>
      <a:lvl7pPr marL="23526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7pPr>
      <a:lvl8pPr marL="28098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8pPr>
      <a:lvl9pPr marL="32670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0" y="1263650"/>
            <a:ext cx="136525" cy="4325938"/>
          </a:xfrm>
          <a:prstGeom prst="rect">
            <a:avLst/>
          </a:prstGeom>
          <a:solidFill>
            <a:srgbClr val="000000"/>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1027" name="Rectangle 27"/>
          <p:cNvSpPr>
            <a:spLocks noChangeArrowheads="1"/>
          </p:cNvSpPr>
          <p:nvPr/>
        </p:nvSpPr>
        <p:spPr bwMode="auto">
          <a:xfrm>
            <a:off x="9007475" y="1263650"/>
            <a:ext cx="136525" cy="4325938"/>
          </a:xfrm>
          <a:prstGeom prst="rect">
            <a:avLst/>
          </a:prstGeom>
          <a:solidFill>
            <a:schemeClr val="tx2"/>
          </a:solidFill>
          <a:ln>
            <a:noFill/>
          </a:ln>
          <a:effectLst/>
          <a:extLst/>
        </p:spPr>
        <p:txBody>
          <a:bodyPr wrap="none" anchor="ctr"/>
          <a:lstStyle/>
          <a:p>
            <a:pPr algn="r">
              <a:spcBef>
                <a:spcPct val="50000"/>
              </a:spcBef>
              <a:defRPr/>
            </a:pPr>
            <a:endParaRPr lang="en-GB" sz="2000">
              <a:solidFill>
                <a:srgbClr val="000000"/>
              </a:solidFill>
              <a:latin typeface="Times New Roman" pitchFamily="18" charset="0"/>
              <a:cs typeface="+mn-cs"/>
            </a:endParaRPr>
          </a:p>
        </p:txBody>
      </p:sp>
      <p:sp>
        <p:nvSpPr>
          <p:cNvPr id="58372" name="Rectangle 28"/>
          <p:cNvSpPr>
            <a:spLocks noGrp="1" noChangeArrowheads="1"/>
          </p:cNvSpPr>
          <p:nvPr>
            <p:ph type="title"/>
          </p:nvPr>
        </p:nvSpPr>
        <p:spPr bwMode="auto">
          <a:xfrm>
            <a:off x="635000" y="309563"/>
            <a:ext cx="7869238" cy="31432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58373" name="Rectangle 29"/>
          <p:cNvSpPr>
            <a:spLocks noGrp="1" noChangeArrowheads="1"/>
          </p:cNvSpPr>
          <p:nvPr>
            <p:ph type="body" idx="1"/>
          </p:nvPr>
        </p:nvSpPr>
        <p:spPr bwMode="auto">
          <a:xfrm>
            <a:off x="635000" y="1263650"/>
            <a:ext cx="7867650" cy="4327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Line 33"/>
          <p:cNvSpPr>
            <a:spLocks noChangeShapeType="1"/>
          </p:cNvSpPr>
          <p:nvPr/>
        </p:nvSpPr>
        <p:spPr bwMode="auto">
          <a:xfrm>
            <a:off x="631825" y="777875"/>
            <a:ext cx="7875588" cy="1588"/>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31" name="Line 34"/>
          <p:cNvSpPr>
            <a:spLocks noChangeShapeType="1"/>
          </p:cNvSpPr>
          <p:nvPr/>
        </p:nvSpPr>
        <p:spPr bwMode="auto">
          <a:xfrm>
            <a:off x="631825" y="6078538"/>
            <a:ext cx="7875588" cy="1587"/>
          </a:xfrm>
          <a:prstGeom prst="line">
            <a:avLst/>
          </a:prstGeom>
          <a:noFill/>
          <a:ln w="12700">
            <a:solidFill>
              <a:schemeClr val="tx2"/>
            </a:solidFill>
            <a:round/>
            <a:headEnd/>
            <a:tailEnd/>
          </a:ln>
          <a:effectLst/>
          <a:extLst/>
        </p:spPr>
        <p:txBody>
          <a:bodyPr/>
          <a:lstStyle/>
          <a:p>
            <a:pPr algn="r">
              <a:spcBef>
                <a:spcPct val="50000"/>
              </a:spcBef>
              <a:defRPr/>
            </a:pPr>
            <a:endParaRPr lang="en-GB" sz="2000">
              <a:solidFill>
                <a:srgbClr val="000000"/>
              </a:solidFill>
              <a:latin typeface="Times New Roman" pitchFamily="18" charset="0"/>
              <a:cs typeface="+mn-cs"/>
            </a:endParaRPr>
          </a:p>
        </p:txBody>
      </p:sp>
      <p:sp>
        <p:nvSpPr>
          <p:cNvPr id="1072" name="Rectangle 48"/>
          <p:cNvSpPr>
            <a:spLocks noGrp="1" noChangeArrowheads="1"/>
          </p:cNvSpPr>
          <p:nvPr>
            <p:ph type="sldNum" sz="quarter" idx="4"/>
          </p:nvPr>
        </p:nvSpPr>
        <p:spPr bwMode="auto">
          <a:xfrm>
            <a:off x="6443663"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defRPr sz="1400">
                <a:solidFill>
                  <a:srgbClr val="000000"/>
                </a:solidFill>
                <a:latin typeface="Calibri" pitchFamily="34" charset="0"/>
                <a:cs typeface="+mn-cs"/>
              </a:defRPr>
            </a:lvl1pPr>
          </a:lstStyle>
          <a:p>
            <a:pPr>
              <a:defRPr/>
            </a:pPr>
            <a:fld id="{2C34664F-3110-495E-8F3E-0D8B3167F686}" type="slidenum">
              <a:rPr lang="en-US"/>
              <a:pPr>
                <a:defRPr/>
              </a:pPr>
              <a:t>‹#›</a:t>
            </a:fld>
            <a:endParaRPr lang="en-US"/>
          </a:p>
        </p:txBody>
      </p:sp>
      <p:pic>
        <p:nvPicPr>
          <p:cNvPr id="58377" name="Picture 49" descr="unfccc"/>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611188" y="6165850"/>
            <a:ext cx="649287"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Lst>
  <p:transition/>
  <p:timing>
    <p:tnLst>
      <p:par>
        <p:cTn id="1" dur="indefinite" restart="never" nodeType="tmRoot"/>
      </p:par>
    </p:tnLst>
  </p:timing>
  <p:hf hdr="0" ftr="0" dt="0"/>
  <p:txStyles>
    <p:title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p:titleStyle>
    <p:bodyStyle>
      <a:lvl1pPr marL="269875" indent="-269875" algn="l" rtl="0" eaLnBrk="0" fontAlgn="base" hangingPunct="0">
        <a:lnSpc>
          <a:spcPts val="2400"/>
        </a:lnSpc>
        <a:spcBef>
          <a:spcPct val="0"/>
        </a:spcBef>
        <a:spcAft>
          <a:spcPct val="0"/>
        </a:spcAft>
        <a:buClr>
          <a:schemeClr val="tx1"/>
        </a:buClr>
        <a:buChar char="•"/>
        <a:defRPr sz="1500">
          <a:solidFill>
            <a:schemeClr val="tx1"/>
          </a:solidFill>
          <a:latin typeface="+mn-lt"/>
          <a:ea typeface="+mn-ea"/>
          <a:cs typeface="+mn-cs"/>
        </a:defRPr>
      </a:lvl1pPr>
      <a:lvl2pPr marL="628650" indent="-357188" algn="l" rtl="0" eaLnBrk="0" fontAlgn="base" hangingPunct="0">
        <a:lnSpc>
          <a:spcPts val="2400"/>
        </a:lnSpc>
        <a:spcBef>
          <a:spcPct val="0"/>
        </a:spcBef>
        <a:spcAft>
          <a:spcPct val="0"/>
        </a:spcAft>
        <a:buClr>
          <a:schemeClr val="tx1"/>
        </a:buClr>
        <a:buAutoNum type="alphaLcParenR"/>
        <a:defRPr sz="1500">
          <a:solidFill>
            <a:schemeClr val="tx1"/>
          </a:solidFill>
          <a:latin typeface="+mn-lt"/>
        </a:defRPr>
      </a:lvl2pPr>
      <a:lvl3pPr marL="900113" indent="-269875" algn="l" rtl="0" eaLnBrk="0" fontAlgn="base" hangingPunct="0">
        <a:lnSpc>
          <a:spcPts val="2400"/>
        </a:lnSpc>
        <a:spcBef>
          <a:spcPct val="0"/>
        </a:spcBef>
        <a:spcAft>
          <a:spcPct val="0"/>
        </a:spcAft>
        <a:buClr>
          <a:schemeClr val="tx1"/>
        </a:buClr>
        <a:buChar char="•"/>
        <a:defRPr sz="1500">
          <a:solidFill>
            <a:schemeClr val="tx1"/>
          </a:solidFill>
          <a:latin typeface="+mn-lt"/>
        </a:defRPr>
      </a:lvl3pPr>
      <a:lvl4pPr marL="1169988" indent="-268288" algn="l" rtl="0" eaLnBrk="0" fontAlgn="base" hangingPunct="0">
        <a:lnSpc>
          <a:spcPts val="2400"/>
        </a:lnSpc>
        <a:spcBef>
          <a:spcPct val="0"/>
        </a:spcBef>
        <a:spcAft>
          <a:spcPct val="0"/>
        </a:spcAft>
        <a:buClr>
          <a:schemeClr val="tx1"/>
        </a:buClr>
        <a:buChar char="•"/>
        <a:defRPr sz="1500">
          <a:solidFill>
            <a:schemeClr val="tx1"/>
          </a:solidFill>
          <a:latin typeface="+mn-lt"/>
        </a:defRPr>
      </a:lvl4pPr>
      <a:lvl5pPr marL="14382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5pPr>
      <a:lvl6pPr marL="18954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6pPr>
      <a:lvl7pPr marL="23526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7pPr>
      <a:lvl8pPr marL="28098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8pPr>
      <a:lvl9pPr marL="3267075" indent="-266700" algn="l" rtl="0" eaLnBrk="0" fontAlgn="base" hangingPunct="0">
        <a:lnSpc>
          <a:spcPts val="2400"/>
        </a:lnSpc>
        <a:spcBef>
          <a:spcPct val="0"/>
        </a:spcBef>
        <a:spcAft>
          <a:spcPct val="0"/>
        </a:spcAft>
        <a:buClr>
          <a:schemeClr val="tx1"/>
        </a:buClr>
        <a:buChar char="•"/>
        <a:defRPr sz="1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2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5.jpg"/><Relationship Id="rId7"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image" Target="../media/image19.png"/><Relationship Id="rId10" Type="http://schemas.openxmlformats.org/officeDocument/2006/relationships/image" Target="../media/image4.jpg"/><Relationship Id="rId4" Type="http://schemas.openxmlformats.org/officeDocument/2006/relationships/image" Target="../media/image6.jpg"/><Relationship Id="rId9"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41.xml"/><Relationship Id="rId5" Type="http://schemas.openxmlformats.org/officeDocument/2006/relationships/image" Target="../media/image26.gif"/><Relationship Id="rId4" Type="http://schemas.openxmlformats.org/officeDocument/2006/relationships/image" Target="../media/image25.gif"/></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ReOj12UAus4" TargetMode="External"/><Relationship Id="rId7"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youtube.com/watch?v=ReOj12UAus4" TargetMode="Externa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7"/>
          <p:cNvSpPr>
            <a:spLocks noGrp="1" noChangeArrowheads="1"/>
          </p:cNvSpPr>
          <p:nvPr>
            <p:ph type="ftr" sz="quarter" idx="11"/>
          </p:nvPr>
        </p:nvSpPr>
        <p:spPr>
          <a:noFill/>
          <a:ln>
            <a:miter lim="800000"/>
            <a:headEnd/>
            <a:tailEnd/>
          </a:ln>
        </p:spPr>
        <p:txBody>
          <a:bodyPr/>
          <a:lstStyle/>
          <a:p>
            <a:r>
              <a:rPr lang="de-DE" dirty="0" smtClean="0">
                <a:cs typeface="Arial" charset="0"/>
              </a:rPr>
              <a:t>UNFCCC</a:t>
            </a:r>
            <a:r>
              <a:rPr lang="de-DE" dirty="0">
                <a:cs typeface="Arial" charset="0"/>
              </a:rPr>
              <a:t> </a:t>
            </a:r>
            <a:r>
              <a:rPr lang="de-DE" dirty="0" smtClean="0">
                <a:cs typeface="Arial" charset="0"/>
              </a:rPr>
              <a:t>Secretariat</a:t>
            </a:r>
            <a:endParaRPr lang="de-DE" dirty="0" smtClean="0">
              <a:cs typeface="Arial" charset="0"/>
            </a:endParaRPr>
          </a:p>
        </p:txBody>
      </p:sp>
      <p:sp>
        <p:nvSpPr>
          <p:cNvPr id="73730" name="Rectangle 2"/>
          <p:cNvSpPr>
            <a:spLocks noGrp="1" noChangeArrowheads="1"/>
          </p:cNvSpPr>
          <p:nvPr>
            <p:ph type="ctrTitle"/>
          </p:nvPr>
        </p:nvSpPr>
        <p:spPr>
          <a:xfrm>
            <a:off x="467544" y="2276872"/>
            <a:ext cx="7881937" cy="1204912"/>
          </a:xfrm>
        </p:spPr>
        <p:txBody>
          <a:bodyPr/>
          <a:lstStyle/>
          <a:p>
            <a:r>
              <a:rPr lang="de-DE" dirty="0" smtClean="0"/>
              <a:t>Overview of the CDM and the CDM project Cycle</a:t>
            </a:r>
          </a:p>
        </p:txBody>
      </p:sp>
      <p:sp>
        <p:nvSpPr>
          <p:cNvPr id="73731" name="Rectangle 3"/>
          <p:cNvSpPr>
            <a:spLocks noGrp="1" noChangeArrowheads="1"/>
          </p:cNvSpPr>
          <p:nvPr>
            <p:ph type="subTitle" idx="1"/>
          </p:nvPr>
        </p:nvSpPr>
        <p:spPr>
          <a:xfrm>
            <a:off x="467544" y="3933056"/>
            <a:ext cx="7881938" cy="1008112"/>
          </a:xfrm>
        </p:spPr>
        <p:txBody>
          <a:bodyPr/>
          <a:lstStyle/>
          <a:p>
            <a:r>
              <a:rPr lang="en-US" b="1" dirty="0"/>
              <a:t>Training-Workshop to support the </a:t>
            </a:r>
            <a:endParaRPr lang="en-GB" dirty="0"/>
          </a:p>
          <a:p>
            <a:r>
              <a:rPr lang="en-US" b="1" dirty="0"/>
              <a:t>“Uganda Municipal Waste Compost </a:t>
            </a:r>
            <a:r>
              <a:rPr lang="en-US" b="1" dirty="0" err="1"/>
              <a:t>Programme</a:t>
            </a:r>
            <a:r>
              <a:rPr lang="en-US" b="1" dirty="0"/>
              <a:t>” </a:t>
            </a:r>
            <a:endParaRPr lang="en-GB" dirty="0"/>
          </a:p>
          <a:p>
            <a:r>
              <a:rPr lang="en-US" dirty="0" smtClean="0"/>
              <a:t>Kampala, Uganda, 21-24th October 2013</a:t>
            </a:r>
            <a:endParaRPr lang="de-DE" dirty="0" smtClean="0"/>
          </a:p>
        </p:txBody>
      </p:sp>
      <p:sp>
        <p:nvSpPr>
          <p:cNvPr id="2" name="Rectangle 1"/>
          <p:cNvSpPr/>
          <p:nvPr/>
        </p:nvSpPr>
        <p:spPr>
          <a:xfrm>
            <a:off x="395536" y="1405806"/>
            <a:ext cx="7560840" cy="800219"/>
          </a:xfrm>
          <a:prstGeom prst="rect">
            <a:avLst/>
          </a:prstGeom>
        </p:spPr>
        <p:txBody>
          <a:bodyPr wrap="square">
            <a:spAutoFit/>
          </a:bodyPr>
          <a:lstStyle/>
          <a:p>
            <a:r>
              <a:rPr lang="en-GB" altLang="zh-CN" sz="2800" b="1" kern="0" dirty="0">
                <a:solidFill>
                  <a:srgbClr val="FFFFFF"/>
                </a:solidFill>
                <a:latin typeface="Arial"/>
                <a:ea typeface="SimSun" pitchFamily="2" charset="-122"/>
                <a:cs typeface="+mj-cs"/>
              </a:rPr>
              <a:t>Session 2: </a:t>
            </a:r>
            <a:r>
              <a:rPr lang="en-US" altLang="zh-CN" sz="2800" b="1" kern="0" dirty="0">
                <a:solidFill>
                  <a:srgbClr val="FFFFFF"/>
                </a:solidFill>
                <a:latin typeface="Arial"/>
                <a:ea typeface="SimSun" pitchFamily="2" charset="-122"/>
                <a:cs typeface="+mj-cs"/>
              </a:rPr>
              <a:t>The CDM Project </a:t>
            </a:r>
            <a:r>
              <a:rPr lang="en-US" altLang="zh-CN" sz="2800" b="1" kern="0" dirty="0" smtClean="0">
                <a:solidFill>
                  <a:srgbClr val="FFFFFF"/>
                </a:solidFill>
                <a:latin typeface="Arial"/>
                <a:ea typeface="SimSun" pitchFamily="2" charset="-122"/>
                <a:cs typeface="+mj-cs"/>
              </a:rPr>
              <a:t>Cycle</a:t>
            </a:r>
            <a:r>
              <a:rPr lang="en-GB" altLang="zh-CN" sz="2800" b="1" kern="0" dirty="0">
                <a:solidFill>
                  <a:srgbClr val="FFFFFF"/>
                </a:solidFill>
                <a:latin typeface="Arial"/>
                <a:ea typeface="SimSun" pitchFamily="2" charset="-122"/>
                <a:cs typeface="+mj-cs"/>
              </a:rPr>
              <a:t/>
            </a:r>
            <a:br>
              <a:rPr lang="en-GB" altLang="zh-CN" sz="2800" b="1" kern="0" dirty="0">
                <a:solidFill>
                  <a:srgbClr val="FFFFFF"/>
                </a:solidFill>
                <a:latin typeface="Arial"/>
                <a:ea typeface="SimSun" pitchFamily="2" charset="-122"/>
                <a:cs typeface="+mj-cs"/>
              </a:rPr>
            </a:br>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0"/>
          </p:nvPr>
        </p:nvSpPr>
        <p:spPr/>
        <p:txBody>
          <a:bodyPr/>
          <a:lstStyle/>
          <a:p>
            <a:fld id="{D20D4B3B-9ED0-483A-BEC4-364CB239EE95}" type="slidenum">
              <a:rPr lang="en-US"/>
              <a:pPr/>
              <a:t>10</a:t>
            </a:fld>
            <a:endParaRPr lang="en-US"/>
          </a:p>
        </p:txBody>
      </p:sp>
      <p:sp>
        <p:nvSpPr>
          <p:cNvPr id="358402" name="Rectangle 2"/>
          <p:cNvSpPr>
            <a:spLocks noChangeArrowheads="1"/>
          </p:cNvSpPr>
          <p:nvPr/>
        </p:nvSpPr>
        <p:spPr bwMode="auto">
          <a:xfrm>
            <a:off x="1868488" y="5308600"/>
            <a:ext cx="457200" cy="40005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8403" name="Text Box 3"/>
          <p:cNvSpPr txBox="1">
            <a:spLocks noChangeArrowheads="1"/>
          </p:cNvSpPr>
          <p:nvPr/>
        </p:nvSpPr>
        <p:spPr bwMode="auto">
          <a:xfrm>
            <a:off x="2325688" y="5251450"/>
            <a:ext cx="548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1800" b="1" dirty="0" smtClean="0">
                <a:latin typeface="Verdana" pitchFamily="34" charset="0"/>
                <a:cs typeface="Times New Roman" pitchFamily="18" charset="0"/>
              </a:rPr>
              <a:t>Certified Emissions Reduction </a:t>
            </a:r>
            <a:endParaRPr lang="en-GB" sz="1800" b="1" dirty="0">
              <a:latin typeface="Verdana" pitchFamily="34" charset="0"/>
              <a:cs typeface="Times New Roman" pitchFamily="18" charset="0"/>
            </a:endParaRPr>
          </a:p>
        </p:txBody>
      </p:sp>
      <p:sp>
        <p:nvSpPr>
          <p:cNvPr id="358404" name="Line 4"/>
          <p:cNvSpPr>
            <a:spLocks noChangeShapeType="1"/>
          </p:cNvSpPr>
          <p:nvPr/>
        </p:nvSpPr>
        <p:spPr bwMode="auto">
          <a:xfrm>
            <a:off x="1487488" y="5022850"/>
            <a:ext cx="609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58405" name="Group 5"/>
          <p:cNvGrpSpPr>
            <a:grpSpLocks/>
          </p:cNvGrpSpPr>
          <p:nvPr/>
        </p:nvGrpSpPr>
        <p:grpSpPr bwMode="auto">
          <a:xfrm>
            <a:off x="1316038" y="908050"/>
            <a:ext cx="6496050" cy="3976688"/>
            <a:chOff x="1476" y="720"/>
            <a:chExt cx="4092" cy="2505"/>
          </a:xfrm>
        </p:grpSpPr>
        <p:sp>
          <p:nvSpPr>
            <p:cNvPr id="358406" name="Rectangle 6"/>
            <p:cNvSpPr>
              <a:spLocks noChangeArrowheads="1"/>
            </p:cNvSpPr>
            <p:nvPr/>
          </p:nvSpPr>
          <p:spPr bwMode="auto">
            <a:xfrm>
              <a:off x="1776" y="960"/>
              <a:ext cx="2736" cy="1968"/>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8407" name="Text Box 7"/>
            <p:cNvSpPr txBox="1">
              <a:spLocks noChangeArrowheads="1"/>
            </p:cNvSpPr>
            <p:nvPr/>
          </p:nvSpPr>
          <p:spPr bwMode="auto">
            <a:xfrm>
              <a:off x="2544" y="2937"/>
              <a:ext cx="11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a:latin typeface="Verdana" pitchFamily="34" charset="0"/>
                  <a:cs typeface="Times New Roman" pitchFamily="18" charset="0"/>
                </a:rPr>
                <a:t>Time</a:t>
              </a:r>
              <a:endParaRPr lang="en-GB" sz="2400">
                <a:latin typeface="Verdana" pitchFamily="34" charset="0"/>
                <a:cs typeface="Times New Roman" pitchFamily="18" charset="0"/>
              </a:endParaRPr>
            </a:p>
          </p:txBody>
        </p:sp>
        <p:sp>
          <p:nvSpPr>
            <p:cNvPr id="358408" name="Text Box 8"/>
            <p:cNvSpPr txBox="1">
              <a:spLocks noChangeArrowheads="1"/>
            </p:cNvSpPr>
            <p:nvPr/>
          </p:nvSpPr>
          <p:spPr bwMode="auto">
            <a:xfrm rot="-5400000">
              <a:off x="756" y="1776"/>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a:latin typeface="Verdana" pitchFamily="34" charset="0"/>
                  <a:cs typeface="Times New Roman" pitchFamily="18" charset="0"/>
                </a:rPr>
                <a:t>Emissions</a:t>
              </a:r>
              <a:endParaRPr lang="en-GB" sz="2400">
                <a:latin typeface="Verdana" pitchFamily="34" charset="0"/>
                <a:cs typeface="Times New Roman" pitchFamily="18" charset="0"/>
              </a:endParaRPr>
            </a:p>
          </p:txBody>
        </p:sp>
        <p:sp>
          <p:nvSpPr>
            <p:cNvPr id="358409" name="Line 9"/>
            <p:cNvSpPr>
              <a:spLocks noChangeShapeType="1"/>
            </p:cNvSpPr>
            <p:nvPr/>
          </p:nvSpPr>
          <p:spPr bwMode="auto">
            <a:xfrm flipV="1">
              <a:off x="1824" y="1776"/>
              <a:ext cx="36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8410" name="Rectangle 10"/>
            <p:cNvSpPr>
              <a:spLocks noChangeArrowheads="1"/>
            </p:cNvSpPr>
            <p:nvPr/>
          </p:nvSpPr>
          <p:spPr bwMode="auto">
            <a:xfrm>
              <a:off x="1776" y="1776"/>
              <a:ext cx="2736" cy="1152"/>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8411" name="Text Box 11"/>
            <p:cNvSpPr txBox="1">
              <a:spLocks noChangeArrowheads="1"/>
            </p:cNvSpPr>
            <p:nvPr/>
          </p:nvSpPr>
          <p:spPr bwMode="auto">
            <a:xfrm>
              <a:off x="3360" y="1545"/>
              <a:ext cx="18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a:latin typeface="Verdana" pitchFamily="34" charset="0"/>
                  <a:cs typeface="Times New Roman" pitchFamily="18" charset="0"/>
                </a:rPr>
                <a:t>With CDM project</a:t>
              </a:r>
              <a:endParaRPr lang="en-GB" sz="1800" b="1">
                <a:latin typeface="Verdana" pitchFamily="34" charset="0"/>
                <a:cs typeface="Times New Roman" pitchFamily="18" charset="0"/>
              </a:endParaRPr>
            </a:p>
          </p:txBody>
        </p:sp>
        <p:sp>
          <p:nvSpPr>
            <p:cNvPr id="358412" name="Text Box 12"/>
            <p:cNvSpPr txBox="1">
              <a:spLocks noChangeArrowheads="1"/>
            </p:cNvSpPr>
            <p:nvPr/>
          </p:nvSpPr>
          <p:spPr bwMode="auto">
            <a:xfrm>
              <a:off x="3360" y="720"/>
              <a:ext cx="2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a:latin typeface="Verdana" pitchFamily="34" charset="0"/>
                  <a:cs typeface="Times New Roman" pitchFamily="18" charset="0"/>
                </a:rPr>
                <a:t>Without CDM project</a:t>
              </a:r>
              <a:endParaRPr lang="en-GB" sz="1800" b="1">
                <a:latin typeface="Verdana" pitchFamily="34" charset="0"/>
                <a:cs typeface="Times New Roman" pitchFamily="18" charset="0"/>
              </a:endParaRPr>
            </a:p>
          </p:txBody>
        </p:sp>
        <p:sp>
          <p:nvSpPr>
            <p:cNvPr id="358413" name="Line 13"/>
            <p:cNvSpPr>
              <a:spLocks noChangeShapeType="1"/>
            </p:cNvSpPr>
            <p:nvPr/>
          </p:nvSpPr>
          <p:spPr bwMode="auto">
            <a:xfrm flipV="1">
              <a:off x="1824" y="960"/>
              <a:ext cx="36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7" name="Rectangle 2"/>
          <p:cNvSpPr>
            <a:spLocks noGrp="1" noChangeArrowheads="1"/>
          </p:cNvSpPr>
          <p:nvPr>
            <p:ph type="title"/>
          </p:nvPr>
        </p:nvSpPr>
        <p:spPr/>
        <p:txBody>
          <a:bodyPr/>
          <a:lstStyle/>
          <a:p>
            <a:r>
              <a:rPr lang="en-US" sz="2000" b="1" dirty="0"/>
              <a:t>PROJECTS ON THE </a:t>
            </a:r>
            <a:r>
              <a:rPr lang="en-US" sz="2000" b="1" dirty="0" smtClean="0"/>
              <a:t>GROUND</a:t>
            </a:r>
            <a:endParaRPr lang="de-DE" sz="2000" b="1" dirty="0"/>
          </a:p>
        </p:txBody>
      </p:sp>
    </p:spTree>
    <p:extLst>
      <p:ext uri="{BB962C8B-B14F-4D97-AF65-F5344CB8AC3E}">
        <p14:creationId xmlns:p14="http://schemas.microsoft.com/office/powerpoint/2010/main" val="142137346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algn="r" eaLnBrk="0" fontAlgn="base" hangingPunct="0">
              <a:spcBef>
                <a:spcPct val="50000"/>
              </a:spcBef>
              <a:spcAft>
                <a:spcPct val="0"/>
              </a:spcAft>
              <a:defRPr sz="2000">
                <a:solidFill>
                  <a:schemeClr val="tx1"/>
                </a:solidFill>
                <a:latin typeface="Times New Roman" pitchFamily="18" charset="0"/>
              </a:defRPr>
            </a:lvl6pPr>
            <a:lvl7pPr marL="2971800" indent="-228600" algn="r" eaLnBrk="0" fontAlgn="base" hangingPunct="0">
              <a:spcBef>
                <a:spcPct val="50000"/>
              </a:spcBef>
              <a:spcAft>
                <a:spcPct val="0"/>
              </a:spcAft>
              <a:defRPr sz="2000">
                <a:solidFill>
                  <a:schemeClr val="tx1"/>
                </a:solidFill>
                <a:latin typeface="Times New Roman" pitchFamily="18" charset="0"/>
              </a:defRPr>
            </a:lvl7pPr>
            <a:lvl8pPr marL="3429000" indent="-228600" algn="r" eaLnBrk="0" fontAlgn="base" hangingPunct="0">
              <a:spcBef>
                <a:spcPct val="50000"/>
              </a:spcBef>
              <a:spcAft>
                <a:spcPct val="0"/>
              </a:spcAft>
              <a:defRPr sz="2000">
                <a:solidFill>
                  <a:schemeClr val="tx1"/>
                </a:solidFill>
                <a:latin typeface="Times New Roman" pitchFamily="18" charset="0"/>
              </a:defRPr>
            </a:lvl8pPr>
            <a:lvl9pPr marL="3886200" indent="-228600" algn="r" eaLnBrk="0" fontAlgn="base" hangingPunct="0">
              <a:spcBef>
                <a:spcPct val="50000"/>
              </a:spcBef>
              <a:spcAft>
                <a:spcPct val="0"/>
              </a:spcAft>
              <a:defRPr sz="2000">
                <a:solidFill>
                  <a:schemeClr val="tx1"/>
                </a:solidFill>
                <a:latin typeface="Times New Roman" pitchFamily="18" charset="0"/>
              </a:defRPr>
            </a:lvl9pPr>
          </a:lstStyle>
          <a:p>
            <a:pPr algn="r" eaLnBrk="1" hangingPunct="1"/>
            <a:fld id="{5399EF3F-1576-4C65-9010-CC6F2377CA60}" type="slidenum">
              <a:rPr lang="en-US" sz="1400">
                <a:latin typeface="Calibri" pitchFamily="34" charset="0"/>
              </a:rPr>
              <a:pPr algn="r" eaLnBrk="1" hangingPunct="1"/>
              <a:t>11</a:t>
            </a:fld>
            <a:endParaRPr lang="en-US" sz="1400" dirty="0">
              <a:latin typeface="Calibri" pitchFamily="34" charset="0"/>
            </a:endParaRPr>
          </a:p>
        </p:txBody>
      </p:sp>
      <p:sp>
        <p:nvSpPr>
          <p:cNvPr id="19459" name="Rectangle 2"/>
          <p:cNvSpPr>
            <a:spLocks noGrp="1" noChangeArrowheads="1"/>
          </p:cNvSpPr>
          <p:nvPr>
            <p:ph type="title"/>
          </p:nvPr>
        </p:nvSpPr>
        <p:spPr/>
        <p:txBody>
          <a:bodyPr/>
          <a:lstStyle/>
          <a:p>
            <a:r>
              <a:rPr lang="en-US" sz="2000" b="1" dirty="0"/>
              <a:t>PROJECTS ON THE GROUND – What do they look like? </a:t>
            </a:r>
            <a:endParaRPr lang="de-DE" sz="2000" b="1" dirty="0"/>
          </a:p>
        </p:txBody>
      </p:sp>
      <p:sp>
        <p:nvSpPr>
          <p:cNvPr id="19461" name="Text Box 4"/>
          <p:cNvSpPr txBox="1">
            <a:spLocks noChangeArrowheads="1"/>
          </p:cNvSpPr>
          <p:nvPr/>
        </p:nvSpPr>
        <p:spPr bwMode="auto">
          <a:xfrm>
            <a:off x="7012973" y="3102421"/>
            <a:ext cx="15113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algn="r" eaLnBrk="0" fontAlgn="base" hangingPunct="0">
              <a:spcBef>
                <a:spcPct val="50000"/>
              </a:spcBef>
              <a:spcAft>
                <a:spcPct val="0"/>
              </a:spcAft>
              <a:defRPr sz="2000">
                <a:solidFill>
                  <a:schemeClr val="tx1"/>
                </a:solidFill>
                <a:latin typeface="Times New Roman" pitchFamily="18" charset="0"/>
              </a:defRPr>
            </a:lvl6pPr>
            <a:lvl7pPr marL="2971800" indent="-228600" algn="r" eaLnBrk="0" fontAlgn="base" hangingPunct="0">
              <a:spcBef>
                <a:spcPct val="50000"/>
              </a:spcBef>
              <a:spcAft>
                <a:spcPct val="0"/>
              </a:spcAft>
              <a:defRPr sz="2000">
                <a:solidFill>
                  <a:schemeClr val="tx1"/>
                </a:solidFill>
                <a:latin typeface="Times New Roman" pitchFamily="18" charset="0"/>
              </a:defRPr>
            </a:lvl7pPr>
            <a:lvl8pPr marL="3429000" indent="-228600" algn="r" eaLnBrk="0" fontAlgn="base" hangingPunct="0">
              <a:spcBef>
                <a:spcPct val="50000"/>
              </a:spcBef>
              <a:spcAft>
                <a:spcPct val="0"/>
              </a:spcAft>
              <a:defRPr sz="2000">
                <a:solidFill>
                  <a:schemeClr val="tx1"/>
                </a:solidFill>
                <a:latin typeface="Times New Roman" pitchFamily="18" charset="0"/>
              </a:defRPr>
            </a:lvl8pPr>
            <a:lvl9pPr marL="3886200" indent="-228600" algn="r" eaLnBrk="0" fontAlgn="base" hangingPunct="0">
              <a:spcBef>
                <a:spcPct val="50000"/>
              </a:spcBef>
              <a:spcAft>
                <a:spcPct val="0"/>
              </a:spcAft>
              <a:defRPr sz="2000">
                <a:solidFill>
                  <a:schemeClr val="tx1"/>
                </a:solidFill>
                <a:latin typeface="Times New Roman" pitchFamily="18" charset="0"/>
              </a:defRPr>
            </a:lvl9pPr>
          </a:lstStyle>
          <a:p>
            <a:pPr algn="l" eaLnBrk="1" hangingPunct="1"/>
            <a:r>
              <a:rPr lang="en-US" sz="1200" i="1" dirty="0">
                <a:latin typeface="Arial" charset="0"/>
              </a:rPr>
              <a:t>Landfill Gas Collection</a:t>
            </a:r>
          </a:p>
        </p:txBody>
      </p:sp>
      <p:sp>
        <p:nvSpPr>
          <p:cNvPr id="19462" name="Text Box 5"/>
          <p:cNvSpPr txBox="1">
            <a:spLocks noChangeArrowheads="1"/>
          </p:cNvSpPr>
          <p:nvPr/>
        </p:nvSpPr>
        <p:spPr bwMode="auto">
          <a:xfrm>
            <a:off x="2123728" y="5899066"/>
            <a:ext cx="2808288"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algn="r" eaLnBrk="0" fontAlgn="base" hangingPunct="0">
              <a:spcBef>
                <a:spcPct val="50000"/>
              </a:spcBef>
              <a:spcAft>
                <a:spcPct val="0"/>
              </a:spcAft>
              <a:defRPr sz="2000">
                <a:solidFill>
                  <a:schemeClr val="tx1"/>
                </a:solidFill>
                <a:latin typeface="Times New Roman" pitchFamily="18" charset="0"/>
              </a:defRPr>
            </a:lvl6pPr>
            <a:lvl7pPr marL="2971800" indent="-228600" algn="r" eaLnBrk="0" fontAlgn="base" hangingPunct="0">
              <a:spcBef>
                <a:spcPct val="50000"/>
              </a:spcBef>
              <a:spcAft>
                <a:spcPct val="0"/>
              </a:spcAft>
              <a:defRPr sz="2000">
                <a:solidFill>
                  <a:schemeClr val="tx1"/>
                </a:solidFill>
                <a:latin typeface="Times New Roman" pitchFamily="18" charset="0"/>
              </a:defRPr>
            </a:lvl7pPr>
            <a:lvl8pPr marL="3429000" indent="-228600" algn="r" eaLnBrk="0" fontAlgn="base" hangingPunct="0">
              <a:spcBef>
                <a:spcPct val="50000"/>
              </a:spcBef>
              <a:spcAft>
                <a:spcPct val="0"/>
              </a:spcAft>
              <a:defRPr sz="2000">
                <a:solidFill>
                  <a:schemeClr val="tx1"/>
                </a:solidFill>
                <a:latin typeface="Times New Roman" pitchFamily="18" charset="0"/>
              </a:defRPr>
            </a:lvl8pPr>
            <a:lvl9pPr marL="3886200" indent="-228600" algn="r" eaLnBrk="0" fontAlgn="base" hangingPunct="0">
              <a:spcBef>
                <a:spcPct val="50000"/>
              </a:spcBef>
              <a:spcAft>
                <a:spcPct val="0"/>
              </a:spcAft>
              <a:defRPr sz="2000">
                <a:solidFill>
                  <a:schemeClr val="tx1"/>
                </a:solidFill>
                <a:latin typeface="Times New Roman" pitchFamily="18" charset="0"/>
              </a:defRPr>
            </a:lvl9pPr>
          </a:lstStyle>
          <a:p>
            <a:pPr algn="l" eaLnBrk="1" hangingPunct="1"/>
            <a:r>
              <a:rPr lang="en-US" sz="1200" i="1" dirty="0">
                <a:latin typeface="Arial" charset="0"/>
              </a:rPr>
              <a:t>Bagasse Cogeneration Power Projects</a:t>
            </a:r>
          </a:p>
        </p:txBody>
      </p:sp>
      <p:pic>
        <p:nvPicPr>
          <p:cNvPr id="19463" name="Picture 6" descr="4 [Desktop Resol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072" y="3356992"/>
            <a:ext cx="3794407" cy="244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1382" y="836712"/>
            <a:ext cx="3390360" cy="226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72901" y="764704"/>
            <a:ext cx="4804415" cy="2599173"/>
          </a:xfrm>
          <a:prstGeom prst="rect">
            <a:avLst/>
          </a:prstGeom>
        </p:spPr>
        <p:txBody>
          <a:bodyPr wrap="square">
            <a:spAutoFit/>
          </a:bodyPr>
          <a:lstStyle/>
          <a:p>
            <a:pPr marL="285750" indent="-285750">
              <a:spcAft>
                <a:spcPct val="35000"/>
              </a:spcAft>
            </a:pPr>
            <a:r>
              <a:rPr lang="en-GB" dirty="0" smtClean="0"/>
              <a:t>Emission </a:t>
            </a:r>
            <a:r>
              <a:rPr lang="en-GB" dirty="0"/>
              <a:t>reduction projects in </a:t>
            </a:r>
            <a:r>
              <a:rPr lang="en-US" b="1" dirty="0"/>
              <a:t>developing countries</a:t>
            </a:r>
          </a:p>
          <a:p>
            <a:pPr marL="285750" indent="-285750">
              <a:spcAft>
                <a:spcPct val="35000"/>
              </a:spcAft>
            </a:pPr>
            <a:r>
              <a:rPr lang="en-US" dirty="0"/>
              <a:t>Project activities generate </a:t>
            </a:r>
            <a:r>
              <a:rPr lang="en-GB" b="1" dirty="0" smtClean="0"/>
              <a:t>CERs</a:t>
            </a:r>
            <a:endParaRPr lang="en-GB" dirty="0"/>
          </a:p>
          <a:p>
            <a:pPr marL="285750" indent="-285750">
              <a:spcAft>
                <a:spcPct val="35000"/>
              </a:spcAft>
            </a:pPr>
            <a:r>
              <a:rPr lang="en-GB" dirty="0"/>
              <a:t>CERs are traded to help Annex I Parties meet their Kyoto Protocol emission reduction </a:t>
            </a:r>
            <a:r>
              <a:rPr lang="en-GB" dirty="0" smtClean="0"/>
              <a:t>goals</a:t>
            </a:r>
          </a:p>
          <a:p>
            <a:pPr marL="285750" indent="-285750">
              <a:spcAft>
                <a:spcPct val="35000"/>
              </a:spcAft>
            </a:pPr>
            <a:r>
              <a:rPr lang="en-US" dirty="0" smtClean="0"/>
              <a:t>Assist host country in Sustainable development</a:t>
            </a:r>
            <a:endParaRPr lang="en-GB" dirty="0"/>
          </a:p>
        </p:txBody>
      </p:sp>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5608" y="3356992"/>
            <a:ext cx="3288665" cy="2463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5"/>
          <p:cNvSpPr txBox="1">
            <a:spLocks noChangeArrowheads="1"/>
          </p:cNvSpPr>
          <p:nvPr/>
        </p:nvSpPr>
        <p:spPr bwMode="auto">
          <a:xfrm>
            <a:off x="5715985" y="5868904"/>
            <a:ext cx="280828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algn="r" eaLnBrk="0" fontAlgn="base" hangingPunct="0">
              <a:spcBef>
                <a:spcPct val="50000"/>
              </a:spcBef>
              <a:spcAft>
                <a:spcPct val="0"/>
              </a:spcAft>
              <a:defRPr sz="2000">
                <a:solidFill>
                  <a:schemeClr val="tx1"/>
                </a:solidFill>
                <a:latin typeface="Times New Roman" pitchFamily="18" charset="0"/>
              </a:defRPr>
            </a:lvl6pPr>
            <a:lvl7pPr marL="2971800" indent="-228600" algn="r" eaLnBrk="0" fontAlgn="base" hangingPunct="0">
              <a:spcBef>
                <a:spcPct val="50000"/>
              </a:spcBef>
              <a:spcAft>
                <a:spcPct val="0"/>
              </a:spcAft>
              <a:defRPr sz="2000">
                <a:solidFill>
                  <a:schemeClr val="tx1"/>
                </a:solidFill>
                <a:latin typeface="Times New Roman" pitchFamily="18" charset="0"/>
              </a:defRPr>
            </a:lvl7pPr>
            <a:lvl8pPr marL="3429000" indent="-228600" algn="r" eaLnBrk="0" fontAlgn="base" hangingPunct="0">
              <a:spcBef>
                <a:spcPct val="50000"/>
              </a:spcBef>
              <a:spcAft>
                <a:spcPct val="0"/>
              </a:spcAft>
              <a:defRPr sz="2000">
                <a:solidFill>
                  <a:schemeClr val="tx1"/>
                </a:solidFill>
                <a:latin typeface="Times New Roman" pitchFamily="18" charset="0"/>
              </a:defRPr>
            </a:lvl8pPr>
            <a:lvl9pPr marL="3886200" indent="-228600" algn="r" eaLnBrk="0" fontAlgn="base" hangingPunct="0">
              <a:spcBef>
                <a:spcPct val="50000"/>
              </a:spcBef>
              <a:spcAft>
                <a:spcPct val="0"/>
              </a:spcAft>
              <a:defRPr sz="2000">
                <a:solidFill>
                  <a:schemeClr val="tx1"/>
                </a:solidFill>
                <a:latin typeface="Times New Roman" pitchFamily="18" charset="0"/>
              </a:defRPr>
            </a:lvl9pPr>
          </a:lstStyle>
          <a:p>
            <a:pPr algn="r" eaLnBrk="1" hangingPunct="1"/>
            <a:r>
              <a:rPr lang="en-US" sz="1200" i="1" dirty="0" smtClean="0">
                <a:latin typeface="Arial" charset="0"/>
              </a:rPr>
              <a:t>Energy Efficient </a:t>
            </a:r>
            <a:r>
              <a:rPr lang="en-US" sz="1200" i="1" dirty="0" err="1" smtClean="0">
                <a:latin typeface="Arial" charset="0"/>
              </a:rPr>
              <a:t>Cookstoves</a:t>
            </a:r>
            <a:endParaRPr lang="en-US" sz="1200" i="1" dirty="0">
              <a:latin typeface="Arial" charset="0"/>
            </a:endParaRPr>
          </a:p>
        </p:txBody>
      </p:sp>
    </p:spTree>
    <p:extLst>
      <p:ext uri="{BB962C8B-B14F-4D97-AF65-F5344CB8AC3E}">
        <p14:creationId xmlns:p14="http://schemas.microsoft.com/office/powerpoint/2010/main" val="2388032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9096"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469" y="2674843"/>
            <a:ext cx="5292675" cy="3286125"/>
          </a:xfrm>
          <a:prstGeom prst="rect">
            <a:avLst/>
          </a:prstGeom>
          <a:noFill/>
          <a:ln w="9525">
            <a:noFill/>
            <a:miter lim="800000"/>
            <a:headEnd/>
            <a:tailEnd/>
          </a:ln>
        </p:spPr>
      </p:pic>
      <p:sp>
        <p:nvSpPr>
          <p:cNvPr id="89089" name="Slide Number Placeholder 4"/>
          <p:cNvSpPr>
            <a:spLocks noGrp="1"/>
          </p:cNvSpPr>
          <p:nvPr>
            <p:ph type="sldNum" sz="quarter" idx="10"/>
          </p:nvPr>
        </p:nvSpPr>
        <p:spPr>
          <a:noFill/>
          <a:ln>
            <a:miter lim="800000"/>
            <a:headEnd/>
            <a:tailEnd/>
          </a:ln>
        </p:spPr>
        <p:txBody>
          <a:bodyPr/>
          <a:lstStyle/>
          <a:p>
            <a:pPr fontAlgn="base">
              <a:spcAft>
                <a:spcPct val="0"/>
              </a:spcAft>
            </a:pPr>
            <a:fld id="{0B60E5A7-E676-48D5-B3A6-292C25E7EFF6}" type="slidenum">
              <a:rPr lang="en-US" smtClean="0">
                <a:solidFill>
                  <a:schemeClr val="tx1"/>
                </a:solidFill>
                <a:cs typeface="Arial" charset="0"/>
              </a:rPr>
              <a:pPr fontAlgn="base">
                <a:spcAft>
                  <a:spcPct val="0"/>
                </a:spcAft>
              </a:pPr>
              <a:t>12</a:t>
            </a:fld>
            <a:endParaRPr lang="en-US" smtClean="0">
              <a:solidFill>
                <a:schemeClr val="tx1"/>
              </a:solidFill>
              <a:cs typeface="Arial" charset="0"/>
            </a:endParaRPr>
          </a:p>
        </p:txBody>
      </p:sp>
      <p:sp>
        <p:nvSpPr>
          <p:cNvPr id="89090" name="Rectangle 3"/>
          <p:cNvSpPr>
            <a:spLocks noChangeArrowheads="1"/>
          </p:cNvSpPr>
          <p:nvPr/>
        </p:nvSpPr>
        <p:spPr bwMode="auto">
          <a:xfrm>
            <a:off x="611187" y="892989"/>
            <a:ext cx="7921253" cy="1615827"/>
          </a:xfrm>
          <a:prstGeom prst="rect">
            <a:avLst/>
          </a:prstGeom>
          <a:noFill/>
          <a:ln w="9525">
            <a:noFill/>
            <a:miter lim="800000"/>
            <a:headEnd/>
            <a:tailEnd/>
          </a:ln>
        </p:spPr>
        <p:txBody>
          <a:bodyPr wrap="square" lIns="0" tIns="0" rIns="0" bIns="0">
            <a:spAutoFit/>
          </a:bodyPr>
          <a:lstStyle/>
          <a:p>
            <a:r>
              <a:rPr lang="en-GB" dirty="0" smtClean="0"/>
              <a:t>CDM </a:t>
            </a:r>
            <a:r>
              <a:rPr lang="en-GB" dirty="0"/>
              <a:t>is the largest and most widely recognized offset mechanism in the world. </a:t>
            </a:r>
          </a:p>
          <a:p>
            <a:pPr>
              <a:spcBef>
                <a:spcPts val="600"/>
              </a:spcBef>
              <a:spcAft>
                <a:spcPts val="600"/>
              </a:spcAft>
            </a:pPr>
            <a:r>
              <a:rPr lang="en-GB" b="1" dirty="0" smtClean="0">
                <a:solidFill>
                  <a:schemeClr val="tx2"/>
                </a:solidFill>
              </a:rPr>
              <a:t>7,217</a:t>
            </a:r>
            <a:r>
              <a:rPr lang="en-GB" b="1" dirty="0" smtClean="0"/>
              <a:t> </a:t>
            </a:r>
            <a:r>
              <a:rPr lang="en-GB" dirty="0"/>
              <a:t>registered projects in </a:t>
            </a:r>
            <a:r>
              <a:rPr lang="en-GB" b="1" dirty="0" smtClean="0">
                <a:solidFill>
                  <a:schemeClr val="tx2"/>
                </a:solidFill>
              </a:rPr>
              <a:t>89</a:t>
            </a:r>
            <a:r>
              <a:rPr lang="en-GB" b="1" dirty="0" smtClean="0"/>
              <a:t> </a:t>
            </a:r>
            <a:r>
              <a:rPr lang="en-GB" dirty="0"/>
              <a:t>countries</a:t>
            </a:r>
            <a:br>
              <a:rPr lang="en-GB" dirty="0"/>
            </a:br>
            <a:r>
              <a:rPr lang="en-GB" b="1" dirty="0" smtClean="0">
                <a:solidFill>
                  <a:schemeClr val="tx2"/>
                </a:solidFill>
              </a:rPr>
              <a:t>1.38 </a:t>
            </a:r>
            <a:r>
              <a:rPr lang="en-GB" b="1" dirty="0">
                <a:solidFill>
                  <a:schemeClr val="tx2"/>
                </a:solidFill>
              </a:rPr>
              <a:t>billion </a:t>
            </a:r>
            <a:r>
              <a:rPr lang="en-GB" dirty="0"/>
              <a:t>CERs issued  to </a:t>
            </a:r>
            <a:r>
              <a:rPr lang="en-GB" dirty="0" smtClean="0"/>
              <a:t>date</a:t>
            </a:r>
          </a:p>
          <a:p>
            <a:pPr>
              <a:spcBef>
                <a:spcPts val="600"/>
              </a:spcBef>
              <a:spcAft>
                <a:spcPts val="600"/>
              </a:spcAft>
            </a:pPr>
            <a:r>
              <a:rPr lang="en-GB" dirty="0" smtClean="0"/>
              <a:t>Estimated leveraged </a:t>
            </a:r>
            <a:r>
              <a:rPr lang="en-GB" dirty="0"/>
              <a:t>at least </a:t>
            </a:r>
            <a:r>
              <a:rPr lang="en-GB" b="1" dirty="0">
                <a:solidFill>
                  <a:schemeClr val="tx2"/>
                </a:solidFill>
              </a:rPr>
              <a:t>USD 315 billion </a:t>
            </a:r>
            <a:r>
              <a:rPr lang="en-GB" dirty="0"/>
              <a:t>in capital investment to underpin climate mitigation </a:t>
            </a:r>
            <a:r>
              <a:rPr lang="en-GB" dirty="0" smtClean="0"/>
              <a:t>efforts since 2004</a:t>
            </a:r>
            <a:endParaRPr lang="en-US" dirty="0"/>
          </a:p>
        </p:txBody>
      </p:sp>
      <p:sp>
        <p:nvSpPr>
          <p:cNvPr id="89092" name="Text Box 5"/>
          <p:cNvSpPr txBox="1">
            <a:spLocks noChangeArrowheads="1"/>
          </p:cNvSpPr>
          <p:nvPr/>
        </p:nvSpPr>
        <p:spPr bwMode="auto">
          <a:xfrm>
            <a:off x="6161716" y="3349441"/>
            <a:ext cx="2362200" cy="1015663"/>
          </a:xfrm>
          <a:prstGeom prst="rect">
            <a:avLst/>
          </a:prstGeom>
          <a:noFill/>
          <a:ln w="9525">
            <a:noFill/>
            <a:miter lim="800000"/>
            <a:headEnd/>
            <a:tailEnd/>
          </a:ln>
        </p:spPr>
        <p:txBody>
          <a:bodyPr>
            <a:spAutoFit/>
          </a:bodyPr>
          <a:lstStyle/>
          <a:p>
            <a:r>
              <a:rPr lang="en-GB" sz="1500" b="1" dirty="0">
                <a:solidFill>
                  <a:schemeClr val="tx2"/>
                </a:solidFill>
                <a:cs typeface="Times New Roman" pitchFamily="18" charset="0"/>
              </a:rPr>
              <a:t>C</a:t>
            </a:r>
            <a:r>
              <a:rPr lang="en-GB" sz="1500" b="1" dirty="0" smtClean="0">
                <a:solidFill>
                  <a:schemeClr val="tx2"/>
                </a:solidFill>
                <a:cs typeface="Times New Roman" pitchFamily="18" charset="0"/>
              </a:rPr>
              <a:t>rediting </a:t>
            </a:r>
            <a:r>
              <a:rPr lang="en-GB" sz="1500" b="1" dirty="0">
                <a:solidFill>
                  <a:schemeClr val="tx2"/>
                </a:solidFill>
                <a:cs typeface="Times New Roman" pitchFamily="18" charset="0"/>
              </a:rPr>
              <a:t>of a further 1.4 to 6.2 billion emission reductions by </a:t>
            </a:r>
            <a:r>
              <a:rPr lang="en-GB" sz="1500" b="1" dirty="0" smtClean="0">
                <a:solidFill>
                  <a:schemeClr val="tx2"/>
                </a:solidFill>
                <a:cs typeface="Times New Roman" pitchFamily="18" charset="0"/>
              </a:rPr>
              <a:t>2020. </a:t>
            </a:r>
            <a:endParaRPr lang="en-GB" sz="1500" dirty="0">
              <a:cs typeface="Times New Roman" pitchFamily="18" charset="0"/>
            </a:endParaRPr>
          </a:p>
        </p:txBody>
      </p:sp>
      <p:sp>
        <p:nvSpPr>
          <p:cNvPr id="89093" name="Oval 6"/>
          <p:cNvSpPr>
            <a:spLocks noChangeArrowheads="1"/>
          </p:cNvSpPr>
          <p:nvPr/>
        </p:nvSpPr>
        <p:spPr bwMode="auto">
          <a:xfrm>
            <a:off x="5722773" y="3140968"/>
            <a:ext cx="3240087" cy="1366838"/>
          </a:xfrm>
          <a:prstGeom prst="ellipse">
            <a:avLst/>
          </a:prstGeom>
          <a:noFill/>
          <a:ln w="38100" algn="ctr">
            <a:solidFill>
              <a:schemeClr val="tx2"/>
            </a:solidFill>
            <a:round/>
            <a:headEnd/>
            <a:tailEnd/>
          </a:ln>
        </p:spPr>
        <p:txBody>
          <a:bodyPr wrap="none" lIns="0" tIns="0" rIns="0" bIns="0" anchor="ctr"/>
          <a:lstStyle/>
          <a:p>
            <a:endParaRPr lang="en-GB"/>
          </a:p>
        </p:txBody>
      </p:sp>
      <p:sp>
        <p:nvSpPr>
          <p:cNvPr id="89094" name="Text Box 7"/>
          <p:cNvSpPr txBox="1">
            <a:spLocks noChangeArrowheads="1"/>
          </p:cNvSpPr>
          <p:nvPr/>
        </p:nvSpPr>
        <p:spPr bwMode="auto">
          <a:xfrm>
            <a:off x="5145935" y="6093296"/>
            <a:ext cx="3456184" cy="246221"/>
          </a:xfrm>
          <a:prstGeom prst="rect">
            <a:avLst/>
          </a:prstGeom>
          <a:noFill/>
          <a:ln w="9525">
            <a:noFill/>
            <a:miter lim="800000"/>
            <a:headEnd/>
            <a:tailEnd/>
          </a:ln>
        </p:spPr>
        <p:txBody>
          <a:bodyPr wrap="square">
            <a:spAutoFit/>
          </a:bodyPr>
          <a:lstStyle/>
          <a:p>
            <a:r>
              <a:rPr lang="en-US" sz="1000" b="1" dirty="0">
                <a:solidFill>
                  <a:schemeClr val="tx2"/>
                </a:solidFill>
                <a:latin typeface="Arial Unicode MS" pitchFamily="34" charset="-128"/>
                <a:cs typeface="Times New Roman" pitchFamily="18" charset="0"/>
              </a:rPr>
              <a:t>Status:  </a:t>
            </a:r>
            <a:r>
              <a:rPr lang="en-US" sz="1000" b="1" dirty="0" smtClean="0">
                <a:solidFill>
                  <a:schemeClr val="tx2"/>
                </a:solidFill>
                <a:latin typeface="Arial Unicode MS" pitchFamily="34" charset="-128"/>
                <a:cs typeface="Times New Roman" pitchFamily="18" charset="0"/>
              </a:rPr>
              <a:t>EB business plan 2014 - 2015 , 4</a:t>
            </a:r>
            <a:r>
              <a:rPr lang="en-US" sz="1000" b="1" baseline="30000" dirty="0" smtClean="0">
                <a:solidFill>
                  <a:schemeClr val="tx2"/>
                </a:solidFill>
                <a:latin typeface="Arial Unicode MS" pitchFamily="34" charset="-128"/>
                <a:cs typeface="Times New Roman" pitchFamily="18" charset="0"/>
              </a:rPr>
              <a:t>th</a:t>
            </a:r>
            <a:r>
              <a:rPr lang="en-US" sz="1000" b="1" dirty="0" smtClean="0">
                <a:solidFill>
                  <a:schemeClr val="tx2"/>
                </a:solidFill>
                <a:latin typeface="Arial Unicode MS" pitchFamily="34" charset="-128"/>
                <a:cs typeface="Times New Roman" pitchFamily="18" charset="0"/>
              </a:rPr>
              <a:t> October 2013 </a:t>
            </a:r>
            <a:endParaRPr lang="en-GB" sz="1000" b="1" dirty="0">
              <a:solidFill>
                <a:schemeClr val="tx2"/>
              </a:solidFill>
              <a:latin typeface="Arial Unicode MS" pitchFamily="34" charset="-128"/>
              <a:cs typeface="Times New Roman" pitchFamily="18" charset="0"/>
            </a:endParaRPr>
          </a:p>
        </p:txBody>
      </p:sp>
      <p:sp>
        <p:nvSpPr>
          <p:cNvPr id="89095" name="Rectangle 11"/>
          <p:cNvSpPr>
            <a:spLocks noGrp="1" noChangeArrowheads="1"/>
          </p:cNvSpPr>
          <p:nvPr>
            <p:ph type="title"/>
          </p:nvPr>
        </p:nvSpPr>
        <p:spPr/>
        <p:txBody>
          <a:bodyPr/>
          <a:lstStyle/>
          <a:p>
            <a:r>
              <a:rPr lang="en-US" sz="2000" b="1" dirty="0" smtClean="0"/>
              <a:t>A Mechanism with Global Reach</a:t>
            </a:r>
          </a:p>
        </p:txBody>
      </p:sp>
    </p:spTree>
    <p:extLst>
      <p:ext uri="{BB962C8B-B14F-4D97-AF65-F5344CB8AC3E}">
        <p14:creationId xmlns:p14="http://schemas.microsoft.com/office/powerpoint/2010/main" val="3498237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sz="2000" smtClean="0"/>
              <a:t>Objectives</a:t>
            </a:r>
            <a:endParaRPr lang="de-DE" sz="200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92" y="3573016"/>
            <a:ext cx="1513364" cy="100890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52" y="4797152"/>
            <a:ext cx="1505930" cy="1003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22" y="2348880"/>
            <a:ext cx="1514460" cy="100964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122" y="1123216"/>
            <a:ext cx="1514460" cy="1009640"/>
          </a:xfrm>
          <a:prstGeom prst="rect">
            <a:avLst/>
          </a:prstGeom>
        </p:spPr>
      </p:pic>
      <p:sp>
        <p:nvSpPr>
          <p:cNvPr id="7" name="Rectangle 6"/>
          <p:cNvSpPr/>
          <p:nvPr/>
        </p:nvSpPr>
        <p:spPr>
          <a:xfrm>
            <a:off x="2356953" y="3826119"/>
            <a:ext cx="3182281" cy="502702"/>
          </a:xfrm>
          <a:prstGeom prst="rect">
            <a:avLst/>
          </a:prstGeom>
        </p:spPr>
        <p:txBody>
          <a:bodyPr wrap="none">
            <a:spAutoFit/>
          </a:bodyPr>
          <a:lstStyle/>
          <a:p>
            <a:pPr lvl="0">
              <a:lnSpc>
                <a:spcPts val="3200"/>
              </a:lnSpc>
            </a:pPr>
            <a:r>
              <a:rPr lang="de-DE" sz="2800" dirty="0" smtClean="0">
                <a:solidFill>
                  <a:srgbClr val="000000"/>
                </a:solidFill>
              </a:rPr>
              <a:t>CDM </a:t>
            </a:r>
            <a:r>
              <a:rPr lang="de-DE" sz="2800" dirty="0">
                <a:solidFill>
                  <a:srgbClr val="000000"/>
                </a:solidFill>
              </a:rPr>
              <a:t>project Cycle</a:t>
            </a:r>
            <a:endParaRPr lang="en-US" sz="2800" b="1" dirty="0">
              <a:solidFill>
                <a:srgbClr val="000000"/>
              </a:solidFill>
            </a:endParaRPr>
          </a:p>
        </p:txBody>
      </p:sp>
    </p:spTree>
    <p:extLst>
      <p:ext uri="{BB962C8B-B14F-4D97-AF65-F5344CB8AC3E}">
        <p14:creationId xmlns:p14="http://schemas.microsoft.com/office/powerpoint/2010/main" val="4011416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Number Placeholder 3"/>
          <p:cNvSpPr>
            <a:spLocks noGrp="1"/>
          </p:cNvSpPr>
          <p:nvPr>
            <p:ph type="sldNum" sz="quarter" idx="10"/>
          </p:nvPr>
        </p:nvSpPr>
        <p:spPr>
          <a:noFill/>
          <a:ln>
            <a:miter lim="800000"/>
            <a:headEnd/>
            <a:tailEnd/>
          </a:ln>
        </p:spPr>
        <p:txBody>
          <a:bodyPr/>
          <a:lstStyle/>
          <a:p>
            <a:pPr fontAlgn="base">
              <a:spcAft>
                <a:spcPct val="0"/>
              </a:spcAft>
            </a:pPr>
            <a:fld id="{D2057A54-4A60-47D7-9B3F-76371694BAEA}" type="slidenum">
              <a:rPr lang="en-US" smtClean="0">
                <a:solidFill>
                  <a:schemeClr val="tx1"/>
                </a:solidFill>
                <a:cs typeface="Arial" charset="0"/>
              </a:rPr>
              <a:pPr fontAlgn="base">
                <a:spcAft>
                  <a:spcPct val="0"/>
                </a:spcAft>
              </a:pPr>
              <a:t>14</a:t>
            </a:fld>
            <a:endParaRPr lang="en-US" smtClean="0">
              <a:solidFill>
                <a:schemeClr val="tx1"/>
              </a:solidFill>
              <a:cs typeface="Arial" charset="0"/>
            </a:endParaRPr>
          </a:p>
        </p:txBody>
      </p:sp>
      <p:sp>
        <p:nvSpPr>
          <p:cNvPr id="75778" name="Rectangle 2"/>
          <p:cNvSpPr>
            <a:spLocks noGrp="1" noChangeArrowheads="1"/>
          </p:cNvSpPr>
          <p:nvPr>
            <p:ph type="title"/>
          </p:nvPr>
        </p:nvSpPr>
        <p:spPr>
          <a:xfrm>
            <a:off x="573756" y="332656"/>
            <a:ext cx="8136904" cy="314325"/>
          </a:xfrm>
        </p:spPr>
        <p:txBody>
          <a:bodyPr/>
          <a:lstStyle/>
          <a:p>
            <a:r>
              <a:rPr lang="en-GB" sz="2000" dirty="0" smtClean="0"/>
              <a:t>QUESTION 2 – Who is involved? What is the CDM project cycle? </a:t>
            </a:r>
            <a:endParaRPr lang="de-DE" sz="2000" dirty="0" smtClean="0"/>
          </a:p>
        </p:txBody>
      </p:sp>
      <p:sp>
        <p:nvSpPr>
          <p:cNvPr id="75780" name="Text Box 4"/>
          <p:cNvSpPr txBox="1">
            <a:spLocks noChangeArrowheads="1"/>
          </p:cNvSpPr>
          <p:nvPr/>
        </p:nvSpPr>
        <p:spPr bwMode="auto">
          <a:xfrm>
            <a:off x="2494072" y="1905104"/>
            <a:ext cx="349736" cy="467800"/>
          </a:xfrm>
          <a:prstGeom prst="rect">
            <a:avLst/>
          </a:prstGeom>
          <a:noFill/>
          <a:ln w="9525">
            <a:noFill/>
            <a:miter lim="800000"/>
            <a:headEnd/>
            <a:tailEnd/>
          </a:ln>
        </p:spPr>
        <p:txBody>
          <a:bodyPr lIns="0" tIns="0" rIns="0" bIns="0"/>
          <a:lstStyle/>
          <a:p>
            <a:pPr>
              <a:lnSpc>
                <a:spcPts val="3200"/>
              </a:lnSpc>
            </a:pPr>
            <a:r>
              <a:rPr lang="de-DE" sz="2800" dirty="0" smtClean="0"/>
              <a:t>   </a:t>
            </a:r>
            <a:endParaRPr lang="de-DE" sz="2800" dirty="0"/>
          </a:p>
        </p:txBody>
      </p:sp>
      <p:grpSp>
        <p:nvGrpSpPr>
          <p:cNvPr id="16" name="Group 12"/>
          <p:cNvGrpSpPr>
            <a:grpSpLocks/>
          </p:cNvGrpSpPr>
          <p:nvPr/>
        </p:nvGrpSpPr>
        <p:grpSpPr bwMode="auto">
          <a:xfrm>
            <a:off x="3721102" y="1187576"/>
            <a:ext cx="4685091" cy="4689696"/>
            <a:chOff x="2082" y="492"/>
            <a:chExt cx="2731" cy="2519"/>
          </a:xfrm>
        </p:grpSpPr>
        <p:sp>
          <p:nvSpPr>
            <p:cNvPr id="67" name="Text Box 19"/>
            <p:cNvSpPr txBox="1">
              <a:spLocks noChangeArrowheads="1"/>
            </p:cNvSpPr>
            <p:nvPr/>
          </p:nvSpPr>
          <p:spPr bwMode="auto">
            <a:xfrm>
              <a:off x="2454" y="1670"/>
              <a:ext cx="1724" cy="155"/>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p:txBody>
        </p:sp>
        <p:grpSp>
          <p:nvGrpSpPr>
            <p:cNvPr id="18" name="Group 20"/>
            <p:cNvGrpSpPr>
              <a:grpSpLocks/>
            </p:cNvGrpSpPr>
            <p:nvPr/>
          </p:nvGrpSpPr>
          <p:grpSpPr bwMode="auto">
            <a:xfrm>
              <a:off x="2082" y="492"/>
              <a:ext cx="2731" cy="2519"/>
              <a:chOff x="2082" y="496"/>
              <a:chExt cx="2731" cy="2519"/>
            </a:xfrm>
          </p:grpSpPr>
          <p:sp>
            <p:nvSpPr>
              <p:cNvPr id="60" name="Text Box 22"/>
              <p:cNvSpPr txBox="1">
                <a:spLocks noChangeArrowheads="1"/>
              </p:cNvSpPr>
              <p:nvPr/>
            </p:nvSpPr>
            <p:spPr bwMode="auto">
              <a:xfrm>
                <a:off x="2637" y="496"/>
                <a:ext cx="2050" cy="194"/>
              </a:xfrm>
              <a:prstGeom prst="rect">
                <a:avLst/>
              </a:prstGeom>
              <a:noFill/>
              <a:ln w="9525">
                <a:noFill/>
                <a:miter lim="800000"/>
                <a:headEnd/>
                <a:tailEnd/>
              </a:ln>
            </p:spPr>
            <p:txBody>
              <a:bodyPr wrap="square" lIns="0" tIns="0" rIns="0" bIns="0">
                <a:spAutoFit/>
              </a:bodyPr>
              <a:lstStyle/>
              <a:p>
                <a:pPr algn="ctr"/>
                <a:r>
                  <a:rPr lang="en-US" sz="2000" b="1" dirty="0" smtClean="0">
                    <a:solidFill>
                      <a:srgbClr val="1960AB"/>
                    </a:solidFill>
                  </a:rPr>
                  <a:t>CDM PROJECT CYCLE</a:t>
                </a:r>
                <a:endParaRPr lang="en-US" sz="2000" b="1" dirty="0">
                  <a:solidFill>
                    <a:srgbClr val="1960AB"/>
                  </a:solidFill>
                </a:endParaRPr>
              </a:p>
            </p:txBody>
          </p:sp>
          <p:sp>
            <p:nvSpPr>
              <p:cNvPr id="59" name="Text Box 30"/>
              <p:cNvSpPr txBox="1">
                <a:spLocks noChangeArrowheads="1"/>
              </p:cNvSpPr>
              <p:nvPr/>
            </p:nvSpPr>
            <p:spPr bwMode="auto">
              <a:xfrm>
                <a:off x="3819" y="2860"/>
                <a:ext cx="932" cy="155"/>
              </a:xfrm>
              <a:prstGeom prst="rect">
                <a:avLst/>
              </a:prstGeom>
              <a:solidFill>
                <a:schemeClr val="bg1"/>
              </a:solidFill>
              <a:ln w="9525">
                <a:noFill/>
                <a:miter lim="800000"/>
                <a:headEnd/>
                <a:tailEnd/>
              </a:ln>
            </p:spPr>
            <p:txBody>
              <a:bodyPr wrap="square" lIns="0" tIns="0" rIns="0" bIns="0">
                <a:spAutoFit/>
              </a:bodyPr>
              <a:lstStyle/>
              <a:p>
                <a:r>
                  <a:rPr lang="en-US" sz="1600" b="1" dirty="0">
                    <a:solidFill>
                      <a:srgbClr val="1960AB"/>
                    </a:solidFill>
                  </a:rPr>
                  <a:t>Approval </a:t>
                </a:r>
              </a:p>
            </p:txBody>
          </p:sp>
          <p:sp>
            <p:nvSpPr>
              <p:cNvPr id="53" name="Text Box 37"/>
              <p:cNvSpPr txBox="1">
                <a:spLocks noChangeArrowheads="1"/>
              </p:cNvSpPr>
              <p:nvPr/>
            </p:nvSpPr>
            <p:spPr bwMode="auto">
              <a:xfrm>
                <a:off x="2082" y="1991"/>
                <a:ext cx="1270" cy="155"/>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p:txBody>
          </p:sp>
          <p:sp>
            <p:nvSpPr>
              <p:cNvPr id="47" name="Text Box 44"/>
              <p:cNvSpPr txBox="1">
                <a:spLocks noChangeArrowheads="1"/>
              </p:cNvSpPr>
              <p:nvPr/>
            </p:nvSpPr>
            <p:spPr bwMode="auto">
              <a:xfrm>
                <a:off x="3990" y="1370"/>
                <a:ext cx="661" cy="155"/>
              </a:xfrm>
              <a:prstGeom prst="rect">
                <a:avLst/>
              </a:prstGeom>
              <a:solidFill>
                <a:schemeClr val="bg1"/>
              </a:solidFill>
              <a:ln w="9525">
                <a:noFill/>
                <a:miter lim="800000"/>
                <a:headEnd/>
                <a:tailEnd/>
              </a:ln>
            </p:spPr>
            <p:txBody>
              <a:bodyPr wrap="square" lIns="0" tIns="0" rIns="0" bIns="0">
                <a:spAutoFit/>
              </a:bodyPr>
              <a:lstStyle/>
              <a:p>
                <a:pPr algn="r"/>
                <a:r>
                  <a:rPr lang="en-US" sz="1600" b="1" dirty="0">
                    <a:solidFill>
                      <a:srgbClr val="1960AB"/>
                    </a:solidFill>
                  </a:rPr>
                  <a:t>Monitoring </a:t>
                </a:r>
              </a:p>
            </p:txBody>
          </p:sp>
          <p:sp>
            <p:nvSpPr>
              <p:cNvPr id="41" name="Text Box 49"/>
              <p:cNvSpPr txBox="1">
                <a:spLocks noChangeArrowheads="1"/>
              </p:cNvSpPr>
              <p:nvPr/>
            </p:nvSpPr>
            <p:spPr bwMode="auto">
              <a:xfrm>
                <a:off x="2969" y="1082"/>
                <a:ext cx="996" cy="310"/>
              </a:xfrm>
              <a:prstGeom prst="rect">
                <a:avLst/>
              </a:prstGeom>
              <a:noFill/>
              <a:ln w="9525">
                <a:noFill/>
                <a:miter lim="800000"/>
                <a:headEnd/>
                <a:tailEnd/>
              </a:ln>
            </p:spPr>
            <p:txBody>
              <a:bodyPr wrap="square" lIns="0" tIns="0" rIns="0" bIns="0">
                <a:spAutoFit/>
              </a:bodyPr>
              <a:lstStyle/>
              <a:p>
                <a:pPr algn="r"/>
                <a:r>
                  <a:rPr lang="en-US" sz="1600" b="1" dirty="0">
                    <a:solidFill>
                      <a:srgbClr val="1960AB"/>
                    </a:solidFill>
                  </a:rPr>
                  <a:t>CER Issuance </a:t>
                </a:r>
              </a:p>
              <a:p>
                <a:pPr algn="r"/>
                <a:endParaRPr lang="en-US" sz="1600" i="1" dirty="0">
                  <a:solidFill>
                    <a:srgbClr val="1960AB"/>
                  </a:solidFill>
                </a:endParaRPr>
              </a:p>
            </p:txBody>
          </p:sp>
          <p:sp>
            <p:nvSpPr>
              <p:cNvPr id="36" name="Text Box 55"/>
              <p:cNvSpPr txBox="1">
                <a:spLocks noChangeArrowheads="1"/>
              </p:cNvSpPr>
              <p:nvPr/>
            </p:nvSpPr>
            <p:spPr bwMode="auto">
              <a:xfrm>
                <a:off x="2623" y="800"/>
                <a:ext cx="693" cy="308"/>
              </a:xfrm>
              <a:prstGeom prst="rect">
                <a:avLst/>
              </a:prstGeom>
              <a:noFill/>
              <a:ln w="9525">
                <a:noFill/>
                <a:miter lim="800000"/>
                <a:headEnd/>
                <a:tailEnd/>
              </a:ln>
            </p:spPr>
            <p:txBody>
              <a:bodyPr wrap="square" lIns="0" tIns="0" rIns="0" bIns="0">
                <a:spAutoFit/>
              </a:bodyPr>
              <a:lstStyle/>
              <a:p>
                <a:r>
                  <a:rPr lang="en-US" sz="1600" b="1" dirty="0">
                    <a:solidFill>
                      <a:srgbClr val="1960AB"/>
                    </a:solidFill>
                  </a:rPr>
                  <a:t>Validation </a:t>
                </a:r>
              </a:p>
              <a:p>
                <a:endParaRPr lang="en-US" sz="1600" i="1" dirty="0">
                  <a:solidFill>
                    <a:srgbClr val="1960AB"/>
                  </a:solidFill>
                </a:endParaRPr>
              </a:p>
            </p:txBody>
          </p:sp>
          <p:sp>
            <p:nvSpPr>
              <p:cNvPr id="30" name="Text Box 62"/>
              <p:cNvSpPr txBox="1">
                <a:spLocks noChangeArrowheads="1"/>
              </p:cNvSpPr>
              <p:nvPr/>
            </p:nvSpPr>
            <p:spPr bwMode="auto">
              <a:xfrm>
                <a:off x="3543" y="2053"/>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endParaRPr lang="en-US" sz="1600" i="1" dirty="0">
                  <a:solidFill>
                    <a:srgbClr val="1960AB"/>
                  </a:solidFill>
                </a:endParaRPr>
              </a:p>
            </p:txBody>
          </p:sp>
        </p:grpSp>
      </p:grpSp>
      <p:grpSp>
        <p:nvGrpSpPr>
          <p:cNvPr id="68" name="Group 67"/>
          <p:cNvGrpSpPr/>
          <p:nvPr/>
        </p:nvGrpSpPr>
        <p:grpSpPr>
          <a:xfrm>
            <a:off x="904039" y="1505810"/>
            <a:ext cx="2025019" cy="1848605"/>
            <a:chOff x="3748558" y="2827575"/>
            <a:chExt cx="2199887" cy="2199887"/>
          </a:xfrm>
        </p:grpSpPr>
        <p:sp>
          <p:nvSpPr>
            <p:cNvPr id="69" name="Oval 68"/>
            <p:cNvSpPr/>
            <p:nvPr/>
          </p:nvSpPr>
          <p:spPr>
            <a:xfrm>
              <a:off x="3748558" y="2827575"/>
              <a:ext cx="2199887" cy="2199887"/>
            </a:xfrm>
            <a:prstGeom prst="ellipse">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70" name="Oval 4"/>
            <p:cNvSpPr/>
            <p:nvPr/>
          </p:nvSpPr>
          <p:spPr>
            <a:xfrm>
              <a:off x="4070723" y="3173832"/>
              <a:ext cx="1555555" cy="15555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n-US" sz="6500" kern="1200" dirty="0" smtClean="0"/>
                <a:t>EB</a:t>
              </a:r>
              <a:endParaRPr lang="en-GB" sz="6500" kern="1200" dirty="0"/>
            </a:p>
          </p:txBody>
        </p:sp>
      </p:grpSp>
      <p:pic>
        <p:nvPicPr>
          <p:cNvPr id="71" name="Picture 7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118" y="3376615"/>
            <a:ext cx="2881312" cy="168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Text Box 22"/>
          <p:cNvSpPr txBox="1">
            <a:spLocks noChangeArrowheads="1"/>
          </p:cNvSpPr>
          <p:nvPr/>
        </p:nvSpPr>
        <p:spPr bwMode="auto">
          <a:xfrm>
            <a:off x="437817" y="1003302"/>
            <a:ext cx="3516821" cy="307975"/>
          </a:xfrm>
          <a:prstGeom prst="rect">
            <a:avLst/>
          </a:prstGeom>
          <a:noFill/>
          <a:ln w="9525">
            <a:noFill/>
            <a:miter lim="800000"/>
            <a:headEnd/>
            <a:tailEnd/>
          </a:ln>
        </p:spPr>
        <p:txBody>
          <a:bodyPr wrap="square" lIns="0" tIns="0" rIns="0" bIns="0">
            <a:spAutoFit/>
          </a:bodyPr>
          <a:lstStyle/>
          <a:p>
            <a:pPr algn="ctr"/>
            <a:r>
              <a:rPr lang="en-US" sz="2000" b="1" dirty="0" smtClean="0">
                <a:solidFill>
                  <a:srgbClr val="1960AB"/>
                </a:solidFill>
              </a:rPr>
              <a:t>WHO IS INVOLVED? </a:t>
            </a:r>
            <a:endParaRPr lang="en-US" sz="2000" b="1" dirty="0">
              <a:solidFill>
                <a:srgbClr val="1960AB"/>
              </a:solidFill>
            </a:endParaRPr>
          </a:p>
        </p:txBody>
      </p:sp>
    </p:spTree>
    <p:extLst>
      <p:ext uri="{BB962C8B-B14F-4D97-AF65-F5344CB8AC3E}">
        <p14:creationId xmlns:p14="http://schemas.microsoft.com/office/powerpoint/2010/main" val="2679512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z="2000" b="1" dirty="0" smtClean="0"/>
              <a:t>Who is involved in the Project Cycle? </a:t>
            </a:r>
            <a:endParaRPr lang="en-GB" sz="2000" b="1" dirty="0" smtClean="0"/>
          </a:p>
        </p:txBody>
      </p:sp>
      <p:graphicFrame>
        <p:nvGraphicFramePr>
          <p:cNvPr id="5" name="SmartArt Placeholder 4"/>
          <p:cNvGraphicFramePr>
            <a:graphicFrameLocks noGrp="1"/>
          </p:cNvGraphicFramePr>
          <p:nvPr>
            <p:ph type="dgm" idx="1"/>
            <p:extLst>
              <p:ext uri="{D42A27DB-BD31-4B8C-83A1-F6EECF244321}">
                <p14:modId xmlns:p14="http://schemas.microsoft.com/office/powerpoint/2010/main" val="2461392814"/>
              </p:ext>
            </p:extLst>
          </p:nvPr>
        </p:nvGraphicFramePr>
        <p:xfrm>
          <a:off x="179512" y="983140"/>
          <a:ext cx="8856984"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7043" name="Slide Number Placeholder 3"/>
          <p:cNvSpPr>
            <a:spLocks noGrp="1"/>
          </p:cNvSpPr>
          <p:nvPr>
            <p:ph type="sldNum" sz="quarter" idx="10"/>
          </p:nvPr>
        </p:nvSpPr>
        <p:spPr>
          <a:noFill/>
          <a:ln>
            <a:miter lim="800000"/>
            <a:headEnd/>
            <a:tailEnd/>
          </a:ln>
        </p:spPr>
        <p:txBody>
          <a:bodyPr/>
          <a:lstStyle/>
          <a:p>
            <a:pPr fontAlgn="base">
              <a:spcAft>
                <a:spcPct val="0"/>
              </a:spcAft>
            </a:pPr>
            <a:fld id="{8760A162-61FF-4AED-9A46-2046FD229726}" type="slidenum">
              <a:rPr lang="en-US" smtClean="0">
                <a:solidFill>
                  <a:schemeClr val="tx1"/>
                </a:solidFill>
                <a:cs typeface="Arial" charset="0"/>
              </a:rPr>
              <a:pPr fontAlgn="base">
                <a:spcAft>
                  <a:spcPct val="0"/>
                </a:spcAft>
              </a:pPr>
              <a:t>15</a:t>
            </a:fld>
            <a:endParaRPr lang="en-US" smtClean="0">
              <a:solidFill>
                <a:schemeClr val="tx1"/>
              </a:solidFill>
              <a:cs typeface="Arial" charset="0"/>
            </a:endParaRPr>
          </a:p>
        </p:txBody>
      </p:sp>
      <p:grpSp>
        <p:nvGrpSpPr>
          <p:cNvPr id="6" name="Group 5"/>
          <p:cNvGrpSpPr/>
          <p:nvPr/>
        </p:nvGrpSpPr>
        <p:grpSpPr>
          <a:xfrm>
            <a:off x="3779912" y="5589240"/>
            <a:ext cx="2739219" cy="436872"/>
            <a:chOff x="2160239" y="3362128"/>
            <a:chExt cx="2739219" cy="436872"/>
          </a:xfrm>
        </p:grpSpPr>
        <p:sp>
          <p:nvSpPr>
            <p:cNvPr id="7" name="Rounded Rectangle 6"/>
            <p:cNvSpPr/>
            <p:nvPr/>
          </p:nvSpPr>
          <p:spPr>
            <a:xfrm>
              <a:off x="2160239" y="3362128"/>
              <a:ext cx="2739219" cy="436872"/>
            </a:xfrm>
            <a:prstGeom prst="roundRect">
              <a:avLst>
                <a:gd name="adj" fmla="val 10000"/>
              </a:avLst>
            </a:prstGeom>
            <a:solidFill>
              <a:schemeClr val="tx2">
                <a:lumMod val="60000"/>
                <a:lumOff val="40000"/>
              </a:schemeClr>
            </a:solid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8" name="Rounded Rectangle 4"/>
            <p:cNvSpPr/>
            <p:nvPr/>
          </p:nvSpPr>
          <p:spPr>
            <a:xfrm>
              <a:off x="2173035" y="3374924"/>
              <a:ext cx="2713627" cy="411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UNFCCC Secretariat</a:t>
              </a:r>
              <a:endParaRPr lang="en-GB" sz="1400" kern="1200" dirty="0"/>
            </a:p>
          </p:txBody>
        </p:sp>
      </p:grpSp>
    </p:spTree>
    <p:extLst>
      <p:ext uri="{BB962C8B-B14F-4D97-AF65-F5344CB8AC3E}">
        <p14:creationId xmlns:p14="http://schemas.microsoft.com/office/powerpoint/2010/main" val="10938754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0"/>
          </p:nvPr>
        </p:nvSpPr>
        <p:spPr/>
        <p:txBody>
          <a:bodyPr/>
          <a:lstStyle/>
          <a:p>
            <a:fld id="{D20D4B3B-9ED0-483A-BEC4-364CB239EE95}" type="slidenum">
              <a:rPr lang="en-US"/>
              <a:pPr/>
              <a:t>16</a:t>
            </a:fld>
            <a:endParaRPr lang="en-US"/>
          </a:p>
        </p:txBody>
      </p:sp>
      <p:sp>
        <p:nvSpPr>
          <p:cNvPr id="358402" name="Rectangle 2"/>
          <p:cNvSpPr>
            <a:spLocks noChangeArrowheads="1"/>
          </p:cNvSpPr>
          <p:nvPr/>
        </p:nvSpPr>
        <p:spPr bwMode="auto">
          <a:xfrm>
            <a:off x="1868488" y="5308600"/>
            <a:ext cx="457200" cy="40005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8403" name="Text Box 3"/>
          <p:cNvSpPr txBox="1">
            <a:spLocks noChangeArrowheads="1"/>
          </p:cNvSpPr>
          <p:nvPr/>
        </p:nvSpPr>
        <p:spPr bwMode="auto">
          <a:xfrm>
            <a:off x="2325688" y="5251450"/>
            <a:ext cx="548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1800" b="1" dirty="0" smtClean="0">
                <a:latin typeface="Verdana" pitchFamily="34" charset="0"/>
                <a:cs typeface="Times New Roman" pitchFamily="18" charset="0"/>
              </a:rPr>
              <a:t>Certified Emissions Reduction </a:t>
            </a:r>
            <a:endParaRPr lang="en-GB" sz="1800" b="1" dirty="0">
              <a:latin typeface="Verdana" pitchFamily="34" charset="0"/>
              <a:cs typeface="Times New Roman" pitchFamily="18" charset="0"/>
            </a:endParaRPr>
          </a:p>
        </p:txBody>
      </p:sp>
      <p:sp>
        <p:nvSpPr>
          <p:cNvPr id="358404" name="Line 4"/>
          <p:cNvSpPr>
            <a:spLocks noChangeShapeType="1"/>
          </p:cNvSpPr>
          <p:nvPr/>
        </p:nvSpPr>
        <p:spPr bwMode="auto">
          <a:xfrm>
            <a:off x="1487488" y="5022850"/>
            <a:ext cx="609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58405" name="Group 5"/>
          <p:cNvGrpSpPr>
            <a:grpSpLocks/>
          </p:cNvGrpSpPr>
          <p:nvPr/>
        </p:nvGrpSpPr>
        <p:grpSpPr bwMode="auto">
          <a:xfrm>
            <a:off x="1316038" y="908050"/>
            <a:ext cx="6496050" cy="3976688"/>
            <a:chOff x="1476" y="720"/>
            <a:chExt cx="4092" cy="2505"/>
          </a:xfrm>
        </p:grpSpPr>
        <p:sp>
          <p:nvSpPr>
            <p:cNvPr id="358406" name="Rectangle 6"/>
            <p:cNvSpPr>
              <a:spLocks noChangeArrowheads="1"/>
            </p:cNvSpPr>
            <p:nvPr/>
          </p:nvSpPr>
          <p:spPr bwMode="auto">
            <a:xfrm>
              <a:off x="1776" y="960"/>
              <a:ext cx="2736" cy="1968"/>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8407" name="Text Box 7"/>
            <p:cNvSpPr txBox="1">
              <a:spLocks noChangeArrowheads="1"/>
            </p:cNvSpPr>
            <p:nvPr/>
          </p:nvSpPr>
          <p:spPr bwMode="auto">
            <a:xfrm>
              <a:off x="2544" y="2937"/>
              <a:ext cx="11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a:latin typeface="Verdana" pitchFamily="34" charset="0"/>
                  <a:cs typeface="Times New Roman" pitchFamily="18" charset="0"/>
                </a:rPr>
                <a:t>Time</a:t>
              </a:r>
              <a:endParaRPr lang="en-GB" sz="2400">
                <a:latin typeface="Verdana" pitchFamily="34" charset="0"/>
                <a:cs typeface="Times New Roman" pitchFamily="18" charset="0"/>
              </a:endParaRPr>
            </a:p>
          </p:txBody>
        </p:sp>
        <p:sp>
          <p:nvSpPr>
            <p:cNvPr id="358408" name="Text Box 8"/>
            <p:cNvSpPr txBox="1">
              <a:spLocks noChangeArrowheads="1"/>
            </p:cNvSpPr>
            <p:nvPr/>
          </p:nvSpPr>
          <p:spPr bwMode="auto">
            <a:xfrm rot="-5400000">
              <a:off x="756" y="1776"/>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a:latin typeface="Verdana" pitchFamily="34" charset="0"/>
                  <a:cs typeface="Times New Roman" pitchFamily="18" charset="0"/>
                </a:rPr>
                <a:t>Emissions</a:t>
              </a:r>
              <a:endParaRPr lang="en-GB" sz="2400">
                <a:latin typeface="Verdana" pitchFamily="34" charset="0"/>
                <a:cs typeface="Times New Roman" pitchFamily="18" charset="0"/>
              </a:endParaRPr>
            </a:p>
          </p:txBody>
        </p:sp>
        <p:sp>
          <p:nvSpPr>
            <p:cNvPr id="358409" name="Line 9"/>
            <p:cNvSpPr>
              <a:spLocks noChangeShapeType="1"/>
            </p:cNvSpPr>
            <p:nvPr/>
          </p:nvSpPr>
          <p:spPr bwMode="auto">
            <a:xfrm flipV="1">
              <a:off x="1824" y="1776"/>
              <a:ext cx="36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8410" name="Rectangle 10"/>
            <p:cNvSpPr>
              <a:spLocks noChangeArrowheads="1"/>
            </p:cNvSpPr>
            <p:nvPr/>
          </p:nvSpPr>
          <p:spPr bwMode="auto">
            <a:xfrm>
              <a:off x="1776" y="1776"/>
              <a:ext cx="2736" cy="1152"/>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8411" name="Text Box 11"/>
            <p:cNvSpPr txBox="1">
              <a:spLocks noChangeArrowheads="1"/>
            </p:cNvSpPr>
            <p:nvPr/>
          </p:nvSpPr>
          <p:spPr bwMode="auto">
            <a:xfrm>
              <a:off x="3360" y="1545"/>
              <a:ext cx="18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a:latin typeface="Verdana" pitchFamily="34" charset="0"/>
                  <a:cs typeface="Times New Roman" pitchFamily="18" charset="0"/>
                </a:rPr>
                <a:t>With CDM project</a:t>
              </a:r>
              <a:endParaRPr lang="en-GB" sz="1800" b="1">
                <a:latin typeface="Verdana" pitchFamily="34" charset="0"/>
                <a:cs typeface="Times New Roman" pitchFamily="18" charset="0"/>
              </a:endParaRPr>
            </a:p>
          </p:txBody>
        </p:sp>
        <p:sp>
          <p:nvSpPr>
            <p:cNvPr id="358412" name="Text Box 12"/>
            <p:cNvSpPr txBox="1">
              <a:spLocks noChangeArrowheads="1"/>
            </p:cNvSpPr>
            <p:nvPr/>
          </p:nvSpPr>
          <p:spPr bwMode="auto">
            <a:xfrm>
              <a:off x="3360" y="720"/>
              <a:ext cx="22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a:latin typeface="Verdana" pitchFamily="34" charset="0"/>
                  <a:cs typeface="Times New Roman" pitchFamily="18" charset="0"/>
                </a:rPr>
                <a:t>Without CDM project</a:t>
              </a:r>
              <a:endParaRPr lang="en-GB" sz="1800" b="1">
                <a:latin typeface="Verdana" pitchFamily="34" charset="0"/>
                <a:cs typeface="Times New Roman" pitchFamily="18" charset="0"/>
              </a:endParaRPr>
            </a:p>
          </p:txBody>
        </p:sp>
        <p:sp>
          <p:nvSpPr>
            <p:cNvPr id="358413" name="Line 13"/>
            <p:cNvSpPr>
              <a:spLocks noChangeShapeType="1"/>
            </p:cNvSpPr>
            <p:nvPr/>
          </p:nvSpPr>
          <p:spPr bwMode="auto">
            <a:xfrm flipV="1">
              <a:off x="1824" y="960"/>
              <a:ext cx="36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7" name="Rectangle 2"/>
          <p:cNvSpPr>
            <a:spLocks noGrp="1" noChangeArrowheads="1"/>
          </p:cNvSpPr>
          <p:nvPr>
            <p:ph type="title"/>
          </p:nvPr>
        </p:nvSpPr>
        <p:spPr/>
        <p:txBody>
          <a:bodyPr/>
          <a:lstStyle/>
          <a:p>
            <a:r>
              <a:rPr lang="en-US" sz="2000" b="1" dirty="0"/>
              <a:t>PROJECTS ON THE </a:t>
            </a:r>
            <a:r>
              <a:rPr lang="en-US" sz="2000" b="1" dirty="0" smtClean="0"/>
              <a:t>GROUND</a:t>
            </a:r>
            <a:endParaRPr lang="de-DE" sz="2000" b="1" dirty="0"/>
          </a:p>
        </p:txBody>
      </p:sp>
    </p:spTree>
    <p:extLst>
      <p:ext uri="{BB962C8B-B14F-4D97-AF65-F5344CB8AC3E}">
        <p14:creationId xmlns:p14="http://schemas.microsoft.com/office/powerpoint/2010/main" val="49891008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17</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6" name="Rectangle 4"/>
          <p:cNvSpPr>
            <a:spLocks noChangeArrowheads="1"/>
          </p:cNvSpPr>
          <p:nvPr/>
        </p:nvSpPr>
        <p:spPr bwMode="auto">
          <a:xfrm>
            <a:off x="6155532" y="1862137"/>
            <a:ext cx="2016868"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1190918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18</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2" name="Rectangle 4"/>
          <p:cNvSpPr>
            <a:spLocks noChangeArrowheads="1"/>
          </p:cNvSpPr>
          <p:nvPr/>
        </p:nvSpPr>
        <p:spPr bwMode="auto">
          <a:xfrm>
            <a:off x="6360508" y="2940845"/>
            <a:ext cx="2331662"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1150090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19</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3" name="Rectangle 4"/>
          <p:cNvSpPr>
            <a:spLocks noChangeArrowheads="1"/>
          </p:cNvSpPr>
          <p:nvPr/>
        </p:nvSpPr>
        <p:spPr bwMode="auto">
          <a:xfrm>
            <a:off x="6289884" y="4136737"/>
            <a:ext cx="2331662"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246805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sz="2000" smtClean="0"/>
              <a:t>Objectives</a:t>
            </a:r>
            <a:endParaRPr lang="de-DE" sz="2000" smtClean="0"/>
          </a:p>
        </p:txBody>
      </p:sp>
      <p:sp>
        <p:nvSpPr>
          <p:cNvPr id="75780" name="Text Box 4"/>
          <p:cNvSpPr txBox="1">
            <a:spLocks noChangeArrowheads="1"/>
          </p:cNvSpPr>
          <p:nvPr/>
        </p:nvSpPr>
        <p:spPr bwMode="auto">
          <a:xfrm>
            <a:off x="2332953" y="1394136"/>
            <a:ext cx="5400600" cy="467800"/>
          </a:xfrm>
          <a:prstGeom prst="rect">
            <a:avLst/>
          </a:prstGeom>
          <a:noFill/>
          <a:ln w="9525">
            <a:noFill/>
            <a:miter lim="800000"/>
            <a:headEnd/>
            <a:tailEnd/>
          </a:ln>
        </p:spPr>
        <p:txBody>
          <a:bodyPr lIns="0" tIns="0" rIns="0" bIns="0"/>
          <a:lstStyle/>
          <a:p>
            <a:pPr>
              <a:lnSpc>
                <a:spcPts val="3200"/>
              </a:lnSpc>
            </a:pPr>
            <a:r>
              <a:rPr lang="de-DE" sz="2800" dirty="0" smtClean="0"/>
              <a:t>Carbon Trading </a:t>
            </a:r>
          </a:p>
          <a:p>
            <a:pPr marL="457200" indent="-457200">
              <a:lnSpc>
                <a:spcPts val="3200"/>
              </a:lnSpc>
              <a:buFont typeface="Arial" pitchFamily="34" charset="0"/>
              <a:buChar char="•"/>
            </a:pPr>
            <a:endParaRPr lang="de-DE" sz="2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92" y="3573016"/>
            <a:ext cx="1513364" cy="100890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52" y="4797152"/>
            <a:ext cx="1505930" cy="1003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22" y="2348880"/>
            <a:ext cx="1514460" cy="100964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122" y="1123216"/>
            <a:ext cx="1514460" cy="1009640"/>
          </a:xfrm>
          <a:prstGeom prst="rect">
            <a:avLst/>
          </a:prstGeom>
        </p:spPr>
      </p:pic>
      <p:sp>
        <p:nvSpPr>
          <p:cNvPr id="7" name="Rectangle 6"/>
          <p:cNvSpPr/>
          <p:nvPr/>
        </p:nvSpPr>
        <p:spPr>
          <a:xfrm>
            <a:off x="2356953" y="3826119"/>
            <a:ext cx="3182281" cy="502702"/>
          </a:xfrm>
          <a:prstGeom prst="rect">
            <a:avLst/>
          </a:prstGeom>
        </p:spPr>
        <p:txBody>
          <a:bodyPr wrap="none">
            <a:spAutoFit/>
          </a:bodyPr>
          <a:lstStyle/>
          <a:p>
            <a:pPr lvl="0">
              <a:lnSpc>
                <a:spcPts val="3200"/>
              </a:lnSpc>
            </a:pPr>
            <a:r>
              <a:rPr lang="de-DE" sz="2800" dirty="0" smtClean="0">
                <a:solidFill>
                  <a:srgbClr val="000000"/>
                </a:solidFill>
              </a:rPr>
              <a:t>CDM </a:t>
            </a:r>
            <a:r>
              <a:rPr lang="de-DE" sz="2800" dirty="0">
                <a:solidFill>
                  <a:srgbClr val="000000"/>
                </a:solidFill>
              </a:rPr>
              <a:t>project Cycle</a:t>
            </a:r>
            <a:endParaRPr lang="en-US" sz="2800" b="1" dirty="0">
              <a:solidFill>
                <a:srgbClr val="000000"/>
              </a:solidFill>
            </a:endParaRPr>
          </a:p>
        </p:txBody>
      </p:sp>
      <p:sp>
        <p:nvSpPr>
          <p:cNvPr id="10" name="Text Box 4"/>
          <p:cNvSpPr txBox="1">
            <a:spLocks noChangeArrowheads="1"/>
          </p:cNvSpPr>
          <p:nvPr/>
        </p:nvSpPr>
        <p:spPr bwMode="auto">
          <a:xfrm>
            <a:off x="2579776" y="5065228"/>
            <a:ext cx="3456384" cy="467800"/>
          </a:xfrm>
          <a:prstGeom prst="rect">
            <a:avLst/>
          </a:prstGeom>
          <a:noFill/>
          <a:ln w="9525">
            <a:noFill/>
            <a:miter lim="800000"/>
            <a:headEnd/>
            <a:tailEnd/>
          </a:ln>
        </p:spPr>
        <p:txBody>
          <a:bodyPr lIns="0" tIns="0" rIns="0" bIns="0"/>
          <a:lstStyle/>
          <a:p>
            <a:pPr>
              <a:lnSpc>
                <a:spcPts val="3200"/>
              </a:lnSpc>
            </a:pPr>
            <a:r>
              <a:rPr lang="de-DE" sz="2800" dirty="0" smtClean="0"/>
              <a:t>Review</a:t>
            </a:r>
          </a:p>
          <a:p>
            <a:pPr marL="457200" indent="-457200">
              <a:lnSpc>
                <a:spcPts val="3200"/>
              </a:lnSpc>
              <a:buFont typeface="Arial" pitchFamily="34" charset="0"/>
              <a:buChar char="•"/>
            </a:pPr>
            <a:endParaRPr lang="de-DE" sz="2800" dirty="0"/>
          </a:p>
        </p:txBody>
      </p:sp>
      <p:sp>
        <p:nvSpPr>
          <p:cNvPr id="11" name="Text Box 4"/>
          <p:cNvSpPr txBox="1">
            <a:spLocks noChangeArrowheads="1"/>
          </p:cNvSpPr>
          <p:nvPr/>
        </p:nvSpPr>
        <p:spPr bwMode="auto">
          <a:xfrm>
            <a:off x="2356953" y="2619800"/>
            <a:ext cx="5400600" cy="467800"/>
          </a:xfrm>
          <a:prstGeom prst="rect">
            <a:avLst/>
          </a:prstGeom>
          <a:noFill/>
          <a:ln w="9525">
            <a:noFill/>
            <a:miter lim="800000"/>
            <a:headEnd/>
            <a:tailEnd/>
          </a:ln>
        </p:spPr>
        <p:txBody>
          <a:bodyPr lIns="0" tIns="0" rIns="0" bIns="0"/>
          <a:lstStyle/>
          <a:p>
            <a:pPr>
              <a:lnSpc>
                <a:spcPts val="3200"/>
              </a:lnSpc>
            </a:pPr>
            <a:r>
              <a:rPr lang="de-DE" sz="2800" dirty="0" smtClean="0"/>
              <a:t>Clean Development Mechanism</a:t>
            </a:r>
          </a:p>
          <a:p>
            <a:pPr marL="457200" indent="-457200">
              <a:lnSpc>
                <a:spcPts val="3200"/>
              </a:lnSpc>
              <a:buFont typeface="Arial" pitchFamily="34" charset="0"/>
              <a:buChar char="•"/>
            </a:pPr>
            <a:endParaRPr lang="de-DE" sz="2800" dirty="0"/>
          </a:p>
        </p:txBody>
      </p:sp>
    </p:spTree>
    <p:extLst>
      <p:ext uri="{BB962C8B-B14F-4D97-AF65-F5344CB8AC3E}">
        <p14:creationId xmlns:p14="http://schemas.microsoft.com/office/powerpoint/2010/main" val="29124764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20</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3" name="Rectangle 4"/>
          <p:cNvSpPr>
            <a:spLocks noChangeArrowheads="1"/>
          </p:cNvSpPr>
          <p:nvPr/>
        </p:nvSpPr>
        <p:spPr bwMode="auto">
          <a:xfrm>
            <a:off x="5660186" y="5064920"/>
            <a:ext cx="2331662"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23484882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21</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3" name="Rectangle 4"/>
          <p:cNvSpPr>
            <a:spLocks noChangeArrowheads="1"/>
          </p:cNvSpPr>
          <p:nvPr/>
        </p:nvSpPr>
        <p:spPr bwMode="auto">
          <a:xfrm>
            <a:off x="749476" y="4843607"/>
            <a:ext cx="2331662"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3375501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22</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0" name="Rectangle 4"/>
          <p:cNvSpPr>
            <a:spLocks noChangeArrowheads="1"/>
          </p:cNvSpPr>
          <p:nvPr/>
        </p:nvSpPr>
        <p:spPr bwMode="auto">
          <a:xfrm>
            <a:off x="423985" y="3901467"/>
            <a:ext cx="2331662"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3824265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23</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1" name="Rectangle 4"/>
          <p:cNvSpPr>
            <a:spLocks noChangeArrowheads="1"/>
          </p:cNvSpPr>
          <p:nvPr/>
        </p:nvSpPr>
        <p:spPr bwMode="auto">
          <a:xfrm>
            <a:off x="357188" y="2370138"/>
            <a:ext cx="2696015"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32531058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1" name="Slide Number Placeholder 3"/>
          <p:cNvSpPr>
            <a:spLocks noGrp="1"/>
          </p:cNvSpPr>
          <p:nvPr>
            <p:ph type="sldNum" sz="quarter" idx="10"/>
          </p:nvPr>
        </p:nvSpPr>
        <p:spPr>
          <a:noFill/>
          <a:ln>
            <a:miter lim="800000"/>
            <a:headEnd/>
            <a:tailEnd/>
          </a:ln>
        </p:spPr>
        <p:txBody>
          <a:bodyPr/>
          <a:lstStyle/>
          <a:p>
            <a:pPr fontAlgn="base">
              <a:spcAft>
                <a:spcPct val="0"/>
              </a:spcAft>
            </a:pPr>
            <a:fld id="{555CDA3B-1BDF-4474-A71C-4095094636F9}" type="slidenum">
              <a:rPr lang="en-US" smtClean="0">
                <a:cs typeface="Arial" charset="0"/>
              </a:rPr>
              <a:pPr fontAlgn="base">
                <a:spcAft>
                  <a:spcPct val="0"/>
                </a:spcAft>
              </a:pPr>
              <a:t>24</a:t>
            </a:fld>
            <a:endParaRPr lang="en-US" smtClean="0">
              <a:cs typeface="Arial" charset="0"/>
            </a:endParaRPr>
          </a:p>
        </p:txBody>
      </p:sp>
      <p:sp>
        <p:nvSpPr>
          <p:cNvPr id="92164" name="Freeform 9"/>
          <p:cNvSpPr>
            <a:spLocks/>
          </p:cNvSpPr>
          <p:nvPr/>
        </p:nvSpPr>
        <p:spPr bwMode="auto">
          <a:xfrm rot="-317615">
            <a:off x="2771775" y="1365250"/>
            <a:ext cx="2808288" cy="479425"/>
          </a:xfrm>
          <a:custGeom>
            <a:avLst/>
            <a:gdLst>
              <a:gd name="T0" fmla="*/ 2147483647 w 1769"/>
              <a:gd name="T1" fmla="*/ 2147483647 h 302"/>
              <a:gd name="T2" fmla="*/ 2147483647 w 1769"/>
              <a:gd name="T3" fmla="*/ 2147483647 h 302"/>
              <a:gd name="T4" fmla="*/ 0 w 1769"/>
              <a:gd name="T5" fmla="*/ 2147483647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9525">
            <a:noFill/>
            <a:round/>
            <a:headEnd/>
            <a:tailEnd/>
          </a:ln>
        </p:spPr>
        <p:txBody>
          <a:bodyPr lIns="0" tIns="0" rIns="0" bIns="0" anchor="ctr"/>
          <a:lstStyle/>
          <a:p>
            <a:endParaRPr lang="en-US"/>
          </a:p>
        </p:txBody>
      </p:sp>
      <p:sp>
        <p:nvSpPr>
          <p:cNvPr id="92166" name="Rectangle 11"/>
          <p:cNvSpPr>
            <a:spLocks noGrp="1" noChangeArrowheads="1"/>
          </p:cNvSpPr>
          <p:nvPr>
            <p:ph type="title"/>
          </p:nvPr>
        </p:nvSpPr>
        <p:spPr>
          <a:xfrm>
            <a:off x="539750" y="404813"/>
            <a:ext cx="8113713" cy="382587"/>
          </a:xfrm>
        </p:spPr>
        <p:txBody>
          <a:bodyPr/>
          <a:lstStyle/>
          <a:p>
            <a:r>
              <a:rPr lang="en-US" sz="2000" b="1" dirty="0" smtClean="0"/>
              <a:t>CDM project cycle</a:t>
            </a:r>
            <a:endParaRPr lang="de-DE" sz="2000" b="1" dirty="0" smtClean="0"/>
          </a:p>
        </p:txBody>
      </p:sp>
      <p:grpSp>
        <p:nvGrpSpPr>
          <p:cNvPr id="92167" name="Group 12"/>
          <p:cNvGrpSpPr>
            <a:grpSpLocks/>
          </p:cNvGrpSpPr>
          <p:nvPr/>
        </p:nvGrpSpPr>
        <p:grpSpPr bwMode="auto">
          <a:xfrm>
            <a:off x="174625" y="1798638"/>
            <a:ext cx="8477250" cy="3810000"/>
            <a:chOff x="110" y="799"/>
            <a:chExt cx="5340" cy="2400"/>
          </a:xfrm>
        </p:grpSpPr>
        <p:grpSp>
          <p:nvGrpSpPr>
            <p:cNvPr id="92171" name="Group 13"/>
            <p:cNvGrpSpPr>
              <a:grpSpLocks/>
            </p:cNvGrpSpPr>
            <p:nvPr/>
          </p:nvGrpSpPr>
          <p:grpSpPr bwMode="auto">
            <a:xfrm>
              <a:off x="110" y="1229"/>
              <a:ext cx="2690" cy="361"/>
              <a:chOff x="110" y="1229"/>
              <a:chExt cx="2690" cy="361"/>
            </a:xfrm>
          </p:grpSpPr>
          <p:sp>
            <p:nvSpPr>
              <p:cNvPr id="92216" name="Arc 14"/>
              <p:cNvSpPr>
                <a:spLocks/>
              </p:cNvSpPr>
              <p:nvPr/>
            </p:nvSpPr>
            <p:spPr bwMode="auto">
              <a:xfrm rot="-2570548">
                <a:off x="2210" y="1229"/>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17" name="Group 15"/>
              <p:cNvGrpSpPr>
                <a:grpSpLocks/>
              </p:cNvGrpSpPr>
              <p:nvPr/>
            </p:nvGrpSpPr>
            <p:grpSpPr bwMode="auto">
              <a:xfrm>
                <a:off x="110" y="1232"/>
                <a:ext cx="2091" cy="308"/>
                <a:chOff x="110" y="1256"/>
                <a:chExt cx="2091" cy="308"/>
              </a:xfrm>
            </p:grpSpPr>
            <p:sp>
              <p:nvSpPr>
                <p:cNvPr id="92218" name="Oval 16"/>
                <p:cNvSpPr>
                  <a:spLocks noChangeArrowheads="1"/>
                </p:cNvSpPr>
                <p:nvPr/>
              </p:nvSpPr>
              <p:spPr bwMode="auto">
                <a:xfrm>
                  <a:off x="2156" y="146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9" name="Line 17"/>
                <p:cNvSpPr>
                  <a:spLocks noChangeShapeType="1"/>
                </p:cNvSpPr>
                <p:nvPr/>
              </p:nvSpPr>
              <p:spPr bwMode="auto">
                <a:xfrm flipH="1" flipV="1">
                  <a:off x="2022" y="1393"/>
                  <a:ext cx="143" cy="84"/>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0" name="Line 18"/>
                <p:cNvSpPr>
                  <a:spLocks noChangeShapeType="1"/>
                </p:cNvSpPr>
                <p:nvPr/>
              </p:nvSpPr>
              <p:spPr bwMode="auto">
                <a:xfrm flipH="1">
                  <a:off x="1167" y="1395"/>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21" name="Text Box 19"/>
                <p:cNvSpPr txBox="1">
                  <a:spLocks noChangeArrowheads="1"/>
                </p:cNvSpPr>
                <p:nvPr/>
              </p:nvSpPr>
              <p:spPr bwMode="auto">
                <a:xfrm>
                  <a:off x="110" y="1256"/>
                  <a:ext cx="1724"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Verification &amp; Certification </a:t>
                  </a:r>
                </a:p>
                <a:p>
                  <a:pPr algn="r"/>
                  <a:r>
                    <a:rPr lang="en-US" sz="1600" i="1" dirty="0">
                      <a:solidFill>
                        <a:srgbClr val="1960AB"/>
                      </a:solidFill>
                    </a:rPr>
                    <a:t>(DOE)</a:t>
                  </a:r>
                </a:p>
              </p:txBody>
            </p:sp>
          </p:grpSp>
        </p:grpSp>
        <p:grpSp>
          <p:nvGrpSpPr>
            <p:cNvPr id="92172" name="Group 20"/>
            <p:cNvGrpSpPr>
              <a:grpSpLocks/>
            </p:cNvGrpSpPr>
            <p:nvPr/>
          </p:nvGrpSpPr>
          <p:grpSpPr bwMode="auto">
            <a:xfrm>
              <a:off x="225" y="799"/>
              <a:ext cx="5225" cy="2400"/>
              <a:chOff x="225" y="803"/>
              <a:chExt cx="5225" cy="2400"/>
            </a:xfrm>
          </p:grpSpPr>
          <p:grpSp>
            <p:nvGrpSpPr>
              <p:cNvPr id="92173" name="Group 21"/>
              <p:cNvGrpSpPr>
                <a:grpSpLocks/>
              </p:cNvGrpSpPr>
              <p:nvPr/>
            </p:nvGrpSpPr>
            <p:grpSpPr bwMode="auto">
              <a:xfrm>
                <a:off x="2129" y="1413"/>
                <a:ext cx="1406" cy="1365"/>
                <a:chOff x="2129" y="1437"/>
                <a:chExt cx="1406" cy="1365"/>
              </a:xfrm>
            </p:grpSpPr>
            <p:sp>
              <p:nvSpPr>
                <p:cNvPr id="92214" name="Text Box 22"/>
                <p:cNvSpPr txBox="1">
                  <a:spLocks noChangeArrowheads="1"/>
                </p:cNvSpPr>
                <p:nvPr/>
              </p:nvSpPr>
              <p:spPr bwMode="auto">
                <a:xfrm>
                  <a:off x="2319" y="1842"/>
                  <a:ext cx="1043" cy="576"/>
                </a:xfrm>
                <a:prstGeom prst="rect">
                  <a:avLst/>
                </a:prstGeom>
                <a:noFill/>
                <a:ln w="9525">
                  <a:noFill/>
                  <a:miter lim="800000"/>
                  <a:headEnd/>
                  <a:tailEnd/>
                </a:ln>
              </p:spPr>
              <p:txBody>
                <a:bodyPr lIns="0" tIns="0" rIns="0" bIns="0">
                  <a:spAutoFit/>
                </a:bodyPr>
                <a:lstStyle/>
                <a:p>
                  <a:pPr algn="ctr"/>
                  <a:r>
                    <a:rPr lang="en-US" sz="2000" b="1" dirty="0" smtClean="0">
                      <a:solidFill>
                        <a:srgbClr val="1960AB"/>
                      </a:solidFill>
                    </a:rPr>
                    <a:t>CDM/</a:t>
                  </a:r>
                  <a:r>
                    <a:rPr lang="en-US" sz="2000" b="1" dirty="0" err="1" smtClean="0">
                      <a:solidFill>
                        <a:srgbClr val="1960AB"/>
                      </a:solidFill>
                    </a:rPr>
                    <a:t>PoA</a:t>
                  </a:r>
                  <a:endParaRPr lang="en-US" sz="2000" b="1" dirty="0">
                    <a:solidFill>
                      <a:srgbClr val="1960AB"/>
                    </a:solidFill>
                  </a:endParaRPr>
                </a:p>
                <a:p>
                  <a:pPr algn="ctr"/>
                  <a:r>
                    <a:rPr lang="en-US" sz="2000" b="1" dirty="0">
                      <a:solidFill>
                        <a:srgbClr val="1960AB"/>
                      </a:solidFill>
                    </a:rPr>
                    <a:t>PROJECT</a:t>
                  </a:r>
                </a:p>
                <a:p>
                  <a:pPr algn="ctr"/>
                  <a:r>
                    <a:rPr lang="en-US" sz="2000" b="1" dirty="0">
                      <a:solidFill>
                        <a:srgbClr val="1960AB"/>
                      </a:solidFill>
                    </a:rPr>
                    <a:t>CYCLE</a:t>
                  </a:r>
                </a:p>
              </p:txBody>
            </p:sp>
            <p:sp>
              <p:nvSpPr>
                <p:cNvPr id="92215" name="Oval 23"/>
                <p:cNvSpPr>
                  <a:spLocks noChangeArrowheads="1"/>
                </p:cNvSpPr>
                <p:nvPr/>
              </p:nvSpPr>
              <p:spPr bwMode="auto">
                <a:xfrm>
                  <a:off x="2129" y="1437"/>
                  <a:ext cx="1406" cy="1365"/>
                </a:xfrm>
                <a:prstGeom prst="ellipse">
                  <a:avLst/>
                </a:prstGeom>
                <a:noFill/>
                <a:ln w="12700" algn="ctr">
                  <a:solidFill>
                    <a:srgbClr val="1960AB"/>
                  </a:solidFill>
                  <a:prstDash val="dash"/>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grpSp>
          <p:grpSp>
            <p:nvGrpSpPr>
              <p:cNvPr id="92174" name="Group 24"/>
              <p:cNvGrpSpPr>
                <a:grpSpLocks/>
              </p:cNvGrpSpPr>
              <p:nvPr/>
            </p:nvGrpSpPr>
            <p:grpSpPr bwMode="auto">
              <a:xfrm>
                <a:off x="3254" y="2317"/>
                <a:ext cx="2196" cy="590"/>
                <a:chOff x="3254" y="2317"/>
                <a:chExt cx="2196" cy="590"/>
              </a:xfrm>
            </p:grpSpPr>
            <p:sp>
              <p:nvSpPr>
                <p:cNvPr id="92208" name="Arc 25"/>
                <p:cNvSpPr>
                  <a:spLocks/>
                </p:cNvSpPr>
                <p:nvPr/>
              </p:nvSpPr>
              <p:spPr bwMode="auto">
                <a:xfrm rot="6490795">
                  <a:off x="3140" y="243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9" name="Group 26"/>
                <p:cNvGrpSpPr>
                  <a:grpSpLocks/>
                </p:cNvGrpSpPr>
                <p:nvPr/>
              </p:nvGrpSpPr>
              <p:grpSpPr bwMode="auto">
                <a:xfrm>
                  <a:off x="3669" y="2339"/>
                  <a:ext cx="1781" cy="308"/>
                  <a:chOff x="3669" y="2363"/>
                  <a:chExt cx="1781" cy="308"/>
                </a:xfrm>
              </p:grpSpPr>
              <p:sp>
                <p:nvSpPr>
                  <p:cNvPr id="92210" name="Oval 27"/>
                  <p:cNvSpPr>
                    <a:spLocks noChangeArrowheads="1"/>
                  </p:cNvSpPr>
                  <p:nvPr/>
                </p:nvSpPr>
                <p:spPr bwMode="auto">
                  <a:xfrm>
                    <a:off x="3669" y="2408"/>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11" name="Line 28"/>
                  <p:cNvSpPr>
                    <a:spLocks noChangeShapeType="1"/>
                  </p:cNvSpPr>
                  <p:nvPr/>
                </p:nvSpPr>
                <p:spPr bwMode="auto">
                  <a:xfrm>
                    <a:off x="3707" y="2432"/>
                    <a:ext cx="171" cy="9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2" name="Line 29"/>
                  <p:cNvSpPr>
                    <a:spLocks noChangeShapeType="1"/>
                  </p:cNvSpPr>
                  <p:nvPr/>
                </p:nvSpPr>
                <p:spPr bwMode="auto">
                  <a:xfrm>
                    <a:off x="3905" y="2523"/>
                    <a:ext cx="290"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13" name="Text Box 30"/>
                  <p:cNvSpPr txBox="1">
                    <a:spLocks noChangeArrowheads="1"/>
                  </p:cNvSpPr>
                  <p:nvPr/>
                </p:nvSpPr>
                <p:spPr bwMode="auto">
                  <a:xfrm>
                    <a:off x="4180" y="2363"/>
                    <a:ext cx="1270" cy="308"/>
                  </a:xfrm>
                  <a:prstGeom prst="rect">
                    <a:avLst/>
                  </a:prstGeom>
                  <a:solidFill>
                    <a:schemeClr val="bg1"/>
                  </a:solidFill>
                  <a:ln w="9525">
                    <a:noFill/>
                    <a:miter lim="800000"/>
                    <a:headEnd/>
                    <a:tailEnd/>
                  </a:ln>
                </p:spPr>
                <p:txBody>
                  <a:bodyPr lIns="0" tIns="0" rIns="0" bIns="0">
                    <a:spAutoFit/>
                  </a:bodyPr>
                  <a:lstStyle/>
                  <a:p>
                    <a:r>
                      <a:rPr lang="en-US" sz="1600" b="1">
                        <a:solidFill>
                          <a:srgbClr val="1960AB"/>
                        </a:solidFill>
                      </a:rPr>
                      <a:t>Approval </a:t>
                    </a:r>
                  </a:p>
                  <a:p>
                    <a:r>
                      <a:rPr lang="en-US" sz="1600" i="1">
                        <a:solidFill>
                          <a:srgbClr val="1960AB"/>
                        </a:solidFill>
                      </a:rPr>
                      <a:t>(DNA)</a:t>
                    </a:r>
                  </a:p>
                </p:txBody>
              </p:sp>
            </p:grpSp>
          </p:grpSp>
          <p:grpSp>
            <p:nvGrpSpPr>
              <p:cNvPr id="92175" name="Group 31"/>
              <p:cNvGrpSpPr>
                <a:grpSpLocks/>
              </p:cNvGrpSpPr>
              <p:nvPr/>
            </p:nvGrpSpPr>
            <p:grpSpPr bwMode="auto">
              <a:xfrm>
                <a:off x="476" y="2408"/>
                <a:ext cx="2052" cy="671"/>
                <a:chOff x="476" y="2408"/>
                <a:chExt cx="2052" cy="671"/>
              </a:xfrm>
            </p:grpSpPr>
            <p:sp>
              <p:nvSpPr>
                <p:cNvPr id="92202" name="Arc 32"/>
                <p:cNvSpPr>
                  <a:spLocks/>
                </p:cNvSpPr>
                <p:nvPr/>
              </p:nvSpPr>
              <p:spPr bwMode="auto">
                <a:xfrm rot="-8805338">
                  <a:off x="1938" y="2408"/>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203" name="Group 33"/>
                <p:cNvGrpSpPr>
                  <a:grpSpLocks/>
                </p:cNvGrpSpPr>
                <p:nvPr/>
              </p:nvGrpSpPr>
              <p:grpSpPr bwMode="auto">
                <a:xfrm>
                  <a:off x="476" y="2771"/>
                  <a:ext cx="1912" cy="308"/>
                  <a:chOff x="476" y="2795"/>
                  <a:chExt cx="1912" cy="308"/>
                </a:xfrm>
              </p:grpSpPr>
              <p:sp>
                <p:nvSpPr>
                  <p:cNvPr id="92204" name="Oval 34"/>
                  <p:cNvSpPr>
                    <a:spLocks noChangeArrowheads="1"/>
                  </p:cNvSpPr>
                  <p:nvPr/>
                </p:nvSpPr>
                <p:spPr bwMode="auto">
                  <a:xfrm>
                    <a:off x="2343" y="2892"/>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205" name="Line 35"/>
                  <p:cNvSpPr>
                    <a:spLocks noChangeShapeType="1"/>
                  </p:cNvSpPr>
                  <p:nvPr/>
                </p:nvSpPr>
                <p:spPr bwMode="auto">
                  <a:xfrm flipH="1">
                    <a:off x="2245" y="2925"/>
                    <a:ext cx="101" cy="51"/>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6" name="Line 36"/>
                  <p:cNvSpPr>
                    <a:spLocks noChangeShapeType="1"/>
                  </p:cNvSpPr>
                  <p:nvPr/>
                </p:nvSpPr>
                <p:spPr bwMode="auto">
                  <a:xfrm flipH="1">
                    <a:off x="1383" y="2976"/>
                    <a:ext cx="862"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7" name="Text Box 37"/>
                  <p:cNvSpPr txBox="1">
                    <a:spLocks noChangeArrowheads="1"/>
                  </p:cNvSpPr>
                  <p:nvPr/>
                </p:nvSpPr>
                <p:spPr bwMode="auto">
                  <a:xfrm>
                    <a:off x="476" y="2795"/>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Registration </a:t>
                    </a:r>
                  </a:p>
                  <a:p>
                    <a:pPr algn="r"/>
                    <a:r>
                      <a:rPr lang="en-US" sz="1600" i="1" dirty="0">
                        <a:solidFill>
                          <a:srgbClr val="1960AB"/>
                        </a:solidFill>
                      </a:rPr>
                      <a:t>(EB)</a:t>
                    </a:r>
                  </a:p>
                </p:txBody>
              </p:sp>
            </p:grpSp>
          </p:grpSp>
          <p:grpSp>
            <p:nvGrpSpPr>
              <p:cNvPr id="92176" name="Group 38"/>
              <p:cNvGrpSpPr>
                <a:grpSpLocks/>
              </p:cNvGrpSpPr>
              <p:nvPr/>
            </p:nvGrpSpPr>
            <p:grpSpPr bwMode="auto">
              <a:xfrm>
                <a:off x="225" y="1637"/>
                <a:ext cx="2074" cy="846"/>
                <a:chOff x="225" y="1637"/>
                <a:chExt cx="2074" cy="846"/>
              </a:xfrm>
            </p:grpSpPr>
            <p:sp>
              <p:nvSpPr>
                <p:cNvPr id="92196" name="Arc 39"/>
                <p:cNvSpPr>
                  <a:spLocks/>
                </p:cNvSpPr>
                <p:nvPr/>
              </p:nvSpPr>
              <p:spPr bwMode="auto">
                <a:xfrm rot="-5776447">
                  <a:off x="1824" y="1751"/>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97" name="Group 40"/>
                <p:cNvGrpSpPr>
                  <a:grpSpLocks/>
                </p:cNvGrpSpPr>
                <p:nvPr/>
              </p:nvGrpSpPr>
              <p:grpSpPr bwMode="auto">
                <a:xfrm>
                  <a:off x="225" y="2175"/>
                  <a:ext cx="1767" cy="308"/>
                  <a:chOff x="225" y="2199"/>
                  <a:chExt cx="1767" cy="308"/>
                </a:xfrm>
              </p:grpSpPr>
              <p:sp>
                <p:nvSpPr>
                  <p:cNvPr id="92198" name="Oval 41"/>
                  <p:cNvSpPr>
                    <a:spLocks noChangeArrowheads="1"/>
                  </p:cNvSpPr>
                  <p:nvPr/>
                </p:nvSpPr>
                <p:spPr bwMode="auto">
                  <a:xfrm>
                    <a:off x="1947" y="222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9" name="Line 42"/>
                  <p:cNvSpPr>
                    <a:spLocks noChangeShapeType="1"/>
                  </p:cNvSpPr>
                  <p:nvPr/>
                </p:nvSpPr>
                <p:spPr bwMode="auto">
                  <a:xfrm flipH="1">
                    <a:off x="1883" y="2251"/>
                    <a:ext cx="97" cy="97"/>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0" name="Line 43"/>
                  <p:cNvSpPr>
                    <a:spLocks noChangeShapeType="1"/>
                  </p:cNvSpPr>
                  <p:nvPr/>
                </p:nvSpPr>
                <p:spPr bwMode="auto">
                  <a:xfrm flipH="1">
                    <a:off x="1028" y="2350"/>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201" name="Text Box 44"/>
                  <p:cNvSpPr txBox="1">
                    <a:spLocks noChangeArrowheads="1"/>
                  </p:cNvSpPr>
                  <p:nvPr/>
                </p:nvSpPr>
                <p:spPr bwMode="auto">
                  <a:xfrm>
                    <a:off x="225" y="2199"/>
                    <a:ext cx="1321" cy="308"/>
                  </a:xfrm>
                  <a:prstGeom prst="rect">
                    <a:avLst/>
                  </a:prstGeom>
                  <a:solidFill>
                    <a:schemeClr val="bg1"/>
                  </a:solidFill>
                  <a:ln w="9525">
                    <a:noFill/>
                    <a:miter lim="800000"/>
                    <a:headEnd/>
                    <a:tailEnd/>
                  </a:ln>
                </p:spPr>
                <p:txBody>
                  <a:bodyPr lIns="0" tIns="0" rIns="0" bIns="0">
                    <a:spAutoFit/>
                  </a:bodyPr>
                  <a:lstStyle/>
                  <a:p>
                    <a:pPr algn="r"/>
                    <a:r>
                      <a:rPr lang="en-US" sz="1600" b="1">
                        <a:solidFill>
                          <a:srgbClr val="1960AB"/>
                        </a:solidFill>
                      </a:rPr>
                      <a:t>Monitoring </a:t>
                    </a:r>
                  </a:p>
                  <a:p>
                    <a:pPr algn="r"/>
                    <a:r>
                      <a:rPr lang="en-US" sz="1600" i="1">
                        <a:solidFill>
                          <a:srgbClr val="1960AB"/>
                        </a:solidFill>
                      </a:rPr>
                      <a:t>(Project Participant)</a:t>
                    </a:r>
                  </a:p>
                </p:txBody>
              </p:sp>
            </p:grpSp>
          </p:grpSp>
          <p:grpSp>
            <p:nvGrpSpPr>
              <p:cNvPr id="92177" name="Group 45"/>
              <p:cNvGrpSpPr>
                <a:grpSpLocks/>
              </p:cNvGrpSpPr>
              <p:nvPr/>
            </p:nvGrpSpPr>
            <p:grpSpPr bwMode="auto">
              <a:xfrm>
                <a:off x="849" y="803"/>
                <a:ext cx="1967" cy="433"/>
                <a:chOff x="849" y="827"/>
                <a:chExt cx="1967" cy="433"/>
              </a:xfrm>
            </p:grpSpPr>
            <p:sp>
              <p:nvSpPr>
                <p:cNvPr id="92192" name="Oval 46"/>
                <p:cNvSpPr>
                  <a:spLocks noChangeArrowheads="1"/>
                </p:cNvSpPr>
                <p:nvPr/>
              </p:nvSpPr>
              <p:spPr bwMode="auto">
                <a:xfrm>
                  <a:off x="2771" y="1215"/>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93" name="Line 47"/>
                <p:cNvSpPr>
                  <a:spLocks noChangeShapeType="1"/>
                </p:cNvSpPr>
                <p:nvPr/>
              </p:nvSpPr>
              <p:spPr bwMode="auto">
                <a:xfrm flipH="1" flipV="1">
                  <a:off x="2608" y="981"/>
                  <a:ext cx="179" cy="226"/>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4" name="Line 48"/>
                <p:cNvSpPr>
                  <a:spLocks noChangeShapeType="1"/>
                </p:cNvSpPr>
                <p:nvPr/>
              </p:nvSpPr>
              <p:spPr bwMode="auto">
                <a:xfrm flipH="1">
                  <a:off x="1746" y="981"/>
                  <a:ext cx="855"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5" name="Text Box 49"/>
                <p:cNvSpPr txBox="1">
                  <a:spLocks noChangeArrowheads="1"/>
                </p:cNvSpPr>
                <p:nvPr/>
              </p:nvSpPr>
              <p:spPr bwMode="auto">
                <a:xfrm>
                  <a:off x="849" y="827"/>
                  <a:ext cx="1270" cy="308"/>
                </a:xfrm>
                <a:prstGeom prst="rect">
                  <a:avLst/>
                </a:prstGeom>
                <a:noFill/>
                <a:ln w="9525">
                  <a:noFill/>
                  <a:miter lim="800000"/>
                  <a:headEnd/>
                  <a:tailEnd/>
                </a:ln>
              </p:spPr>
              <p:txBody>
                <a:bodyPr lIns="0" tIns="0" rIns="0" bIns="0">
                  <a:spAutoFit/>
                </a:bodyPr>
                <a:lstStyle/>
                <a:p>
                  <a:pPr algn="r"/>
                  <a:r>
                    <a:rPr lang="en-US" sz="1600" b="1" dirty="0">
                      <a:solidFill>
                        <a:srgbClr val="1960AB"/>
                      </a:solidFill>
                    </a:rPr>
                    <a:t>CER Issuance </a:t>
                  </a:r>
                </a:p>
                <a:p>
                  <a:pPr algn="r"/>
                  <a:r>
                    <a:rPr lang="en-US" sz="1600" i="1" dirty="0">
                      <a:solidFill>
                        <a:srgbClr val="1960AB"/>
                      </a:solidFill>
                    </a:rPr>
                    <a:t>(EB)</a:t>
                  </a:r>
                </a:p>
              </p:txBody>
            </p:sp>
          </p:grpSp>
          <p:grpSp>
            <p:nvGrpSpPr>
              <p:cNvPr id="92178" name="Group 50"/>
              <p:cNvGrpSpPr>
                <a:grpSpLocks/>
              </p:cNvGrpSpPr>
              <p:nvPr/>
            </p:nvGrpSpPr>
            <p:grpSpPr bwMode="auto">
              <a:xfrm>
                <a:off x="2528" y="2680"/>
                <a:ext cx="2438" cy="523"/>
                <a:chOff x="2528" y="2680"/>
                <a:chExt cx="2438" cy="523"/>
              </a:xfrm>
            </p:grpSpPr>
            <p:sp>
              <p:nvSpPr>
                <p:cNvPr id="92186" name="Arc 51"/>
                <p:cNvSpPr>
                  <a:spLocks/>
                </p:cNvSpPr>
                <p:nvPr/>
              </p:nvSpPr>
              <p:spPr bwMode="auto">
                <a:xfrm rot="9623676">
                  <a:off x="2528" y="2680"/>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7" name="Group 52"/>
                <p:cNvGrpSpPr>
                  <a:grpSpLocks/>
                </p:cNvGrpSpPr>
                <p:nvPr/>
              </p:nvGrpSpPr>
              <p:grpSpPr bwMode="auto">
                <a:xfrm>
                  <a:off x="3123" y="2895"/>
                  <a:ext cx="1843" cy="308"/>
                  <a:chOff x="3123" y="2919"/>
                  <a:chExt cx="1843" cy="308"/>
                </a:xfrm>
              </p:grpSpPr>
              <p:sp>
                <p:nvSpPr>
                  <p:cNvPr id="92188" name="Oval 53"/>
                  <p:cNvSpPr>
                    <a:spLocks noChangeArrowheads="1"/>
                  </p:cNvSpPr>
                  <p:nvPr/>
                </p:nvSpPr>
                <p:spPr bwMode="auto">
                  <a:xfrm>
                    <a:off x="3123" y="2940"/>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9" name="Line 54"/>
                  <p:cNvSpPr>
                    <a:spLocks noChangeShapeType="1"/>
                  </p:cNvSpPr>
                  <p:nvPr/>
                </p:nvSpPr>
                <p:spPr bwMode="auto">
                  <a:xfrm>
                    <a:off x="3334" y="3067"/>
                    <a:ext cx="398" cy="1"/>
                  </a:xfrm>
                  <a:prstGeom prst="line">
                    <a:avLst/>
                  </a:prstGeom>
                  <a:noFill/>
                  <a:ln w="12700">
                    <a:solidFill>
                      <a:srgbClr val="1960AB"/>
                    </a:solidFill>
                    <a:prstDash val="dash"/>
                    <a:round/>
                    <a:headEnd/>
                    <a:tailEnd/>
                  </a:ln>
                </p:spPr>
                <p:txBody>
                  <a:bodyPr lIns="0" tIns="0" rIns="0" bIns="0" anchor="ctr"/>
                  <a:lstStyle/>
                  <a:p>
                    <a:endParaRPr lang="en-US"/>
                  </a:p>
                </p:txBody>
              </p:sp>
              <p:sp>
                <p:nvSpPr>
                  <p:cNvPr id="92190" name="Text Box 55"/>
                  <p:cNvSpPr txBox="1">
                    <a:spLocks noChangeArrowheads="1"/>
                  </p:cNvSpPr>
                  <p:nvPr/>
                </p:nvSpPr>
                <p:spPr bwMode="auto">
                  <a:xfrm>
                    <a:off x="3696" y="2919"/>
                    <a:ext cx="1270" cy="308"/>
                  </a:xfrm>
                  <a:prstGeom prst="rect">
                    <a:avLst/>
                  </a:prstGeom>
                  <a:noFill/>
                  <a:ln w="9525">
                    <a:noFill/>
                    <a:miter lim="800000"/>
                    <a:headEnd/>
                    <a:tailEnd/>
                  </a:ln>
                </p:spPr>
                <p:txBody>
                  <a:bodyPr lIns="0" tIns="0" rIns="0" bIns="0">
                    <a:spAutoFit/>
                  </a:bodyPr>
                  <a:lstStyle/>
                  <a:p>
                    <a:r>
                      <a:rPr lang="en-US" sz="1600" b="1">
                        <a:solidFill>
                          <a:srgbClr val="1960AB"/>
                        </a:solidFill>
                      </a:rPr>
                      <a:t>Validation </a:t>
                    </a:r>
                  </a:p>
                  <a:p>
                    <a:r>
                      <a:rPr lang="en-US" sz="1600" i="1">
                        <a:solidFill>
                          <a:srgbClr val="1960AB"/>
                        </a:solidFill>
                      </a:rPr>
                      <a:t>(DOE)</a:t>
                    </a:r>
                  </a:p>
                </p:txBody>
              </p:sp>
              <p:sp>
                <p:nvSpPr>
                  <p:cNvPr id="92191" name="Line 56"/>
                  <p:cNvSpPr>
                    <a:spLocks noChangeShapeType="1"/>
                  </p:cNvSpPr>
                  <p:nvPr/>
                </p:nvSpPr>
                <p:spPr bwMode="auto">
                  <a:xfrm>
                    <a:off x="3152" y="297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nvGrpSpPr>
              <p:cNvPr id="92179" name="Group 57"/>
              <p:cNvGrpSpPr>
                <a:grpSpLocks/>
              </p:cNvGrpSpPr>
              <p:nvPr/>
            </p:nvGrpSpPr>
            <p:grpSpPr bwMode="auto">
              <a:xfrm>
                <a:off x="3404" y="1607"/>
                <a:ext cx="1983" cy="665"/>
                <a:chOff x="3404" y="1607"/>
                <a:chExt cx="1983" cy="665"/>
              </a:xfrm>
            </p:grpSpPr>
            <p:sp>
              <p:nvSpPr>
                <p:cNvPr id="92180" name="Arc 58"/>
                <p:cNvSpPr>
                  <a:spLocks/>
                </p:cNvSpPr>
                <p:nvPr/>
              </p:nvSpPr>
              <p:spPr bwMode="auto">
                <a:xfrm rot="3735615">
                  <a:off x="3290" y="1796"/>
                  <a:ext cx="590" cy="361"/>
                </a:xfrm>
                <a:custGeom>
                  <a:avLst/>
                  <a:gdLst>
                    <a:gd name="T0" fmla="*/ 0 w 19165"/>
                    <a:gd name="T1" fmla="*/ 0 h 21592"/>
                    <a:gd name="T2" fmla="*/ 1 w 19165"/>
                    <a:gd name="T3" fmla="*/ 0 h 21592"/>
                    <a:gd name="T4" fmla="*/ 0 w 19165"/>
                    <a:gd name="T5" fmla="*/ 0 h 21592"/>
                    <a:gd name="T6" fmla="*/ 0 60000 65536"/>
                    <a:gd name="T7" fmla="*/ 0 60000 65536"/>
                    <a:gd name="T8" fmla="*/ 0 60000 65536"/>
                    <a:gd name="T9" fmla="*/ 0 w 19165"/>
                    <a:gd name="T10" fmla="*/ 0 h 21592"/>
                    <a:gd name="T11" fmla="*/ 19165 w 19165"/>
                    <a:gd name="T12" fmla="*/ 21592 h 21592"/>
                  </a:gdLst>
                  <a:ahLst/>
                  <a:cxnLst>
                    <a:cxn ang="T6">
                      <a:pos x="T0" y="T1"/>
                    </a:cxn>
                    <a:cxn ang="T7">
                      <a:pos x="T2" y="T3"/>
                    </a:cxn>
                    <a:cxn ang="T8">
                      <a:pos x="T4" y="T5"/>
                    </a:cxn>
                  </a:cxnLst>
                  <a:rect l="T9" t="T10" r="T11" b="T12"/>
                  <a:pathLst>
                    <a:path w="19165" h="21592" fill="none" extrusionOk="0">
                      <a:moveTo>
                        <a:pt x="597" y="0"/>
                      </a:moveTo>
                      <a:cubicBezTo>
                        <a:pt x="8439" y="217"/>
                        <a:pt x="15547" y="4669"/>
                        <a:pt x="19165" y="11629"/>
                      </a:cubicBezTo>
                    </a:path>
                    <a:path w="19165" h="21592" stroke="0" extrusionOk="0">
                      <a:moveTo>
                        <a:pt x="597" y="0"/>
                      </a:moveTo>
                      <a:cubicBezTo>
                        <a:pt x="8439" y="217"/>
                        <a:pt x="15547" y="4669"/>
                        <a:pt x="19165" y="11629"/>
                      </a:cubicBezTo>
                      <a:lnTo>
                        <a:pt x="0" y="21592"/>
                      </a:lnTo>
                      <a:lnTo>
                        <a:pt x="597" y="0"/>
                      </a:lnTo>
                      <a:close/>
                    </a:path>
                  </a:pathLst>
                </a:custGeom>
                <a:noFill/>
                <a:ln w="12700">
                  <a:solidFill>
                    <a:schemeClr val="tx1"/>
                  </a:solidFill>
                  <a:round/>
                  <a:headEnd type="oval" w="med" len="med"/>
                  <a:tailEnd type="triangle" w="med" len="med"/>
                </a:ln>
              </p:spPr>
              <p:txBody>
                <a:bodyPr wrap="none" lIns="0" tIns="0" rIns="0" bIns="0" anchor="ctr"/>
                <a:lstStyle/>
                <a:p>
                  <a:endParaRPr lang="en-US"/>
                </a:p>
              </p:txBody>
            </p:sp>
            <p:grpSp>
              <p:nvGrpSpPr>
                <p:cNvPr id="92181" name="Group 59"/>
                <p:cNvGrpSpPr>
                  <a:grpSpLocks/>
                </p:cNvGrpSpPr>
                <p:nvPr/>
              </p:nvGrpSpPr>
              <p:grpSpPr bwMode="auto">
                <a:xfrm>
                  <a:off x="3592" y="1607"/>
                  <a:ext cx="1795" cy="308"/>
                  <a:chOff x="3592" y="1631"/>
                  <a:chExt cx="1795" cy="308"/>
                </a:xfrm>
              </p:grpSpPr>
              <p:sp>
                <p:nvSpPr>
                  <p:cNvPr id="92182" name="Oval 60"/>
                  <p:cNvSpPr>
                    <a:spLocks noChangeArrowheads="1"/>
                  </p:cNvSpPr>
                  <p:nvPr/>
                </p:nvSpPr>
                <p:spPr bwMode="auto">
                  <a:xfrm>
                    <a:off x="3592" y="1649"/>
                    <a:ext cx="45" cy="45"/>
                  </a:xfrm>
                  <a:prstGeom prst="ellipse">
                    <a:avLst/>
                  </a:prstGeom>
                  <a:solidFill>
                    <a:srgbClr val="1960AB"/>
                  </a:solidFill>
                  <a:ln w="12700" algn="ctr">
                    <a:solidFill>
                      <a:srgbClr val="1960AB"/>
                    </a:solidFill>
                    <a:round/>
                    <a:headEnd/>
                    <a:tailEnd/>
                  </a:ln>
                </p:spPr>
                <p:txBody>
                  <a:bodyPr wrap="none" lIns="0" tIns="0" rIns="0" bIns="0" anchor="ctr"/>
                  <a:lstStyle/>
                  <a:p>
                    <a:pPr algn="r">
                      <a:spcBef>
                        <a:spcPct val="50000"/>
                      </a:spcBef>
                    </a:pPr>
                    <a:endParaRPr lang="en-GB" sz="2000">
                      <a:solidFill>
                        <a:srgbClr val="000000"/>
                      </a:solidFill>
                      <a:latin typeface="Times New Roman" pitchFamily="18" charset="0"/>
                    </a:endParaRPr>
                  </a:p>
                </p:txBody>
              </p:sp>
              <p:sp>
                <p:nvSpPr>
                  <p:cNvPr id="92183" name="Line 61"/>
                  <p:cNvSpPr>
                    <a:spLocks noChangeShapeType="1"/>
                  </p:cNvSpPr>
                  <p:nvPr/>
                </p:nvSpPr>
                <p:spPr bwMode="auto">
                  <a:xfrm>
                    <a:off x="3833" y="1797"/>
                    <a:ext cx="908" cy="0"/>
                  </a:xfrm>
                  <a:prstGeom prst="line">
                    <a:avLst/>
                  </a:prstGeom>
                  <a:noFill/>
                  <a:ln w="12700">
                    <a:solidFill>
                      <a:srgbClr val="1960AB"/>
                    </a:solidFill>
                    <a:prstDash val="dash"/>
                    <a:round/>
                    <a:headEnd/>
                    <a:tailEnd/>
                  </a:ln>
                </p:spPr>
                <p:txBody>
                  <a:bodyPr lIns="0" tIns="0" rIns="0" bIns="0" anchor="ctr"/>
                  <a:lstStyle/>
                  <a:p>
                    <a:endParaRPr lang="en-US"/>
                  </a:p>
                </p:txBody>
              </p:sp>
              <p:sp>
                <p:nvSpPr>
                  <p:cNvPr id="92184" name="Text Box 62"/>
                  <p:cNvSpPr txBox="1">
                    <a:spLocks noChangeArrowheads="1"/>
                  </p:cNvSpPr>
                  <p:nvPr/>
                </p:nvSpPr>
                <p:spPr bwMode="auto">
                  <a:xfrm>
                    <a:off x="4117" y="1631"/>
                    <a:ext cx="1270" cy="308"/>
                  </a:xfrm>
                  <a:prstGeom prst="rect">
                    <a:avLst/>
                  </a:prstGeom>
                  <a:solidFill>
                    <a:schemeClr val="bg1"/>
                  </a:solidFill>
                  <a:ln w="9525">
                    <a:noFill/>
                    <a:miter lim="800000"/>
                    <a:headEnd/>
                    <a:tailEnd/>
                  </a:ln>
                </p:spPr>
                <p:txBody>
                  <a:bodyPr lIns="0" tIns="0" rIns="0" bIns="0">
                    <a:spAutoFit/>
                  </a:bodyPr>
                  <a:lstStyle/>
                  <a:p>
                    <a:r>
                      <a:rPr lang="en-US" sz="1600" b="1" dirty="0">
                        <a:solidFill>
                          <a:srgbClr val="1960AB"/>
                        </a:solidFill>
                      </a:rPr>
                      <a:t>PDD Development</a:t>
                    </a:r>
                  </a:p>
                  <a:p>
                    <a:r>
                      <a:rPr lang="en-US" sz="1600" i="1" dirty="0">
                        <a:solidFill>
                          <a:srgbClr val="1960AB"/>
                        </a:solidFill>
                      </a:rPr>
                      <a:t>(Project Participant)</a:t>
                    </a:r>
                  </a:p>
                </p:txBody>
              </p:sp>
              <p:sp>
                <p:nvSpPr>
                  <p:cNvPr id="92185" name="Line 63"/>
                  <p:cNvSpPr>
                    <a:spLocks noChangeShapeType="1"/>
                  </p:cNvSpPr>
                  <p:nvPr/>
                </p:nvSpPr>
                <p:spPr bwMode="auto">
                  <a:xfrm>
                    <a:off x="3651" y="1706"/>
                    <a:ext cx="171" cy="91"/>
                  </a:xfrm>
                  <a:prstGeom prst="line">
                    <a:avLst/>
                  </a:prstGeom>
                  <a:noFill/>
                  <a:ln w="12700">
                    <a:solidFill>
                      <a:srgbClr val="1960AB"/>
                    </a:solidFill>
                    <a:prstDash val="dash"/>
                    <a:round/>
                    <a:headEnd/>
                    <a:tailEnd/>
                  </a:ln>
                </p:spPr>
                <p:txBody>
                  <a:bodyPr lIns="0" tIns="0" rIns="0" bIns="0" anchor="ctr"/>
                  <a:lstStyle/>
                  <a:p>
                    <a:endParaRPr lang="en-US"/>
                  </a:p>
                </p:txBody>
              </p:sp>
            </p:grpSp>
          </p:grpSp>
        </p:grpSp>
      </p:grpSp>
      <p:sp>
        <p:nvSpPr>
          <p:cNvPr id="92170" name="Freeform 6"/>
          <p:cNvSpPr>
            <a:spLocks/>
          </p:cNvSpPr>
          <p:nvPr/>
        </p:nvSpPr>
        <p:spPr bwMode="auto">
          <a:xfrm rot="18075523">
            <a:off x="5409147" y="2360238"/>
            <a:ext cx="888697" cy="318501"/>
          </a:xfrm>
          <a:custGeom>
            <a:avLst/>
            <a:gdLst>
              <a:gd name="T0" fmla="*/ 30 w 1769"/>
              <a:gd name="T1" fmla="*/ 0 h 302"/>
              <a:gd name="T2" fmla="*/ 15 w 1769"/>
              <a:gd name="T3" fmla="*/ 0 h 302"/>
              <a:gd name="T4" fmla="*/ 0 w 1769"/>
              <a:gd name="T5" fmla="*/ 1 h 302"/>
              <a:gd name="T6" fmla="*/ 0 60000 65536"/>
              <a:gd name="T7" fmla="*/ 0 60000 65536"/>
              <a:gd name="T8" fmla="*/ 0 60000 65536"/>
              <a:gd name="T9" fmla="*/ 0 w 1769"/>
              <a:gd name="T10" fmla="*/ 0 h 302"/>
              <a:gd name="T11" fmla="*/ 1769 w 1769"/>
              <a:gd name="T12" fmla="*/ 302 h 302"/>
            </a:gdLst>
            <a:ahLst/>
            <a:cxnLst>
              <a:cxn ang="T6">
                <a:pos x="T0" y="T1"/>
              </a:cxn>
              <a:cxn ang="T7">
                <a:pos x="T2" y="T3"/>
              </a:cxn>
              <a:cxn ang="T8">
                <a:pos x="T4" y="T5"/>
              </a:cxn>
            </a:cxnLst>
            <a:rect l="T9" t="T10" r="T11" b="T12"/>
            <a:pathLst>
              <a:path w="1769" h="302">
                <a:moveTo>
                  <a:pt x="1769" y="121"/>
                </a:moveTo>
                <a:cubicBezTo>
                  <a:pt x="1463" y="60"/>
                  <a:pt x="1157" y="0"/>
                  <a:pt x="862" y="30"/>
                </a:cubicBezTo>
                <a:cubicBezTo>
                  <a:pt x="567" y="60"/>
                  <a:pt x="283" y="181"/>
                  <a:pt x="0" y="302"/>
                </a:cubicBezTo>
              </a:path>
            </a:pathLst>
          </a:custGeom>
          <a:noFill/>
          <a:ln w="28575" cap="flat" cmpd="sng">
            <a:solidFill>
              <a:srgbClr val="FF9900"/>
            </a:solidFill>
            <a:prstDash val="solid"/>
            <a:round/>
            <a:headEnd type="none" w="med" len="med"/>
            <a:tailEnd type="triangle" w="med" len="med"/>
          </a:ln>
        </p:spPr>
        <p:txBody>
          <a:bodyPr lIns="0" tIns="0" rIns="0" bIns="0" anchor="ctr"/>
          <a:lstStyle/>
          <a:p>
            <a:endParaRPr lang="en-US"/>
          </a:p>
        </p:txBody>
      </p:sp>
      <p:sp>
        <p:nvSpPr>
          <p:cNvPr id="65" name="Text Box 62"/>
          <p:cNvSpPr txBox="1">
            <a:spLocks noChangeArrowheads="1"/>
          </p:cNvSpPr>
          <p:nvPr/>
        </p:nvSpPr>
        <p:spPr bwMode="auto">
          <a:xfrm>
            <a:off x="6300192" y="1912938"/>
            <a:ext cx="2016125" cy="488950"/>
          </a:xfrm>
          <a:prstGeom prst="rect">
            <a:avLst/>
          </a:prstGeom>
          <a:solidFill>
            <a:schemeClr val="bg1"/>
          </a:solidFill>
          <a:ln w="9525">
            <a:noFill/>
            <a:miter lim="800000"/>
            <a:headEnd/>
            <a:tailEnd/>
          </a:ln>
        </p:spPr>
        <p:txBody>
          <a:bodyPr lIns="0" tIns="0" rIns="0" bIns="0">
            <a:spAutoFit/>
          </a:bodyPr>
          <a:lstStyle/>
          <a:p>
            <a:r>
              <a:rPr lang="en-US" sz="1600" b="1" dirty="0" smtClean="0">
                <a:solidFill>
                  <a:srgbClr val="1960AB"/>
                </a:solidFill>
              </a:rPr>
              <a:t>Project Idea</a:t>
            </a:r>
            <a:endParaRPr lang="en-US" sz="1600" b="1" dirty="0">
              <a:solidFill>
                <a:srgbClr val="1960AB"/>
              </a:solidFill>
            </a:endParaRPr>
          </a:p>
          <a:p>
            <a:r>
              <a:rPr lang="en-US" sz="1600" i="1" dirty="0">
                <a:solidFill>
                  <a:srgbClr val="1960AB"/>
                </a:solidFill>
              </a:rPr>
              <a:t>(Project Participant)</a:t>
            </a:r>
          </a:p>
        </p:txBody>
      </p:sp>
      <p:sp>
        <p:nvSpPr>
          <p:cNvPr id="60" name="Rectangle 4"/>
          <p:cNvSpPr>
            <a:spLocks noChangeArrowheads="1"/>
          </p:cNvSpPr>
          <p:nvPr/>
        </p:nvSpPr>
        <p:spPr bwMode="auto">
          <a:xfrm>
            <a:off x="985398" y="1604962"/>
            <a:ext cx="2696015" cy="720725"/>
          </a:xfrm>
          <a:prstGeom prst="rect">
            <a:avLst/>
          </a:prstGeom>
          <a:solidFill>
            <a:srgbClr val="FF0000">
              <a:alpha val="39999"/>
            </a:srgb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Tree>
    <p:extLst>
      <p:ext uri="{BB962C8B-B14F-4D97-AF65-F5344CB8AC3E}">
        <p14:creationId xmlns:p14="http://schemas.microsoft.com/office/powerpoint/2010/main" val="3499924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sz="2000" smtClean="0"/>
              <a:t>Objectives</a:t>
            </a:r>
            <a:endParaRPr lang="de-DE" sz="200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92" y="3573016"/>
            <a:ext cx="1513364" cy="100890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52" y="4797152"/>
            <a:ext cx="1505930" cy="1003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22" y="2348880"/>
            <a:ext cx="1514460" cy="100964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122" y="1123216"/>
            <a:ext cx="1514460" cy="1009640"/>
          </a:xfrm>
          <a:prstGeom prst="rect">
            <a:avLst/>
          </a:prstGeom>
        </p:spPr>
      </p:pic>
      <p:sp>
        <p:nvSpPr>
          <p:cNvPr id="10" name="Text Box 4"/>
          <p:cNvSpPr txBox="1">
            <a:spLocks noChangeArrowheads="1"/>
          </p:cNvSpPr>
          <p:nvPr/>
        </p:nvSpPr>
        <p:spPr bwMode="auto">
          <a:xfrm>
            <a:off x="2579776" y="5065228"/>
            <a:ext cx="3456384" cy="467800"/>
          </a:xfrm>
          <a:prstGeom prst="rect">
            <a:avLst/>
          </a:prstGeom>
          <a:noFill/>
          <a:ln w="9525">
            <a:noFill/>
            <a:miter lim="800000"/>
            <a:headEnd/>
            <a:tailEnd/>
          </a:ln>
        </p:spPr>
        <p:txBody>
          <a:bodyPr lIns="0" tIns="0" rIns="0" bIns="0"/>
          <a:lstStyle/>
          <a:p>
            <a:pPr>
              <a:lnSpc>
                <a:spcPts val="3200"/>
              </a:lnSpc>
            </a:pPr>
            <a:r>
              <a:rPr lang="de-DE" sz="2800" dirty="0" smtClean="0"/>
              <a:t>Review</a:t>
            </a:r>
          </a:p>
          <a:p>
            <a:pPr marL="457200" indent="-457200">
              <a:lnSpc>
                <a:spcPts val="3200"/>
              </a:lnSpc>
              <a:buFont typeface="Arial" pitchFamily="34" charset="0"/>
              <a:buChar char="•"/>
            </a:pPr>
            <a:endParaRPr lang="de-DE" sz="2800" dirty="0"/>
          </a:p>
        </p:txBody>
      </p:sp>
    </p:spTree>
    <p:extLst>
      <p:ext uri="{BB962C8B-B14F-4D97-AF65-F5344CB8AC3E}">
        <p14:creationId xmlns:p14="http://schemas.microsoft.com/office/powerpoint/2010/main" val="4011416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sz="2000" b="1" dirty="0" smtClean="0"/>
              <a:t>Review</a:t>
            </a:r>
            <a:endParaRPr lang="de-DE" sz="2000" b="1" dirty="0" smtClean="0"/>
          </a:p>
        </p:txBody>
      </p:sp>
      <p:grpSp>
        <p:nvGrpSpPr>
          <p:cNvPr id="8" name="Group 7"/>
          <p:cNvGrpSpPr/>
          <p:nvPr/>
        </p:nvGrpSpPr>
        <p:grpSpPr>
          <a:xfrm>
            <a:off x="369284" y="669783"/>
            <a:ext cx="8395004" cy="2133530"/>
            <a:chOff x="369284" y="669783"/>
            <a:chExt cx="8395004" cy="2133530"/>
          </a:xfrm>
        </p:grpSpPr>
        <p:grpSp>
          <p:nvGrpSpPr>
            <p:cNvPr id="6" name="Group 5"/>
            <p:cNvGrpSpPr/>
            <p:nvPr/>
          </p:nvGrpSpPr>
          <p:grpSpPr>
            <a:xfrm>
              <a:off x="369284" y="669783"/>
              <a:ext cx="8395004" cy="1535081"/>
              <a:chOff x="369284" y="669783"/>
              <a:chExt cx="8395004" cy="1535081"/>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9828" y="892071"/>
                <a:ext cx="1514460" cy="100964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284" y="892071"/>
                <a:ext cx="1514460" cy="1009640"/>
              </a:xfrm>
              <a:prstGeom prst="rect">
                <a:avLst/>
              </a:prstGeom>
            </p:spPr>
          </p:pic>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8646" y="669783"/>
                <a:ext cx="6336704" cy="104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14418" y="1310527"/>
                <a:ext cx="4302232" cy="89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3" name="Rectangle 4"/>
            <p:cNvSpPr>
              <a:spLocks noChangeArrowheads="1"/>
            </p:cNvSpPr>
            <p:nvPr/>
          </p:nvSpPr>
          <p:spPr bwMode="auto">
            <a:xfrm>
              <a:off x="755576" y="1000108"/>
              <a:ext cx="7561262" cy="1803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marL="342900" indent="-342900" algn="ctr">
                <a:lnSpc>
                  <a:spcPts val="2900"/>
                </a:lnSpc>
              </a:pPr>
              <a:r>
                <a:rPr lang="en-US" sz="2000" dirty="0" smtClean="0"/>
                <a:t>Contribution</a:t>
              </a:r>
              <a:r>
                <a:rPr lang="en-US" sz="2400" dirty="0" smtClean="0"/>
                <a:t> to Sustainable Development</a:t>
              </a:r>
              <a:endParaRPr lang="en-US" sz="2400" dirty="0"/>
            </a:p>
          </p:txBody>
        </p:sp>
      </p:grpSp>
      <p:pic>
        <p:nvPicPr>
          <p:cNvPr id="819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9284" y="2132856"/>
            <a:ext cx="3065622" cy="2084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07904" y="2060848"/>
            <a:ext cx="4911670" cy="2314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479674" y="4293096"/>
            <a:ext cx="8261284" cy="1822450"/>
            <a:chOff x="479674" y="4586399"/>
            <a:chExt cx="8261284" cy="1822450"/>
          </a:xfrm>
        </p:grpSpPr>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9674" y="4969728"/>
              <a:ext cx="1513364" cy="1008909"/>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35028" y="4941168"/>
              <a:ext cx="1505930" cy="1003953"/>
            </a:xfrm>
            <a:prstGeom prst="rect">
              <a:avLst/>
            </a:prstGeom>
          </p:spPr>
        </p:pic>
        <p:pic>
          <p:nvPicPr>
            <p:cNvPr id="8200"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4418" y="4586399"/>
              <a:ext cx="4925022"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583226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Number Placeholder 3"/>
          <p:cNvSpPr>
            <a:spLocks noGrp="1"/>
          </p:cNvSpPr>
          <p:nvPr>
            <p:ph type="sldNum" sz="quarter" idx="10"/>
          </p:nvPr>
        </p:nvSpPr>
        <p:spPr>
          <a:noFill/>
          <a:ln>
            <a:miter lim="800000"/>
            <a:headEnd/>
            <a:tailEnd/>
          </a:ln>
        </p:spPr>
        <p:txBody>
          <a:bodyPr/>
          <a:lstStyle/>
          <a:p>
            <a:pPr fontAlgn="base">
              <a:spcAft>
                <a:spcPct val="0"/>
              </a:spcAft>
            </a:pPr>
            <a:fld id="{5AAA3424-766C-4D3F-BFFD-57A81FDFDB9B}" type="slidenum">
              <a:rPr lang="en-US" smtClean="0">
                <a:cs typeface="Arial" charset="0"/>
              </a:rPr>
              <a:pPr fontAlgn="base">
                <a:spcAft>
                  <a:spcPct val="0"/>
                </a:spcAft>
              </a:pPr>
              <a:t>27</a:t>
            </a:fld>
            <a:endParaRPr lang="en-US" smtClean="0">
              <a:cs typeface="Arial" charset="0"/>
            </a:endParaRPr>
          </a:p>
        </p:txBody>
      </p:sp>
      <p:sp>
        <p:nvSpPr>
          <p:cNvPr id="105474" name="Rectangle 2"/>
          <p:cNvSpPr>
            <a:spLocks noGrp="1" noChangeArrowheads="1"/>
          </p:cNvSpPr>
          <p:nvPr>
            <p:ph type="body" idx="1"/>
          </p:nvPr>
        </p:nvSpPr>
        <p:spPr>
          <a:xfrm>
            <a:off x="304800" y="1219200"/>
            <a:ext cx="8402638" cy="5105400"/>
          </a:xfrm>
        </p:spPr>
        <p:txBody>
          <a:bodyPr/>
          <a:lstStyle/>
          <a:p>
            <a:pPr marL="285750" indent="-285750" algn="ctr">
              <a:spcBef>
                <a:spcPct val="50000"/>
              </a:spcBef>
              <a:buFontTx/>
              <a:buNone/>
              <a:tabLst>
                <a:tab pos="571500" algn="l"/>
              </a:tabLst>
            </a:pPr>
            <a:endParaRPr lang="en-US" sz="3000" dirty="0" smtClean="0">
              <a:latin typeface="Verdana" pitchFamily="34" charset="0"/>
            </a:endParaRPr>
          </a:p>
          <a:p>
            <a:pPr marL="285750" indent="-285750" algn="ctr">
              <a:spcBef>
                <a:spcPct val="50000"/>
              </a:spcBef>
              <a:buFontTx/>
              <a:buNone/>
              <a:tabLst>
                <a:tab pos="571500" algn="l"/>
              </a:tabLst>
            </a:pPr>
            <a:endParaRPr lang="en-US" sz="3000" dirty="0" smtClean="0">
              <a:latin typeface="Verdana" pitchFamily="34" charset="0"/>
            </a:endParaRPr>
          </a:p>
          <a:p>
            <a:pPr marL="285750" indent="-285750" algn="ctr">
              <a:spcBef>
                <a:spcPct val="50000"/>
              </a:spcBef>
              <a:buFontTx/>
              <a:buNone/>
              <a:tabLst>
                <a:tab pos="571500" algn="l"/>
              </a:tabLst>
            </a:pPr>
            <a:endParaRPr lang="en-US" sz="2200" dirty="0" smtClean="0">
              <a:latin typeface="Verdana" pitchFamily="34" charset="0"/>
            </a:endParaRPr>
          </a:p>
        </p:txBody>
      </p:sp>
      <p:pic>
        <p:nvPicPr>
          <p:cNvPr id="105475"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48104" y="914690"/>
            <a:ext cx="3571411" cy="2380941"/>
          </a:xfrm>
          <a:prstGeom prst="rect">
            <a:avLst/>
          </a:prstGeom>
          <a:noFill/>
          <a:ln w="9525">
            <a:noFill/>
            <a:miter lim="800000"/>
            <a:headEnd/>
            <a:tailEnd/>
          </a:ln>
        </p:spPr>
      </p:pic>
      <p:sp>
        <p:nvSpPr>
          <p:cNvPr id="105476" name="Text Box 10"/>
          <p:cNvSpPr txBox="1">
            <a:spLocks noChangeArrowheads="1"/>
          </p:cNvSpPr>
          <p:nvPr/>
        </p:nvSpPr>
        <p:spPr bwMode="auto">
          <a:xfrm>
            <a:off x="635000" y="260648"/>
            <a:ext cx="7869238" cy="1011238"/>
          </a:xfrm>
          <a:prstGeom prst="rect">
            <a:avLst/>
          </a:prstGeom>
          <a:noFill/>
          <a:ln w="9525">
            <a:noFill/>
            <a:miter lim="800000"/>
            <a:headEnd/>
            <a:tailEnd/>
          </a:ln>
        </p:spPr>
        <p:txBody>
          <a:bodyPr lIns="0" tIns="0" rIns="0" bIns="0"/>
          <a:lstStyle/>
          <a:p>
            <a:pPr algn="ctr">
              <a:lnSpc>
                <a:spcPts val="3200"/>
              </a:lnSpc>
            </a:pPr>
            <a:r>
              <a:rPr lang="en-GB" sz="2800" dirty="0" smtClean="0">
                <a:solidFill>
                  <a:srgbClr val="000000"/>
                </a:solidFill>
              </a:rPr>
              <a:t>Thank you </a:t>
            </a:r>
            <a:r>
              <a:rPr lang="en-GB" sz="2800" dirty="0">
                <a:solidFill>
                  <a:srgbClr val="000000"/>
                </a:solidFill>
              </a:rPr>
              <a:t>for your attention</a:t>
            </a:r>
            <a:endParaRPr lang="en-US" sz="2800" b="1" dirty="0">
              <a:solidFill>
                <a:srgbClr val="000000"/>
              </a:solidFill>
            </a:endParaRPr>
          </a:p>
        </p:txBody>
      </p:sp>
      <p:sp>
        <p:nvSpPr>
          <p:cNvPr id="6" name="Text Box 10"/>
          <p:cNvSpPr txBox="1">
            <a:spLocks noChangeArrowheads="1"/>
          </p:cNvSpPr>
          <p:nvPr/>
        </p:nvSpPr>
        <p:spPr bwMode="auto">
          <a:xfrm>
            <a:off x="899592" y="3429000"/>
            <a:ext cx="7869238" cy="1720661"/>
          </a:xfrm>
          <a:prstGeom prst="rect">
            <a:avLst/>
          </a:prstGeom>
          <a:noFill/>
          <a:ln w="9525">
            <a:noFill/>
            <a:miter lim="800000"/>
            <a:headEnd/>
            <a:tailEnd/>
          </a:ln>
        </p:spPr>
        <p:txBody>
          <a:bodyPr lIns="0" tIns="0" rIns="0" bIns="0"/>
          <a:lstStyle/>
          <a:p>
            <a:pPr algn="ctr"/>
            <a:r>
              <a:rPr lang="en-GB" sz="1600" b="1" dirty="0"/>
              <a:t>CDM Regional Collaboration Centre </a:t>
            </a:r>
          </a:p>
          <a:p>
            <a:pPr algn="ctr"/>
            <a:r>
              <a:rPr lang="en-GB" sz="1600" dirty="0"/>
              <a:t>A collaboration between the UNFCCC Climate Change Secretariat </a:t>
            </a:r>
          </a:p>
          <a:p>
            <a:pPr algn="ctr"/>
            <a:r>
              <a:rPr lang="en-GB" sz="1600" dirty="0"/>
              <a:t>and the East African Development </a:t>
            </a:r>
            <a:r>
              <a:rPr lang="en-GB" sz="1600" dirty="0" smtClean="0"/>
              <a:t>Bank</a:t>
            </a:r>
          </a:p>
          <a:p>
            <a:pPr algn="ctr"/>
            <a:r>
              <a:rPr lang="en-GB" sz="1600" dirty="0"/>
              <a:t/>
            </a:r>
            <a:br>
              <a:rPr lang="en-GB" sz="1600" dirty="0"/>
            </a:br>
            <a:r>
              <a:rPr lang="en-GB" sz="1600" dirty="0" smtClean="0"/>
              <a:t>EADB </a:t>
            </a:r>
            <a:r>
              <a:rPr lang="en-GB" sz="1600" dirty="0"/>
              <a:t>Offices, No. 4, Nile Avenue</a:t>
            </a:r>
          </a:p>
          <a:p>
            <a:pPr algn="ctr"/>
            <a:r>
              <a:rPr lang="en-GB" sz="1600" dirty="0"/>
              <a:t>P.O. Box 7128, Kampala, Uganda</a:t>
            </a:r>
          </a:p>
          <a:p>
            <a:pPr algn="ctr"/>
            <a:r>
              <a:rPr lang="en-GB" sz="1600" dirty="0"/>
              <a:t>Phone: +256 (0) </a:t>
            </a:r>
            <a:r>
              <a:rPr lang="en-GB" sz="1600" dirty="0" smtClean="0"/>
              <a:t>312517814</a:t>
            </a:r>
          </a:p>
          <a:p>
            <a:pPr algn="ctr"/>
            <a:endParaRPr lang="en-GB" sz="16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2239" y="4797153"/>
            <a:ext cx="1664543" cy="1246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5149661"/>
            <a:ext cx="3151671" cy="709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sz="2000" b="1" smtClean="0"/>
              <a:t>Objectives</a:t>
            </a:r>
            <a:endParaRPr lang="de-DE" sz="2000" b="1" smtClean="0"/>
          </a:p>
        </p:txBody>
      </p:sp>
      <p:sp>
        <p:nvSpPr>
          <p:cNvPr id="75780" name="Text Box 4"/>
          <p:cNvSpPr txBox="1">
            <a:spLocks noChangeArrowheads="1"/>
          </p:cNvSpPr>
          <p:nvPr/>
        </p:nvSpPr>
        <p:spPr bwMode="auto">
          <a:xfrm>
            <a:off x="2332953" y="1394136"/>
            <a:ext cx="5400600" cy="467800"/>
          </a:xfrm>
          <a:prstGeom prst="rect">
            <a:avLst/>
          </a:prstGeom>
          <a:noFill/>
          <a:ln w="9525">
            <a:noFill/>
            <a:miter lim="800000"/>
            <a:headEnd/>
            <a:tailEnd/>
          </a:ln>
        </p:spPr>
        <p:txBody>
          <a:bodyPr lIns="0" tIns="0" rIns="0" bIns="0"/>
          <a:lstStyle/>
          <a:p>
            <a:pPr>
              <a:lnSpc>
                <a:spcPts val="3200"/>
              </a:lnSpc>
            </a:pPr>
            <a:r>
              <a:rPr lang="de-DE" sz="2800" dirty="0" smtClean="0"/>
              <a:t>Carbon Trading </a:t>
            </a:r>
          </a:p>
          <a:p>
            <a:pPr marL="457200" indent="-457200">
              <a:lnSpc>
                <a:spcPts val="3200"/>
              </a:lnSpc>
              <a:buFont typeface="Arial" pitchFamily="34" charset="0"/>
              <a:buChar char="•"/>
            </a:pPr>
            <a:endParaRPr lang="de-DE" sz="2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92" y="3573016"/>
            <a:ext cx="1513364" cy="100890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52" y="4797152"/>
            <a:ext cx="1505930" cy="1003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22" y="2348880"/>
            <a:ext cx="1514460" cy="100964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122" y="1123216"/>
            <a:ext cx="1514460" cy="1009640"/>
          </a:xfrm>
          <a:prstGeom prst="rect">
            <a:avLst/>
          </a:prstGeom>
        </p:spPr>
      </p:pic>
    </p:spTree>
    <p:extLst>
      <p:ext uri="{BB962C8B-B14F-4D97-AF65-F5344CB8AC3E}">
        <p14:creationId xmlns:p14="http://schemas.microsoft.com/office/powerpoint/2010/main" val="4011416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z="2000" b="1" dirty="0" smtClean="0"/>
              <a:t>Carbon Trading </a:t>
            </a:r>
            <a:endParaRPr lang="de-DE" sz="2000" b="1" dirty="0" smtClean="0"/>
          </a:p>
        </p:txBody>
      </p:sp>
      <p:sp>
        <p:nvSpPr>
          <p:cNvPr id="75780" name="Text Box 4"/>
          <p:cNvSpPr txBox="1">
            <a:spLocks noChangeArrowheads="1"/>
          </p:cNvSpPr>
          <p:nvPr/>
        </p:nvSpPr>
        <p:spPr bwMode="auto">
          <a:xfrm>
            <a:off x="2411760" y="2881148"/>
            <a:ext cx="5400600" cy="954744"/>
          </a:xfrm>
          <a:prstGeom prst="rect">
            <a:avLst/>
          </a:prstGeom>
          <a:noFill/>
          <a:ln w="9525">
            <a:noFill/>
            <a:miter lim="800000"/>
            <a:headEnd/>
            <a:tailEnd/>
          </a:ln>
        </p:spPr>
        <p:txBody>
          <a:bodyPr lIns="0" tIns="0" rIns="0" bIns="0"/>
          <a:lstStyle/>
          <a:p>
            <a:pPr algn="ctr">
              <a:lnSpc>
                <a:spcPts val="3200"/>
              </a:lnSpc>
            </a:pPr>
            <a:r>
              <a:rPr lang="en-GB" sz="2800" dirty="0" smtClean="0">
                <a:hlinkClick r:id="rId3"/>
              </a:rPr>
              <a:t>How does the emission trading scheme work? </a:t>
            </a:r>
            <a:endParaRPr lang="de-DE" sz="2800" dirty="0"/>
          </a:p>
          <a:p>
            <a:pPr algn="ctr">
              <a:lnSpc>
                <a:spcPts val="3200"/>
              </a:lnSpc>
            </a:pPr>
            <a:r>
              <a:rPr lang="de-DE" sz="2800" dirty="0" smtClean="0"/>
              <a:t> </a:t>
            </a:r>
          </a:p>
          <a:p>
            <a:pPr marL="457200" indent="-457200" algn="ctr">
              <a:lnSpc>
                <a:spcPts val="3200"/>
              </a:lnSpc>
              <a:buFont typeface="Arial" pitchFamily="34" charset="0"/>
              <a:buChar char="•"/>
            </a:pPr>
            <a:endParaRPr lang="de-DE" sz="28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592" y="3573016"/>
            <a:ext cx="1513364" cy="1008909"/>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652" y="4797152"/>
            <a:ext cx="1505930" cy="1003953"/>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122" y="2348880"/>
            <a:ext cx="1514460" cy="1009640"/>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2122" y="1123216"/>
            <a:ext cx="1514460" cy="1009640"/>
          </a:xfrm>
          <a:prstGeom prst="rect">
            <a:avLst/>
          </a:prstGeom>
        </p:spPr>
      </p:pic>
    </p:spTree>
    <p:extLst>
      <p:ext uri="{BB962C8B-B14F-4D97-AF65-F5344CB8AC3E}">
        <p14:creationId xmlns:p14="http://schemas.microsoft.com/office/powerpoint/2010/main" val="3892920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0"/>
          </p:nvPr>
        </p:nvSpPr>
        <p:spPr/>
        <p:txBody>
          <a:bodyPr/>
          <a:lstStyle/>
          <a:p>
            <a:fld id="{8A01399B-4B4C-403F-BC02-A84700C0B094}" type="slidenum">
              <a:rPr lang="en-US"/>
              <a:pPr/>
              <a:t>5</a:t>
            </a:fld>
            <a:endParaRPr lang="en-US"/>
          </a:p>
        </p:txBody>
      </p:sp>
      <p:sp>
        <p:nvSpPr>
          <p:cNvPr id="350210" name="Rectangle 2"/>
          <p:cNvSpPr>
            <a:spLocks noChangeArrowheads="1"/>
          </p:cNvSpPr>
          <p:nvPr/>
        </p:nvSpPr>
        <p:spPr bwMode="auto">
          <a:xfrm>
            <a:off x="971600" y="404664"/>
            <a:ext cx="6553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269875" indent="-269875" eaLnBrk="0" hangingPunct="0">
              <a:lnSpc>
                <a:spcPts val="2400"/>
              </a:lnSpc>
              <a:spcBef>
                <a:spcPct val="0"/>
              </a:spcBef>
              <a:buClr>
                <a:schemeClr val="tx1"/>
              </a:buClr>
            </a:pPr>
            <a:endParaRPr lang="en-GB" sz="3200" b="1" dirty="0">
              <a:latin typeface="Verdana" pitchFamily="34" charset="0"/>
            </a:endParaRPr>
          </a:p>
          <a:p>
            <a:pPr marL="269875" indent="-269875" eaLnBrk="0" hangingPunct="0">
              <a:lnSpc>
                <a:spcPts val="2400"/>
              </a:lnSpc>
              <a:spcBef>
                <a:spcPct val="0"/>
              </a:spcBef>
              <a:buClr>
                <a:schemeClr val="tx1"/>
              </a:buClr>
              <a:buFontTx/>
              <a:buChar char="•"/>
            </a:pPr>
            <a:r>
              <a:rPr lang="en-GB" sz="1800" b="1" u="sng" dirty="0">
                <a:latin typeface="Verdana" pitchFamily="34" charset="0"/>
              </a:rPr>
              <a:t>Legally binding targets</a:t>
            </a:r>
            <a:r>
              <a:rPr lang="en-GB" sz="1800" dirty="0">
                <a:latin typeface="Verdana" pitchFamily="34" charset="0"/>
              </a:rPr>
              <a:t> for emissions of six major greenhouse gases in industrialized countries during first commitment period</a:t>
            </a:r>
            <a:br>
              <a:rPr lang="en-GB" sz="1800" dirty="0">
                <a:latin typeface="Verdana" pitchFamily="34" charset="0"/>
              </a:rPr>
            </a:br>
            <a:r>
              <a:rPr lang="en-GB" sz="1800" dirty="0">
                <a:latin typeface="Verdana" pitchFamily="34" charset="0"/>
              </a:rPr>
              <a:t/>
            </a:r>
            <a:br>
              <a:rPr lang="en-GB" sz="1800" dirty="0">
                <a:latin typeface="Verdana" pitchFamily="34" charset="0"/>
              </a:rPr>
            </a:br>
            <a:r>
              <a:rPr lang="en-GB" sz="1800" dirty="0">
                <a:latin typeface="Verdana" pitchFamily="34" charset="0"/>
              </a:rPr>
              <a:t> </a:t>
            </a:r>
          </a:p>
          <a:p>
            <a:pPr marL="269875" indent="-269875" eaLnBrk="0" hangingPunct="0">
              <a:lnSpc>
                <a:spcPts val="2400"/>
              </a:lnSpc>
              <a:spcBef>
                <a:spcPct val="0"/>
              </a:spcBef>
              <a:buClr>
                <a:schemeClr val="tx1"/>
              </a:buClr>
              <a:buFontTx/>
              <a:buChar char="•"/>
            </a:pPr>
            <a:r>
              <a:rPr lang="en-GB" sz="1800" dirty="0">
                <a:latin typeface="Verdana" pitchFamily="34" charset="0"/>
              </a:rPr>
              <a:t>New </a:t>
            </a:r>
            <a:r>
              <a:rPr lang="en-GB" sz="1800" b="1" u="sng" dirty="0">
                <a:latin typeface="Verdana" pitchFamily="34" charset="0"/>
              </a:rPr>
              <a:t>international market-based mechanisms</a:t>
            </a:r>
            <a:r>
              <a:rPr lang="en-GB" sz="1800" b="1" dirty="0">
                <a:latin typeface="Verdana" pitchFamily="34" charset="0"/>
              </a:rPr>
              <a:t>,</a:t>
            </a:r>
            <a:r>
              <a:rPr lang="en-GB" sz="1800" dirty="0">
                <a:latin typeface="Verdana" pitchFamily="34" charset="0"/>
              </a:rPr>
              <a:t> creating a new commodity: carbon</a:t>
            </a:r>
            <a:br>
              <a:rPr lang="en-GB" sz="1800" dirty="0">
                <a:latin typeface="Verdana" pitchFamily="34" charset="0"/>
              </a:rPr>
            </a:br>
            <a:r>
              <a:rPr lang="en-GB" sz="1800" dirty="0">
                <a:latin typeface="Verdana" pitchFamily="34" charset="0"/>
              </a:rPr>
              <a:t/>
            </a:r>
            <a:br>
              <a:rPr lang="en-GB" sz="1800" dirty="0">
                <a:latin typeface="Verdana" pitchFamily="34" charset="0"/>
              </a:rPr>
            </a:br>
            <a:endParaRPr lang="en-GB" sz="1800" dirty="0">
              <a:latin typeface="Verdana" pitchFamily="34" charset="0"/>
            </a:endParaRPr>
          </a:p>
          <a:p>
            <a:pPr marL="269875" indent="-269875" eaLnBrk="0" hangingPunct="0">
              <a:lnSpc>
                <a:spcPts val="2400"/>
              </a:lnSpc>
              <a:spcBef>
                <a:spcPct val="0"/>
              </a:spcBef>
              <a:buClr>
                <a:schemeClr val="tx1"/>
              </a:buClr>
              <a:buFontTx/>
              <a:buChar char="•"/>
            </a:pPr>
            <a:r>
              <a:rPr lang="en-GB" sz="1800" dirty="0">
                <a:latin typeface="Verdana" pitchFamily="34" charset="0"/>
              </a:rPr>
              <a:t>Facilitate </a:t>
            </a:r>
            <a:r>
              <a:rPr lang="en-GB" sz="1800" b="1" u="sng" dirty="0">
                <a:latin typeface="Verdana" pitchFamily="34" charset="0"/>
              </a:rPr>
              <a:t>sustainable </a:t>
            </a:r>
            <a:r>
              <a:rPr lang="en-GB" sz="1800" b="1" u="sng" dirty="0" smtClean="0">
                <a:latin typeface="Verdana" pitchFamily="34" charset="0"/>
              </a:rPr>
              <a:t>development</a:t>
            </a:r>
            <a:endParaRPr lang="en-GB" sz="1800" dirty="0">
              <a:latin typeface="Verdana" pitchFamily="34" charset="0"/>
            </a:endParaRPr>
          </a:p>
        </p:txBody>
      </p:sp>
      <p:sp>
        <p:nvSpPr>
          <p:cNvPr id="350213" name="Oval 5"/>
          <p:cNvSpPr>
            <a:spLocks noChangeArrowheads="1"/>
          </p:cNvSpPr>
          <p:nvPr/>
        </p:nvSpPr>
        <p:spPr bwMode="auto">
          <a:xfrm>
            <a:off x="433272" y="1857251"/>
            <a:ext cx="7705725" cy="1355725"/>
          </a:xfrm>
          <a:prstGeom prst="ellipse">
            <a:avLst/>
          </a:prstGeom>
          <a:noFill/>
          <a:ln w="50800" algn="ctr">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GB"/>
          </a:p>
        </p:txBody>
      </p:sp>
      <p:sp>
        <p:nvSpPr>
          <p:cNvPr id="3" name="Rectangle 2"/>
          <p:cNvSpPr/>
          <p:nvPr/>
        </p:nvSpPr>
        <p:spPr>
          <a:xfrm>
            <a:off x="1200034" y="5589240"/>
            <a:ext cx="6828350" cy="400110"/>
          </a:xfrm>
          <a:prstGeom prst="rect">
            <a:avLst/>
          </a:prstGeom>
        </p:spPr>
        <p:txBody>
          <a:bodyPr wrap="square">
            <a:spAutoFit/>
          </a:bodyPr>
          <a:lstStyle/>
          <a:p>
            <a:pPr lvl="0" eaLnBrk="0" hangingPunct="0">
              <a:lnSpc>
                <a:spcPts val="2400"/>
              </a:lnSpc>
              <a:spcBef>
                <a:spcPts val="600"/>
              </a:spcBef>
              <a:spcAft>
                <a:spcPts val="600"/>
              </a:spcAft>
              <a:buClr>
                <a:srgbClr val="000000"/>
              </a:buClr>
              <a:defRPr/>
            </a:pPr>
            <a:r>
              <a:rPr lang="en-GB" sz="2000" b="1" kern="0" dirty="0" smtClean="0">
                <a:solidFill>
                  <a:srgbClr val="000000"/>
                </a:solidFill>
                <a:latin typeface="Arial"/>
                <a:cs typeface="+mn-cs"/>
                <a:hlinkClick r:id="rId2"/>
              </a:rPr>
              <a:t> </a:t>
            </a:r>
            <a:endParaRPr lang="de-DE" sz="2000" b="1" kern="0" dirty="0">
              <a:solidFill>
                <a:srgbClr val="000000"/>
              </a:solidFill>
              <a:latin typeface="Arial"/>
              <a:cs typeface="+mn-cs"/>
            </a:endParaRPr>
          </a:p>
        </p:txBody>
      </p:sp>
      <p:sp>
        <p:nvSpPr>
          <p:cNvPr id="9" name="Rectangle 2"/>
          <p:cNvSpPr txBox="1">
            <a:spLocks noChangeArrowheads="1"/>
          </p:cNvSpPr>
          <p:nvPr/>
        </p:nvSpPr>
        <p:spPr>
          <a:xfrm>
            <a:off x="467544" y="450379"/>
            <a:ext cx="7869238" cy="314325"/>
          </a:xfrm>
          <a:prstGeom prst="rect">
            <a:avLst/>
          </a:prstGeom>
        </p:spPr>
        <p:txBody>
          <a:bodyPr/>
          <a:lst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a:lstStyle>
          <a:p>
            <a:r>
              <a:rPr lang="en-GB" sz="2000" b="1" kern="0" dirty="0" smtClean="0"/>
              <a:t>The Kyoto Protocol</a:t>
            </a:r>
            <a:endParaRPr lang="de-DE" sz="2000" b="1" kern="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189067"/>
            <a:ext cx="2742014" cy="1832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4149080"/>
            <a:ext cx="2808312" cy="187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5305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0"/>
          </p:nvPr>
        </p:nvSpPr>
        <p:spPr/>
        <p:txBody>
          <a:bodyPr/>
          <a:lstStyle/>
          <a:p>
            <a:fld id="{00B78B2E-7C85-4051-A862-4F53A3B967AB}" type="slidenum">
              <a:rPr lang="en-US"/>
              <a:pPr/>
              <a:t>6</a:t>
            </a:fld>
            <a:endParaRPr lang="en-US"/>
          </a:p>
        </p:txBody>
      </p:sp>
      <p:sp>
        <p:nvSpPr>
          <p:cNvPr id="351234" name="Text Box 2"/>
          <p:cNvSpPr txBox="1">
            <a:spLocks noChangeArrowheads="1"/>
          </p:cNvSpPr>
          <p:nvPr/>
        </p:nvSpPr>
        <p:spPr bwMode="auto">
          <a:xfrm>
            <a:off x="539552" y="2996952"/>
            <a:ext cx="7964686"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spcBef>
                <a:spcPct val="0"/>
              </a:spcBef>
              <a:defRPr sz="2400">
                <a:solidFill>
                  <a:schemeClr val="tx1"/>
                </a:solidFill>
                <a:latin typeface="Times New Roman" pitchFamily="18" charset="0"/>
              </a:defRPr>
            </a:lvl1pPr>
            <a:lvl2pPr marL="571500">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spcBef>
                <a:spcPct val="50000"/>
              </a:spcBef>
              <a:buFontTx/>
              <a:buChar char="•"/>
            </a:pPr>
            <a:r>
              <a:rPr lang="en-GB" sz="1800" b="1" dirty="0" smtClean="0">
                <a:latin typeface="Verdana" pitchFamily="34" charset="0"/>
                <a:cs typeface="Times New Roman" pitchFamily="18" charset="0"/>
              </a:rPr>
              <a:t>Emission </a:t>
            </a:r>
            <a:r>
              <a:rPr lang="en-GB" sz="1800" b="1" dirty="0">
                <a:latin typeface="Verdana" pitchFamily="34" charset="0"/>
                <a:cs typeface="Times New Roman" pitchFamily="18" charset="0"/>
              </a:rPr>
              <a:t>Trading (ET): </a:t>
            </a:r>
            <a:br>
              <a:rPr lang="en-GB" sz="1800" b="1" dirty="0">
                <a:latin typeface="Verdana" pitchFamily="34" charset="0"/>
                <a:cs typeface="Times New Roman" pitchFamily="18" charset="0"/>
              </a:rPr>
            </a:br>
            <a:r>
              <a:rPr lang="en-GB" sz="1800" dirty="0">
                <a:latin typeface="Verdana" pitchFamily="34" charset="0"/>
                <a:cs typeface="Times New Roman" pitchFamily="18" charset="0"/>
              </a:rPr>
              <a:t>exchanging emission allowances among Kyoto Protocol Parties</a:t>
            </a:r>
            <a:br>
              <a:rPr lang="en-GB" sz="1800" dirty="0">
                <a:latin typeface="Verdana" pitchFamily="34" charset="0"/>
                <a:cs typeface="Times New Roman" pitchFamily="18" charset="0"/>
              </a:rPr>
            </a:br>
            <a:endParaRPr lang="en-GB" sz="1800" dirty="0">
              <a:latin typeface="Verdana" pitchFamily="34" charset="0"/>
              <a:cs typeface="Times New Roman" pitchFamily="18" charset="0"/>
            </a:endParaRPr>
          </a:p>
          <a:p>
            <a:pPr>
              <a:spcBef>
                <a:spcPct val="50000"/>
              </a:spcBef>
              <a:buFontTx/>
              <a:buChar char="•"/>
            </a:pPr>
            <a:r>
              <a:rPr lang="en-GB" sz="1800" b="1" dirty="0">
                <a:latin typeface="Verdana" pitchFamily="34" charset="0"/>
                <a:cs typeface="Times New Roman" pitchFamily="18" charset="0"/>
              </a:rPr>
              <a:t>Clean Development Mechanism (CDM):</a:t>
            </a:r>
            <a:r>
              <a:rPr lang="en-GB" sz="1800" dirty="0">
                <a:latin typeface="Verdana" pitchFamily="34" charset="0"/>
                <a:cs typeface="Times New Roman" pitchFamily="18" charset="0"/>
              </a:rPr>
              <a:t> credits for emissions reduced/avoided through sustainable development projects in </a:t>
            </a:r>
            <a:r>
              <a:rPr lang="en-GB" sz="1800" u="sng" dirty="0">
                <a:latin typeface="Verdana" pitchFamily="34" charset="0"/>
                <a:cs typeface="Times New Roman" pitchFamily="18" charset="0"/>
              </a:rPr>
              <a:t>developing countries</a:t>
            </a:r>
            <a:r>
              <a:rPr lang="en-GB" sz="1800" dirty="0">
                <a:latin typeface="Verdana" pitchFamily="34" charset="0"/>
                <a:cs typeface="Times New Roman" pitchFamily="18" charset="0"/>
              </a:rPr>
              <a:t> (non-Annex I countries)</a:t>
            </a:r>
            <a:br>
              <a:rPr lang="en-GB" sz="1800" dirty="0">
                <a:latin typeface="Verdana" pitchFamily="34" charset="0"/>
                <a:cs typeface="Times New Roman" pitchFamily="18" charset="0"/>
              </a:rPr>
            </a:br>
            <a:r>
              <a:rPr lang="en-GB" sz="1800" b="1" dirty="0">
                <a:latin typeface="Verdana" pitchFamily="34" charset="0"/>
                <a:cs typeface="Times New Roman" pitchFamily="18" charset="0"/>
              </a:rPr>
              <a:t> </a:t>
            </a:r>
          </a:p>
          <a:p>
            <a:pPr>
              <a:spcBef>
                <a:spcPct val="50000"/>
              </a:spcBef>
              <a:buFontTx/>
              <a:buChar char="•"/>
            </a:pPr>
            <a:r>
              <a:rPr lang="en-GB" sz="1800" b="1" dirty="0">
                <a:latin typeface="Verdana" pitchFamily="34" charset="0"/>
                <a:cs typeface="Times New Roman" pitchFamily="18" charset="0"/>
              </a:rPr>
              <a:t>Joint Implementation (JI): </a:t>
            </a:r>
            <a:br>
              <a:rPr lang="en-GB" sz="1800" b="1" dirty="0">
                <a:latin typeface="Verdana" pitchFamily="34" charset="0"/>
                <a:cs typeface="Times New Roman" pitchFamily="18" charset="0"/>
              </a:rPr>
            </a:br>
            <a:r>
              <a:rPr lang="en-GB" sz="1800" dirty="0">
                <a:latin typeface="Verdana" pitchFamily="34" charset="0"/>
                <a:cs typeface="Times New Roman" pitchFamily="18" charset="0"/>
              </a:rPr>
              <a:t>credits for emissions avoided through projects in </a:t>
            </a:r>
            <a:r>
              <a:rPr lang="en-GB" sz="1800" u="sng" dirty="0">
                <a:latin typeface="Verdana" pitchFamily="34" charset="0"/>
                <a:cs typeface="Times New Roman" pitchFamily="18" charset="0"/>
              </a:rPr>
              <a:t>Annex I countries</a:t>
            </a:r>
            <a:r>
              <a:rPr lang="en-GB" sz="1800" dirty="0">
                <a:latin typeface="Verdana" pitchFamily="34" charset="0"/>
                <a:cs typeface="Times New Roman" pitchFamily="18" charset="0"/>
              </a:rPr>
              <a:t> </a:t>
            </a:r>
            <a:endParaRPr lang="en-GB" sz="1800" b="1" dirty="0">
              <a:latin typeface="Verdana" pitchFamily="34" charset="0"/>
              <a:cs typeface="Times New Roman" pitchFamily="18" charset="0"/>
            </a:endParaRPr>
          </a:p>
        </p:txBody>
      </p:sp>
      <p:sp>
        <p:nvSpPr>
          <p:cNvPr id="351237" name="Oval 5"/>
          <p:cNvSpPr>
            <a:spLocks noChangeArrowheads="1"/>
          </p:cNvSpPr>
          <p:nvPr/>
        </p:nvSpPr>
        <p:spPr bwMode="auto">
          <a:xfrm>
            <a:off x="251520" y="3717032"/>
            <a:ext cx="8348360" cy="1368748"/>
          </a:xfrm>
          <a:prstGeom prst="ellipse">
            <a:avLst/>
          </a:prstGeom>
          <a:noFill/>
          <a:ln w="50800" algn="ctr">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GB"/>
          </a:p>
        </p:txBody>
      </p:sp>
      <p:sp>
        <p:nvSpPr>
          <p:cNvPr id="351238" name="Rectangle 6"/>
          <p:cNvSpPr>
            <a:spLocks noChangeArrowheads="1"/>
          </p:cNvSpPr>
          <p:nvPr/>
        </p:nvSpPr>
        <p:spPr bwMode="auto">
          <a:xfrm>
            <a:off x="635000" y="309563"/>
            <a:ext cx="78692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eaLnBrk="0" hangingPunct="0">
              <a:lnSpc>
                <a:spcPts val="1500"/>
              </a:lnSpc>
              <a:spcBef>
                <a:spcPct val="0"/>
              </a:spcBef>
            </a:pPr>
            <a:r>
              <a:rPr lang="en-US" sz="2000" b="1" dirty="0" smtClean="0">
                <a:solidFill>
                  <a:schemeClr val="tx2"/>
                </a:solidFill>
              </a:rPr>
              <a:t>Market based Mechanisms</a:t>
            </a:r>
            <a:endParaRPr lang="de-DE" sz="2000" b="1" dirty="0">
              <a:solidFill>
                <a:schemeClr val="tx2"/>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626" y="828685"/>
            <a:ext cx="8364537"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946847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lide Number Placeholder 3"/>
          <p:cNvSpPr>
            <a:spLocks noGrp="1"/>
          </p:cNvSpPr>
          <p:nvPr>
            <p:ph type="sldNum" sz="quarter" idx="10"/>
          </p:nvPr>
        </p:nvSpPr>
        <p:spPr/>
        <p:txBody>
          <a:bodyPr/>
          <a:lstStyle/>
          <a:p>
            <a:fld id="{7A0BB474-BB24-406B-8D7A-B21EAC5FCDD3}" type="slidenum">
              <a:rPr lang="en-US"/>
              <a:pPr/>
              <a:t>7</a:t>
            </a:fld>
            <a:endParaRPr lang="en-US"/>
          </a:p>
        </p:txBody>
      </p:sp>
      <p:sp>
        <p:nvSpPr>
          <p:cNvPr id="354306" name="Rectangle 2"/>
          <p:cNvSpPr>
            <a:spLocks noChangeArrowheads="1"/>
          </p:cNvSpPr>
          <p:nvPr/>
        </p:nvSpPr>
        <p:spPr bwMode="auto">
          <a:xfrm>
            <a:off x="4773613" y="2143125"/>
            <a:ext cx="1447800" cy="2255838"/>
          </a:xfrm>
          <a:prstGeom prst="rect">
            <a:avLst/>
          </a:prstGeom>
          <a:solidFill>
            <a:srgbClr val="B2B2B2"/>
          </a:solidFill>
          <a:ln w="7938">
            <a:solidFill>
              <a:srgbClr val="000000"/>
            </a:solidFill>
            <a:miter lim="800000"/>
            <a:headEnd/>
            <a:tailEnd/>
          </a:ln>
        </p:spPr>
        <p:txBody>
          <a:bodyPr/>
          <a:lstStyle/>
          <a:p>
            <a:endParaRPr lang="en-GB"/>
          </a:p>
        </p:txBody>
      </p:sp>
      <p:sp>
        <p:nvSpPr>
          <p:cNvPr id="354307" name="Rectangle 3" descr="Wide upward diagonal"/>
          <p:cNvSpPr>
            <a:spLocks noChangeArrowheads="1"/>
          </p:cNvSpPr>
          <p:nvPr/>
        </p:nvSpPr>
        <p:spPr bwMode="auto">
          <a:xfrm>
            <a:off x="4768850" y="1695450"/>
            <a:ext cx="1438275" cy="431800"/>
          </a:xfrm>
          <a:prstGeom prst="rect">
            <a:avLst/>
          </a:prstGeom>
          <a:pattFill prst="wdUpDiag">
            <a:fgClr>
              <a:srgbClr val="000000"/>
            </a:fgClr>
            <a:bgClr>
              <a:schemeClr val="folHlink"/>
            </a:bgClr>
          </a:pattFill>
          <a:ln w="9525">
            <a:solidFill>
              <a:schemeClr val="folHlink"/>
            </a:solidFill>
            <a:miter lim="800000"/>
            <a:headEnd/>
            <a:tailEnd/>
          </a:ln>
        </p:spPr>
        <p:txBody>
          <a:bodyPr/>
          <a:lstStyle/>
          <a:p>
            <a:endParaRPr lang="en-GB"/>
          </a:p>
        </p:txBody>
      </p:sp>
      <p:sp>
        <p:nvSpPr>
          <p:cNvPr id="354308" name="Rectangle 4"/>
          <p:cNvSpPr>
            <a:spLocks noChangeArrowheads="1"/>
          </p:cNvSpPr>
          <p:nvPr/>
        </p:nvSpPr>
        <p:spPr bwMode="auto">
          <a:xfrm>
            <a:off x="2471738" y="4999038"/>
            <a:ext cx="52609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09" name="Rectangle 5"/>
          <p:cNvSpPr>
            <a:spLocks noChangeArrowheads="1"/>
          </p:cNvSpPr>
          <p:nvPr/>
        </p:nvSpPr>
        <p:spPr bwMode="auto">
          <a:xfrm>
            <a:off x="2559050" y="5062538"/>
            <a:ext cx="13493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Times New Roman" pitchFamily="18" charset="0"/>
                <a:cs typeface="Times New Roman" pitchFamily="18" charset="0"/>
              </a:rPr>
              <a:t>= </a:t>
            </a:r>
            <a:endParaRPr lang="en-GB" sz="2400">
              <a:latin typeface="Times New Roman" pitchFamily="18" charset="0"/>
              <a:cs typeface="Times New Roman" pitchFamily="18" charset="0"/>
            </a:endParaRPr>
          </a:p>
        </p:txBody>
      </p:sp>
      <p:sp>
        <p:nvSpPr>
          <p:cNvPr id="354310" name="Rectangle 6"/>
          <p:cNvSpPr>
            <a:spLocks noChangeArrowheads="1"/>
          </p:cNvSpPr>
          <p:nvPr/>
        </p:nvSpPr>
        <p:spPr bwMode="auto">
          <a:xfrm>
            <a:off x="2722563" y="5086350"/>
            <a:ext cx="25400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b="1">
                <a:solidFill>
                  <a:srgbClr val="000000"/>
                </a:solidFill>
                <a:latin typeface="Verdana" pitchFamily="34" charset="0"/>
                <a:cs typeface="Times New Roman" pitchFamily="18" charset="0"/>
              </a:rPr>
              <a:t>Emission allowances to sell</a:t>
            </a:r>
            <a:endParaRPr lang="en-GB" sz="2400">
              <a:latin typeface="Times New Roman" pitchFamily="18" charset="0"/>
              <a:cs typeface="Times New Roman" pitchFamily="18" charset="0"/>
            </a:endParaRPr>
          </a:p>
        </p:txBody>
      </p:sp>
      <p:sp>
        <p:nvSpPr>
          <p:cNvPr id="354311" name="Rectangle 7"/>
          <p:cNvSpPr>
            <a:spLocks noChangeArrowheads="1"/>
          </p:cNvSpPr>
          <p:nvPr/>
        </p:nvSpPr>
        <p:spPr bwMode="auto">
          <a:xfrm>
            <a:off x="2471738" y="5503863"/>
            <a:ext cx="3894137"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12" name="Rectangle 8"/>
          <p:cNvSpPr>
            <a:spLocks noChangeArrowheads="1"/>
          </p:cNvSpPr>
          <p:nvPr/>
        </p:nvSpPr>
        <p:spPr bwMode="auto">
          <a:xfrm>
            <a:off x="2559050" y="5567363"/>
            <a:ext cx="13493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Times New Roman" pitchFamily="18" charset="0"/>
                <a:cs typeface="Times New Roman" pitchFamily="18" charset="0"/>
              </a:rPr>
              <a:t>= </a:t>
            </a:r>
            <a:endParaRPr lang="en-GB" sz="2400">
              <a:latin typeface="Times New Roman" pitchFamily="18" charset="0"/>
              <a:cs typeface="Times New Roman" pitchFamily="18" charset="0"/>
            </a:endParaRPr>
          </a:p>
        </p:txBody>
      </p:sp>
      <p:sp>
        <p:nvSpPr>
          <p:cNvPr id="354313" name="Rectangle 9"/>
          <p:cNvSpPr>
            <a:spLocks noChangeArrowheads="1"/>
          </p:cNvSpPr>
          <p:nvPr/>
        </p:nvSpPr>
        <p:spPr bwMode="auto">
          <a:xfrm>
            <a:off x="2762250" y="5526088"/>
            <a:ext cx="28352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b="1">
                <a:solidFill>
                  <a:srgbClr val="000000"/>
                </a:solidFill>
                <a:latin typeface="Verdana" pitchFamily="34" charset="0"/>
                <a:cs typeface="Times New Roman" pitchFamily="18" charset="0"/>
              </a:rPr>
              <a:t>Emission units/credits needed</a:t>
            </a:r>
            <a:endParaRPr lang="en-GB" sz="2400">
              <a:latin typeface="Times New Roman" pitchFamily="18" charset="0"/>
              <a:cs typeface="Times New Roman" pitchFamily="18" charset="0"/>
            </a:endParaRPr>
          </a:p>
        </p:txBody>
      </p:sp>
      <p:sp>
        <p:nvSpPr>
          <p:cNvPr id="354314" name="Rectangle 10"/>
          <p:cNvSpPr>
            <a:spLocks noChangeArrowheads="1"/>
          </p:cNvSpPr>
          <p:nvPr/>
        </p:nvSpPr>
        <p:spPr bwMode="auto">
          <a:xfrm>
            <a:off x="6589713" y="1854200"/>
            <a:ext cx="1366837" cy="263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15" name="Rectangle 11"/>
          <p:cNvSpPr>
            <a:spLocks noChangeArrowheads="1"/>
          </p:cNvSpPr>
          <p:nvPr/>
        </p:nvSpPr>
        <p:spPr bwMode="auto">
          <a:xfrm>
            <a:off x="6677025" y="1901825"/>
            <a:ext cx="1103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100" b="1">
                <a:solidFill>
                  <a:srgbClr val="000000"/>
                </a:solidFill>
                <a:latin typeface="Verdana" pitchFamily="34" charset="0"/>
                <a:cs typeface="Times New Roman" pitchFamily="18" charset="0"/>
              </a:rPr>
              <a:t>Emissions cap</a:t>
            </a:r>
            <a:endParaRPr lang="en-GB" sz="2400">
              <a:latin typeface="Times New Roman" pitchFamily="18" charset="0"/>
              <a:cs typeface="Times New Roman" pitchFamily="18" charset="0"/>
            </a:endParaRPr>
          </a:p>
        </p:txBody>
      </p:sp>
      <p:sp>
        <p:nvSpPr>
          <p:cNvPr id="354316" name="Rectangle 12"/>
          <p:cNvSpPr>
            <a:spLocks noChangeArrowheads="1"/>
          </p:cNvSpPr>
          <p:nvPr/>
        </p:nvSpPr>
        <p:spPr bwMode="auto">
          <a:xfrm>
            <a:off x="3022600" y="4406900"/>
            <a:ext cx="1231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17" name="Rectangle 13"/>
          <p:cNvSpPr>
            <a:spLocks noChangeArrowheads="1"/>
          </p:cNvSpPr>
          <p:nvPr/>
        </p:nvSpPr>
        <p:spPr bwMode="auto">
          <a:xfrm>
            <a:off x="3182938" y="4438650"/>
            <a:ext cx="898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a:solidFill>
                  <a:srgbClr val="000000"/>
                </a:solidFill>
                <a:latin typeface="Verdana" pitchFamily="34" charset="0"/>
                <a:cs typeface="Times New Roman" pitchFamily="18" charset="0"/>
              </a:rPr>
              <a:t>Emitter A</a:t>
            </a:r>
            <a:endParaRPr lang="en-GB" sz="2400">
              <a:latin typeface="Times New Roman" pitchFamily="18" charset="0"/>
              <a:cs typeface="Times New Roman" pitchFamily="18" charset="0"/>
            </a:endParaRPr>
          </a:p>
        </p:txBody>
      </p:sp>
      <p:sp>
        <p:nvSpPr>
          <p:cNvPr id="354318" name="Rectangle 14"/>
          <p:cNvSpPr>
            <a:spLocks noChangeArrowheads="1"/>
          </p:cNvSpPr>
          <p:nvPr/>
        </p:nvSpPr>
        <p:spPr bwMode="auto">
          <a:xfrm rot="16200000">
            <a:off x="1605757" y="3169443"/>
            <a:ext cx="22098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700">
                <a:solidFill>
                  <a:srgbClr val="000000"/>
                </a:solidFill>
                <a:latin typeface="Verdana" pitchFamily="34" charset="0"/>
                <a:cs typeface="Times New Roman" pitchFamily="18" charset="0"/>
              </a:rPr>
              <a:t>Emission allowances</a:t>
            </a:r>
            <a:endParaRPr lang="en-GB" sz="2400">
              <a:latin typeface="Times New Roman" pitchFamily="18" charset="0"/>
              <a:cs typeface="Times New Roman" pitchFamily="18" charset="0"/>
            </a:endParaRPr>
          </a:p>
        </p:txBody>
      </p:sp>
      <p:sp>
        <p:nvSpPr>
          <p:cNvPr id="354319" name="Line 15"/>
          <p:cNvSpPr>
            <a:spLocks noChangeShapeType="1"/>
          </p:cNvSpPr>
          <p:nvPr/>
        </p:nvSpPr>
        <p:spPr bwMode="auto">
          <a:xfrm>
            <a:off x="1751013" y="4894263"/>
            <a:ext cx="575786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20" name="Rectangle 16"/>
          <p:cNvSpPr>
            <a:spLocks noChangeArrowheads="1"/>
          </p:cNvSpPr>
          <p:nvPr/>
        </p:nvSpPr>
        <p:spPr bwMode="auto">
          <a:xfrm>
            <a:off x="1271588" y="1885950"/>
            <a:ext cx="1439862" cy="255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21" name="Rectangle 17"/>
          <p:cNvSpPr>
            <a:spLocks noChangeArrowheads="1"/>
          </p:cNvSpPr>
          <p:nvPr/>
        </p:nvSpPr>
        <p:spPr bwMode="auto">
          <a:xfrm>
            <a:off x="1358900" y="1925638"/>
            <a:ext cx="1103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100" b="1">
                <a:solidFill>
                  <a:srgbClr val="000000"/>
                </a:solidFill>
                <a:latin typeface="Verdana" pitchFamily="34" charset="0"/>
                <a:cs typeface="Times New Roman" pitchFamily="18" charset="0"/>
              </a:rPr>
              <a:t>Emissions cap</a:t>
            </a:r>
            <a:endParaRPr lang="en-GB" sz="2400">
              <a:latin typeface="Times New Roman" pitchFamily="18" charset="0"/>
              <a:cs typeface="Times New Roman" pitchFamily="18" charset="0"/>
            </a:endParaRPr>
          </a:p>
        </p:txBody>
      </p:sp>
      <p:sp>
        <p:nvSpPr>
          <p:cNvPr id="354322" name="Line 18"/>
          <p:cNvSpPr>
            <a:spLocks noChangeShapeType="1"/>
          </p:cNvSpPr>
          <p:nvPr/>
        </p:nvSpPr>
        <p:spPr bwMode="auto">
          <a:xfrm>
            <a:off x="47498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23" name="Freeform 19"/>
          <p:cNvSpPr>
            <a:spLocks/>
          </p:cNvSpPr>
          <p:nvPr/>
        </p:nvSpPr>
        <p:spPr bwMode="auto">
          <a:xfrm>
            <a:off x="47101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24" name="Line 20"/>
          <p:cNvSpPr>
            <a:spLocks noChangeShapeType="1"/>
          </p:cNvSpPr>
          <p:nvPr/>
        </p:nvSpPr>
        <p:spPr bwMode="auto">
          <a:xfrm>
            <a:off x="4030663"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25" name="Freeform 21"/>
          <p:cNvSpPr>
            <a:spLocks/>
          </p:cNvSpPr>
          <p:nvPr/>
        </p:nvSpPr>
        <p:spPr bwMode="auto">
          <a:xfrm>
            <a:off x="39909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26" name="Line 22"/>
          <p:cNvSpPr>
            <a:spLocks noChangeShapeType="1"/>
          </p:cNvSpPr>
          <p:nvPr/>
        </p:nvSpPr>
        <p:spPr bwMode="auto">
          <a:xfrm flipH="1">
            <a:off x="4381500" y="1125538"/>
            <a:ext cx="793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27" name="Freeform 23"/>
          <p:cNvSpPr>
            <a:spLocks/>
          </p:cNvSpPr>
          <p:nvPr/>
        </p:nvSpPr>
        <p:spPr bwMode="auto">
          <a:xfrm>
            <a:off x="4341813" y="2046288"/>
            <a:ext cx="96837" cy="87312"/>
          </a:xfrm>
          <a:custGeom>
            <a:avLst/>
            <a:gdLst>
              <a:gd name="T0" fmla="*/ 0 w 61"/>
              <a:gd name="T1" fmla="*/ 0 h 55"/>
              <a:gd name="T2" fmla="*/ 30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30"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28" name="Line 24"/>
          <p:cNvSpPr>
            <a:spLocks noChangeShapeType="1"/>
          </p:cNvSpPr>
          <p:nvPr/>
        </p:nvSpPr>
        <p:spPr bwMode="auto">
          <a:xfrm>
            <a:off x="1366838" y="2133600"/>
            <a:ext cx="64785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29" name="Line 25"/>
          <p:cNvSpPr>
            <a:spLocks noChangeShapeType="1"/>
          </p:cNvSpPr>
          <p:nvPr/>
        </p:nvSpPr>
        <p:spPr bwMode="auto">
          <a:xfrm>
            <a:off x="25908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30" name="Freeform 26"/>
          <p:cNvSpPr>
            <a:spLocks/>
          </p:cNvSpPr>
          <p:nvPr/>
        </p:nvSpPr>
        <p:spPr bwMode="auto">
          <a:xfrm>
            <a:off x="25511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31" name="Line 27"/>
          <p:cNvSpPr>
            <a:spLocks noChangeShapeType="1"/>
          </p:cNvSpPr>
          <p:nvPr/>
        </p:nvSpPr>
        <p:spPr bwMode="auto">
          <a:xfrm>
            <a:off x="2951163"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32" name="Freeform 28"/>
          <p:cNvSpPr>
            <a:spLocks/>
          </p:cNvSpPr>
          <p:nvPr/>
        </p:nvSpPr>
        <p:spPr bwMode="auto">
          <a:xfrm>
            <a:off x="29114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33" name="Line 29"/>
          <p:cNvSpPr>
            <a:spLocks noChangeShapeType="1"/>
          </p:cNvSpPr>
          <p:nvPr/>
        </p:nvSpPr>
        <p:spPr bwMode="auto">
          <a:xfrm>
            <a:off x="3309938"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34" name="Freeform 30"/>
          <p:cNvSpPr>
            <a:spLocks/>
          </p:cNvSpPr>
          <p:nvPr/>
        </p:nvSpPr>
        <p:spPr bwMode="auto">
          <a:xfrm>
            <a:off x="3270250" y="2046288"/>
            <a:ext cx="96838" cy="87312"/>
          </a:xfrm>
          <a:custGeom>
            <a:avLst/>
            <a:gdLst>
              <a:gd name="T0" fmla="*/ 0 w 61"/>
              <a:gd name="T1" fmla="*/ 0 h 55"/>
              <a:gd name="T2" fmla="*/ 25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5"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35" name="Line 31"/>
          <p:cNvSpPr>
            <a:spLocks noChangeShapeType="1"/>
          </p:cNvSpPr>
          <p:nvPr/>
        </p:nvSpPr>
        <p:spPr bwMode="auto">
          <a:xfrm>
            <a:off x="36703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36" name="Freeform 32"/>
          <p:cNvSpPr>
            <a:spLocks/>
          </p:cNvSpPr>
          <p:nvPr/>
        </p:nvSpPr>
        <p:spPr bwMode="auto">
          <a:xfrm>
            <a:off x="36306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37" name="Line 33"/>
          <p:cNvSpPr>
            <a:spLocks noChangeShapeType="1"/>
          </p:cNvSpPr>
          <p:nvPr/>
        </p:nvSpPr>
        <p:spPr bwMode="auto">
          <a:xfrm>
            <a:off x="6550025"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38" name="Freeform 34"/>
          <p:cNvSpPr>
            <a:spLocks/>
          </p:cNvSpPr>
          <p:nvPr/>
        </p:nvSpPr>
        <p:spPr bwMode="auto">
          <a:xfrm>
            <a:off x="6508750" y="2046288"/>
            <a:ext cx="96838" cy="87312"/>
          </a:xfrm>
          <a:custGeom>
            <a:avLst/>
            <a:gdLst>
              <a:gd name="T0" fmla="*/ 0 w 61"/>
              <a:gd name="T1" fmla="*/ 0 h 55"/>
              <a:gd name="T2" fmla="*/ 26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6"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39" name="Line 35"/>
          <p:cNvSpPr>
            <a:spLocks noChangeShapeType="1"/>
          </p:cNvSpPr>
          <p:nvPr/>
        </p:nvSpPr>
        <p:spPr bwMode="auto">
          <a:xfrm>
            <a:off x="5110163" y="1557338"/>
            <a:ext cx="1587" cy="5048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40" name="Freeform 36"/>
          <p:cNvSpPr>
            <a:spLocks/>
          </p:cNvSpPr>
          <p:nvPr/>
        </p:nvSpPr>
        <p:spPr bwMode="auto">
          <a:xfrm>
            <a:off x="50704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41" name="Line 37"/>
          <p:cNvSpPr>
            <a:spLocks noChangeShapeType="1"/>
          </p:cNvSpPr>
          <p:nvPr/>
        </p:nvSpPr>
        <p:spPr bwMode="auto">
          <a:xfrm>
            <a:off x="5470525" y="1557338"/>
            <a:ext cx="1588" cy="5048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42" name="Freeform 38"/>
          <p:cNvSpPr>
            <a:spLocks/>
          </p:cNvSpPr>
          <p:nvPr/>
        </p:nvSpPr>
        <p:spPr bwMode="auto">
          <a:xfrm>
            <a:off x="5429250" y="2046288"/>
            <a:ext cx="96838" cy="87312"/>
          </a:xfrm>
          <a:custGeom>
            <a:avLst/>
            <a:gdLst>
              <a:gd name="T0" fmla="*/ 0 w 61"/>
              <a:gd name="T1" fmla="*/ 0 h 55"/>
              <a:gd name="T2" fmla="*/ 26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6"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43" name="Line 39"/>
          <p:cNvSpPr>
            <a:spLocks noChangeShapeType="1"/>
          </p:cNvSpPr>
          <p:nvPr/>
        </p:nvSpPr>
        <p:spPr bwMode="auto">
          <a:xfrm>
            <a:off x="58293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44" name="Freeform 40"/>
          <p:cNvSpPr>
            <a:spLocks/>
          </p:cNvSpPr>
          <p:nvPr/>
        </p:nvSpPr>
        <p:spPr bwMode="auto">
          <a:xfrm>
            <a:off x="57896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45" name="Freeform 41"/>
          <p:cNvSpPr>
            <a:spLocks/>
          </p:cNvSpPr>
          <p:nvPr/>
        </p:nvSpPr>
        <p:spPr bwMode="auto">
          <a:xfrm>
            <a:off x="61499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46" name="Line 42"/>
          <p:cNvSpPr>
            <a:spLocks noChangeShapeType="1"/>
          </p:cNvSpPr>
          <p:nvPr/>
        </p:nvSpPr>
        <p:spPr bwMode="auto">
          <a:xfrm>
            <a:off x="5110163" y="1125538"/>
            <a:ext cx="1587" cy="1444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47" name="Line 43"/>
          <p:cNvSpPr>
            <a:spLocks noChangeShapeType="1"/>
          </p:cNvSpPr>
          <p:nvPr/>
        </p:nvSpPr>
        <p:spPr bwMode="auto">
          <a:xfrm>
            <a:off x="5470525" y="1125538"/>
            <a:ext cx="1588" cy="1444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48" name="Rectangle 44"/>
          <p:cNvSpPr>
            <a:spLocks noChangeArrowheads="1"/>
          </p:cNvSpPr>
          <p:nvPr/>
        </p:nvSpPr>
        <p:spPr bwMode="auto">
          <a:xfrm>
            <a:off x="3006725" y="1270000"/>
            <a:ext cx="3022600" cy="2873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49" name="Rectangle 45"/>
          <p:cNvSpPr>
            <a:spLocks noChangeArrowheads="1"/>
          </p:cNvSpPr>
          <p:nvPr/>
        </p:nvSpPr>
        <p:spPr bwMode="auto">
          <a:xfrm>
            <a:off x="3094038" y="1309688"/>
            <a:ext cx="27828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Verdana" pitchFamily="34" charset="0"/>
                <a:cs typeface="Times New Roman" pitchFamily="18" charset="0"/>
              </a:rPr>
              <a:t>Downward pressure on emissions</a:t>
            </a:r>
            <a:endParaRPr lang="en-GB" sz="2400">
              <a:latin typeface="Times New Roman" pitchFamily="18" charset="0"/>
              <a:cs typeface="Times New Roman" pitchFamily="18" charset="0"/>
            </a:endParaRPr>
          </a:p>
        </p:txBody>
      </p:sp>
      <p:sp>
        <p:nvSpPr>
          <p:cNvPr id="354350" name="Rectangle 46"/>
          <p:cNvSpPr>
            <a:spLocks noChangeArrowheads="1"/>
          </p:cNvSpPr>
          <p:nvPr/>
        </p:nvSpPr>
        <p:spPr bwMode="auto">
          <a:xfrm>
            <a:off x="4846638" y="4406900"/>
            <a:ext cx="12303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51" name="Rectangle 47"/>
          <p:cNvSpPr>
            <a:spLocks noChangeArrowheads="1"/>
          </p:cNvSpPr>
          <p:nvPr/>
        </p:nvSpPr>
        <p:spPr bwMode="auto">
          <a:xfrm>
            <a:off x="4997450" y="4438650"/>
            <a:ext cx="898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a:solidFill>
                  <a:srgbClr val="000000"/>
                </a:solidFill>
                <a:latin typeface="Verdana" pitchFamily="34" charset="0"/>
                <a:cs typeface="Times New Roman" pitchFamily="18" charset="0"/>
              </a:rPr>
              <a:t>Emitter B</a:t>
            </a:r>
            <a:endParaRPr lang="en-GB" sz="2400">
              <a:latin typeface="Times New Roman" pitchFamily="18" charset="0"/>
              <a:cs typeface="Times New Roman" pitchFamily="18" charset="0"/>
            </a:endParaRPr>
          </a:p>
        </p:txBody>
      </p:sp>
      <p:sp>
        <p:nvSpPr>
          <p:cNvPr id="354352" name="Rectangle 48"/>
          <p:cNvSpPr>
            <a:spLocks noChangeArrowheads="1"/>
          </p:cNvSpPr>
          <p:nvPr/>
        </p:nvSpPr>
        <p:spPr bwMode="auto">
          <a:xfrm>
            <a:off x="2471738" y="4999038"/>
            <a:ext cx="52609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53" name="Rectangle 49"/>
          <p:cNvSpPr>
            <a:spLocks noChangeArrowheads="1"/>
          </p:cNvSpPr>
          <p:nvPr/>
        </p:nvSpPr>
        <p:spPr bwMode="auto">
          <a:xfrm>
            <a:off x="2559050" y="5062538"/>
            <a:ext cx="13493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Times New Roman" pitchFamily="18" charset="0"/>
                <a:cs typeface="Times New Roman" pitchFamily="18" charset="0"/>
              </a:rPr>
              <a:t>= </a:t>
            </a:r>
            <a:endParaRPr lang="en-GB" sz="2400">
              <a:latin typeface="Times New Roman" pitchFamily="18" charset="0"/>
              <a:cs typeface="Times New Roman" pitchFamily="18" charset="0"/>
            </a:endParaRPr>
          </a:p>
        </p:txBody>
      </p:sp>
      <p:sp>
        <p:nvSpPr>
          <p:cNvPr id="354354" name="Rectangle 50"/>
          <p:cNvSpPr>
            <a:spLocks noChangeArrowheads="1"/>
          </p:cNvSpPr>
          <p:nvPr/>
        </p:nvSpPr>
        <p:spPr bwMode="auto">
          <a:xfrm>
            <a:off x="2471738" y="5503863"/>
            <a:ext cx="3894137"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55" name="Rectangle 51"/>
          <p:cNvSpPr>
            <a:spLocks noChangeArrowheads="1"/>
          </p:cNvSpPr>
          <p:nvPr/>
        </p:nvSpPr>
        <p:spPr bwMode="auto">
          <a:xfrm>
            <a:off x="2559050" y="5567363"/>
            <a:ext cx="13493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Times New Roman" pitchFamily="18" charset="0"/>
                <a:cs typeface="Times New Roman" pitchFamily="18" charset="0"/>
              </a:rPr>
              <a:t>= </a:t>
            </a:r>
            <a:endParaRPr lang="en-GB" sz="2400">
              <a:latin typeface="Times New Roman" pitchFamily="18" charset="0"/>
              <a:cs typeface="Times New Roman" pitchFamily="18" charset="0"/>
            </a:endParaRPr>
          </a:p>
        </p:txBody>
      </p:sp>
      <p:sp>
        <p:nvSpPr>
          <p:cNvPr id="354356" name="Rectangle 52"/>
          <p:cNvSpPr>
            <a:spLocks noChangeArrowheads="1"/>
          </p:cNvSpPr>
          <p:nvPr/>
        </p:nvSpPr>
        <p:spPr bwMode="auto">
          <a:xfrm>
            <a:off x="2471738" y="4999038"/>
            <a:ext cx="52609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57" name="Rectangle 53"/>
          <p:cNvSpPr>
            <a:spLocks noChangeArrowheads="1"/>
          </p:cNvSpPr>
          <p:nvPr/>
        </p:nvSpPr>
        <p:spPr bwMode="auto">
          <a:xfrm>
            <a:off x="2559050" y="5062538"/>
            <a:ext cx="13493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Times New Roman" pitchFamily="18" charset="0"/>
                <a:cs typeface="Times New Roman" pitchFamily="18" charset="0"/>
              </a:rPr>
              <a:t>= </a:t>
            </a:r>
            <a:endParaRPr lang="en-GB" sz="2400">
              <a:latin typeface="Times New Roman" pitchFamily="18" charset="0"/>
              <a:cs typeface="Times New Roman" pitchFamily="18" charset="0"/>
            </a:endParaRPr>
          </a:p>
        </p:txBody>
      </p:sp>
      <p:sp>
        <p:nvSpPr>
          <p:cNvPr id="354358" name="Rectangle 54"/>
          <p:cNvSpPr>
            <a:spLocks noChangeArrowheads="1"/>
          </p:cNvSpPr>
          <p:nvPr/>
        </p:nvSpPr>
        <p:spPr bwMode="auto">
          <a:xfrm>
            <a:off x="2471738" y="5503863"/>
            <a:ext cx="3894137"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59" name="Rectangle 55"/>
          <p:cNvSpPr>
            <a:spLocks noChangeArrowheads="1"/>
          </p:cNvSpPr>
          <p:nvPr/>
        </p:nvSpPr>
        <p:spPr bwMode="auto">
          <a:xfrm>
            <a:off x="2559050" y="5567363"/>
            <a:ext cx="13493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Times New Roman" pitchFamily="18" charset="0"/>
                <a:cs typeface="Times New Roman" pitchFamily="18" charset="0"/>
              </a:rPr>
              <a:t>= </a:t>
            </a:r>
            <a:endParaRPr lang="en-GB" sz="2400">
              <a:latin typeface="Times New Roman" pitchFamily="18" charset="0"/>
              <a:cs typeface="Times New Roman" pitchFamily="18" charset="0"/>
            </a:endParaRPr>
          </a:p>
        </p:txBody>
      </p:sp>
      <p:sp>
        <p:nvSpPr>
          <p:cNvPr id="354360" name="Rectangle 56"/>
          <p:cNvSpPr>
            <a:spLocks noChangeArrowheads="1"/>
          </p:cNvSpPr>
          <p:nvPr/>
        </p:nvSpPr>
        <p:spPr bwMode="auto">
          <a:xfrm>
            <a:off x="6589713" y="1854200"/>
            <a:ext cx="1366837" cy="263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61" name="Rectangle 57"/>
          <p:cNvSpPr>
            <a:spLocks noChangeArrowheads="1"/>
          </p:cNvSpPr>
          <p:nvPr/>
        </p:nvSpPr>
        <p:spPr bwMode="auto">
          <a:xfrm>
            <a:off x="6677025" y="1901825"/>
            <a:ext cx="1103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100" b="1">
                <a:solidFill>
                  <a:srgbClr val="000000"/>
                </a:solidFill>
                <a:latin typeface="Verdana" pitchFamily="34" charset="0"/>
                <a:cs typeface="Times New Roman" pitchFamily="18" charset="0"/>
              </a:rPr>
              <a:t>Emissions cap</a:t>
            </a:r>
            <a:endParaRPr lang="en-GB" sz="2400">
              <a:latin typeface="Times New Roman" pitchFamily="18" charset="0"/>
              <a:cs typeface="Times New Roman" pitchFamily="18" charset="0"/>
            </a:endParaRPr>
          </a:p>
        </p:txBody>
      </p:sp>
      <p:sp>
        <p:nvSpPr>
          <p:cNvPr id="354362" name="Rectangle 58"/>
          <p:cNvSpPr>
            <a:spLocks noChangeArrowheads="1"/>
          </p:cNvSpPr>
          <p:nvPr/>
        </p:nvSpPr>
        <p:spPr bwMode="auto">
          <a:xfrm>
            <a:off x="3022600" y="4406900"/>
            <a:ext cx="1231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63" name="Rectangle 59"/>
          <p:cNvSpPr>
            <a:spLocks noChangeArrowheads="1"/>
          </p:cNvSpPr>
          <p:nvPr/>
        </p:nvSpPr>
        <p:spPr bwMode="auto">
          <a:xfrm>
            <a:off x="3182938" y="4438650"/>
            <a:ext cx="898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a:solidFill>
                  <a:srgbClr val="000000"/>
                </a:solidFill>
                <a:latin typeface="Verdana" pitchFamily="34" charset="0"/>
                <a:cs typeface="Times New Roman" pitchFamily="18" charset="0"/>
              </a:rPr>
              <a:t>Emitter A</a:t>
            </a:r>
            <a:endParaRPr lang="en-GB" sz="2400">
              <a:latin typeface="Times New Roman" pitchFamily="18" charset="0"/>
              <a:cs typeface="Times New Roman" pitchFamily="18" charset="0"/>
            </a:endParaRPr>
          </a:p>
        </p:txBody>
      </p:sp>
      <p:sp>
        <p:nvSpPr>
          <p:cNvPr id="354364" name="Rectangle 60"/>
          <p:cNvSpPr>
            <a:spLocks noChangeArrowheads="1"/>
          </p:cNvSpPr>
          <p:nvPr/>
        </p:nvSpPr>
        <p:spPr bwMode="auto">
          <a:xfrm rot="16200000">
            <a:off x="1605757" y="3169443"/>
            <a:ext cx="22098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700">
                <a:solidFill>
                  <a:srgbClr val="000000"/>
                </a:solidFill>
                <a:latin typeface="Verdana" pitchFamily="34" charset="0"/>
                <a:cs typeface="Times New Roman" pitchFamily="18" charset="0"/>
              </a:rPr>
              <a:t>Emission allowances</a:t>
            </a:r>
            <a:endParaRPr lang="en-GB" sz="2400">
              <a:latin typeface="Times New Roman" pitchFamily="18" charset="0"/>
              <a:cs typeface="Times New Roman" pitchFamily="18" charset="0"/>
            </a:endParaRPr>
          </a:p>
        </p:txBody>
      </p:sp>
      <p:sp>
        <p:nvSpPr>
          <p:cNvPr id="354365" name="Line 61"/>
          <p:cNvSpPr>
            <a:spLocks noChangeShapeType="1"/>
          </p:cNvSpPr>
          <p:nvPr/>
        </p:nvSpPr>
        <p:spPr bwMode="auto">
          <a:xfrm>
            <a:off x="1751013" y="4894263"/>
            <a:ext cx="575786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66" name="Rectangle 62"/>
          <p:cNvSpPr>
            <a:spLocks noChangeArrowheads="1"/>
          </p:cNvSpPr>
          <p:nvPr/>
        </p:nvSpPr>
        <p:spPr bwMode="auto">
          <a:xfrm>
            <a:off x="1271588" y="1885950"/>
            <a:ext cx="1439862" cy="255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67" name="Rectangle 63"/>
          <p:cNvSpPr>
            <a:spLocks noChangeArrowheads="1"/>
          </p:cNvSpPr>
          <p:nvPr/>
        </p:nvSpPr>
        <p:spPr bwMode="auto">
          <a:xfrm>
            <a:off x="1358900" y="1925638"/>
            <a:ext cx="1103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100" b="1">
                <a:solidFill>
                  <a:srgbClr val="000000"/>
                </a:solidFill>
                <a:latin typeface="Verdana" pitchFamily="34" charset="0"/>
                <a:cs typeface="Times New Roman" pitchFamily="18" charset="0"/>
              </a:rPr>
              <a:t>Emissions cap</a:t>
            </a:r>
            <a:endParaRPr lang="en-GB" sz="2400">
              <a:latin typeface="Times New Roman" pitchFamily="18" charset="0"/>
              <a:cs typeface="Times New Roman" pitchFamily="18" charset="0"/>
            </a:endParaRPr>
          </a:p>
        </p:txBody>
      </p:sp>
      <p:sp>
        <p:nvSpPr>
          <p:cNvPr id="354368" name="Line 64"/>
          <p:cNvSpPr>
            <a:spLocks noChangeShapeType="1"/>
          </p:cNvSpPr>
          <p:nvPr/>
        </p:nvSpPr>
        <p:spPr bwMode="auto">
          <a:xfrm>
            <a:off x="47498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69" name="Freeform 65"/>
          <p:cNvSpPr>
            <a:spLocks/>
          </p:cNvSpPr>
          <p:nvPr/>
        </p:nvSpPr>
        <p:spPr bwMode="auto">
          <a:xfrm>
            <a:off x="47101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70" name="Line 66"/>
          <p:cNvSpPr>
            <a:spLocks noChangeShapeType="1"/>
          </p:cNvSpPr>
          <p:nvPr/>
        </p:nvSpPr>
        <p:spPr bwMode="auto">
          <a:xfrm>
            <a:off x="4030663"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71" name="Freeform 67"/>
          <p:cNvSpPr>
            <a:spLocks/>
          </p:cNvSpPr>
          <p:nvPr/>
        </p:nvSpPr>
        <p:spPr bwMode="auto">
          <a:xfrm>
            <a:off x="39909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72" name="Line 68"/>
          <p:cNvSpPr>
            <a:spLocks noChangeShapeType="1"/>
          </p:cNvSpPr>
          <p:nvPr/>
        </p:nvSpPr>
        <p:spPr bwMode="auto">
          <a:xfrm flipH="1">
            <a:off x="4381500" y="1125538"/>
            <a:ext cx="793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73" name="Freeform 69"/>
          <p:cNvSpPr>
            <a:spLocks/>
          </p:cNvSpPr>
          <p:nvPr/>
        </p:nvSpPr>
        <p:spPr bwMode="auto">
          <a:xfrm>
            <a:off x="4341813" y="2046288"/>
            <a:ext cx="96837" cy="87312"/>
          </a:xfrm>
          <a:custGeom>
            <a:avLst/>
            <a:gdLst>
              <a:gd name="T0" fmla="*/ 0 w 61"/>
              <a:gd name="T1" fmla="*/ 0 h 55"/>
              <a:gd name="T2" fmla="*/ 30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30"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74" name="Line 70"/>
          <p:cNvSpPr>
            <a:spLocks noChangeShapeType="1"/>
          </p:cNvSpPr>
          <p:nvPr/>
        </p:nvSpPr>
        <p:spPr bwMode="auto">
          <a:xfrm>
            <a:off x="1366838" y="2133600"/>
            <a:ext cx="64785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75" name="Line 71"/>
          <p:cNvSpPr>
            <a:spLocks noChangeShapeType="1"/>
          </p:cNvSpPr>
          <p:nvPr/>
        </p:nvSpPr>
        <p:spPr bwMode="auto">
          <a:xfrm>
            <a:off x="25908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76" name="Freeform 72"/>
          <p:cNvSpPr>
            <a:spLocks/>
          </p:cNvSpPr>
          <p:nvPr/>
        </p:nvSpPr>
        <p:spPr bwMode="auto">
          <a:xfrm>
            <a:off x="25511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77" name="Line 73"/>
          <p:cNvSpPr>
            <a:spLocks noChangeShapeType="1"/>
          </p:cNvSpPr>
          <p:nvPr/>
        </p:nvSpPr>
        <p:spPr bwMode="auto">
          <a:xfrm>
            <a:off x="2951163"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78" name="Freeform 74"/>
          <p:cNvSpPr>
            <a:spLocks/>
          </p:cNvSpPr>
          <p:nvPr/>
        </p:nvSpPr>
        <p:spPr bwMode="auto">
          <a:xfrm>
            <a:off x="29114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79" name="Line 75"/>
          <p:cNvSpPr>
            <a:spLocks noChangeShapeType="1"/>
          </p:cNvSpPr>
          <p:nvPr/>
        </p:nvSpPr>
        <p:spPr bwMode="auto">
          <a:xfrm>
            <a:off x="3309938"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80" name="Freeform 76"/>
          <p:cNvSpPr>
            <a:spLocks/>
          </p:cNvSpPr>
          <p:nvPr/>
        </p:nvSpPr>
        <p:spPr bwMode="auto">
          <a:xfrm>
            <a:off x="3270250" y="2046288"/>
            <a:ext cx="96838" cy="87312"/>
          </a:xfrm>
          <a:custGeom>
            <a:avLst/>
            <a:gdLst>
              <a:gd name="T0" fmla="*/ 0 w 61"/>
              <a:gd name="T1" fmla="*/ 0 h 55"/>
              <a:gd name="T2" fmla="*/ 25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5"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81" name="Line 77"/>
          <p:cNvSpPr>
            <a:spLocks noChangeShapeType="1"/>
          </p:cNvSpPr>
          <p:nvPr/>
        </p:nvSpPr>
        <p:spPr bwMode="auto">
          <a:xfrm>
            <a:off x="36703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82" name="Freeform 78"/>
          <p:cNvSpPr>
            <a:spLocks/>
          </p:cNvSpPr>
          <p:nvPr/>
        </p:nvSpPr>
        <p:spPr bwMode="auto">
          <a:xfrm>
            <a:off x="36306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83" name="Line 79"/>
          <p:cNvSpPr>
            <a:spLocks noChangeShapeType="1"/>
          </p:cNvSpPr>
          <p:nvPr/>
        </p:nvSpPr>
        <p:spPr bwMode="auto">
          <a:xfrm>
            <a:off x="6550025"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84" name="Freeform 80"/>
          <p:cNvSpPr>
            <a:spLocks/>
          </p:cNvSpPr>
          <p:nvPr/>
        </p:nvSpPr>
        <p:spPr bwMode="auto">
          <a:xfrm>
            <a:off x="6508750" y="2046288"/>
            <a:ext cx="96838" cy="87312"/>
          </a:xfrm>
          <a:custGeom>
            <a:avLst/>
            <a:gdLst>
              <a:gd name="T0" fmla="*/ 0 w 61"/>
              <a:gd name="T1" fmla="*/ 0 h 55"/>
              <a:gd name="T2" fmla="*/ 26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6"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85" name="Line 81"/>
          <p:cNvSpPr>
            <a:spLocks noChangeShapeType="1"/>
          </p:cNvSpPr>
          <p:nvPr/>
        </p:nvSpPr>
        <p:spPr bwMode="auto">
          <a:xfrm>
            <a:off x="5110163" y="1557338"/>
            <a:ext cx="1587" cy="5048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86" name="Freeform 82"/>
          <p:cNvSpPr>
            <a:spLocks/>
          </p:cNvSpPr>
          <p:nvPr/>
        </p:nvSpPr>
        <p:spPr bwMode="auto">
          <a:xfrm>
            <a:off x="50704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87" name="Line 83"/>
          <p:cNvSpPr>
            <a:spLocks noChangeShapeType="1"/>
          </p:cNvSpPr>
          <p:nvPr/>
        </p:nvSpPr>
        <p:spPr bwMode="auto">
          <a:xfrm>
            <a:off x="5470525" y="1557338"/>
            <a:ext cx="1588" cy="5048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88" name="Freeform 84"/>
          <p:cNvSpPr>
            <a:spLocks/>
          </p:cNvSpPr>
          <p:nvPr/>
        </p:nvSpPr>
        <p:spPr bwMode="auto">
          <a:xfrm>
            <a:off x="5429250" y="2046288"/>
            <a:ext cx="96838" cy="87312"/>
          </a:xfrm>
          <a:custGeom>
            <a:avLst/>
            <a:gdLst>
              <a:gd name="T0" fmla="*/ 0 w 61"/>
              <a:gd name="T1" fmla="*/ 0 h 55"/>
              <a:gd name="T2" fmla="*/ 26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6"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89" name="Line 85"/>
          <p:cNvSpPr>
            <a:spLocks noChangeShapeType="1"/>
          </p:cNvSpPr>
          <p:nvPr/>
        </p:nvSpPr>
        <p:spPr bwMode="auto">
          <a:xfrm>
            <a:off x="58293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90" name="Freeform 86"/>
          <p:cNvSpPr>
            <a:spLocks/>
          </p:cNvSpPr>
          <p:nvPr/>
        </p:nvSpPr>
        <p:spPr bwMode="auto">
          <a:xfrm>
            <a:off x="57896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91" name="Line 87"/>
          <p:cNvSpPr>
            <a:spLocks noChangeShapeType="1"/>
          </p:cNvSpPr>
          <p:nvPr/>
        </p:nvSpPr>
        <p:spPr bwMode="auto">
          <a:xfrm>
            <a:off x="6188075" y="1128713"/>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92" name="Freeform 88"/>
          <p:cNvSpPr>
            <a:spLocks/>
          </p:cNvSpPr>
          <p:nvPr/>
        </p:nvSpPr>
        <p:spPr bwMode="auto">
          <a:xfrm>
            <a:off x="61499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393" name="Line 89"/>
          <p:cNvSpPr>
            <a:spLocks noChangeShapeType="1"/>
          </p:cNvSpPr>
          <p:nvPr/>
        </p:nvSpPr>
        <p:spPr bwMode="auto">
          <a:xfrm>
            <a:off x="5110163" y="1125538"/>
            <a:ext cx="1587" cy="1444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94" name="Line 90"/>
          <p:cNvSpPr>
            <a:spLocks noChangeShapeType="1"/>
          </p:cNvSpPr>
          <p:nvPr/>
        </p:nvSpPr>
        <p:spPr bwMode="auto">
          <a:xfrm>
            <a:off x="5470525" y="1125538"/>
            <a:ext cx="1588" cy="1444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395" name="Rectangle 91"/>
          <p:cNvSpPr>
            <a:spLocks noChangeArrowheads="1"/>
          </p:cNvSpPr>
          <p:nvPr/>
        </p:nvSpPr>
        <p:spPr bwMode="auto">
          <a:xfrm>
            <a:off x="3006725" y="1270000"/>
            <a:ext cx="3022600" cy="2873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96" name="Rectangle 92"/>
          <p:cNvSpPr>
            <a:spLocks noChangeArrowheads="1"/>
          </p:cNvSpPr>
          <p:nvPr/>
        </p:nvSpPr>
        <p:spPr bwMode="auto">
          <a:xfrm>
            <a:off x="3094038" y="1309688"/>
            <a:ext cx="27828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Verdana" pitchFamily="34" charset="0"/>
                <a:cs typeface="Times New Roman" pitchFamily="18" charset="0"/>
              </a:rPr>
              <a:t>Downward pressure on emissions</a:t>
            </a:r>
            <a:endParaRPr lang="en-GB" sz="2400">
              <a:latin typeface="Times New Roman" pitchFamily="18" charset="0"/>
              <a:cs typeface="Times New Roman" pitchFamily="18" charset="0"/>
            </a:endParaRPr>
          </a:p>
        </p:txBody>
      </p:sp>
      <p:sp>
        <p:nvSpPr>
          <p:cNvPr id="354397" name="Rectangle 93"/>
          <p:cNvSpPr>
            <a:spLocks noChangeArrowheads="1"/>
          </p:cNvSpPr>
          <p:nvPr/>
        </p:nvSpPr>
        <p:spPr bwMode="auto">
          <a:xfrm>
            <a:off x="4846638" y="4406900"/>
            <a:ext cx="12303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398" name="Rectangle 94"/>
          <p:cNvSpPr>
            <a:spLocks noChangeArrowheads="1"/>
          </p:cNvSpPr>
          <p:nvPr/>
        </p:nvSpPr>
        <p:spPr bwMode="auto">
          <a:xfrm>
            <a:off x="4997450" y="4438650"/>
            <a:ext cx="898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a:solidFill>
                  <a:srgbClr val="000000"/>
                </a:solidFill>
                <a:latin typeface="Verdana" pitchFamily="34" charset="0"/>
                <a:cs typeface="Times New Roman" pitchFamily="18" charset="0"/>
              </a:rPr>
              <a:t>Emitter B</a:t>
            </a:r>
            <a:endParaRPr lang="en-GB" sz="2400">
              <a:latin typeface="Times New Roman" pitchFamily="18" charset="0"/>
              <a:cs typeface="Times New Roman" pitchFamily="18" charset="0"/>
            </a:endParaRPr>
          </a:p>
        </p:txBody>
      </p:sp>
      <p:sp>
        <p:nvSpPr>
          <p:cNvPr id="354399" name="Rectangle 95"/>
          <p:cNvSpPr>
            <a:spLocks noChangeArrowheads="1"/>
          </p:cNvSpPr>
          <p:nvPr/>
        </p:nvSpPr>
        <p:spPr bwMode="auto">
          <a:xfrm>
            <a:off x="6589713" y="1854200"/>
            <a:ext cx="1366837" cy="263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400" name="Rectangle 96"/>
          <p:cNvSpPr>
            <a:spLocks noChangeArrowheads="1"/>
          </p:cNvSpPr>
          <p:nvPr/>
        </p:nvSpPr>
        <p:spPr bwMode="auto">
          <a:xfrm>
            <a:off x="6677025" y="1901825"/>
            <a:ext cx="1103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100" b="1">
                <a:solidFill>
                  <a:srgbClr val="000000"/>
                </a:solidFill>
                <a:latin typeface="Verdana" pitchFamily="34" charset="0"/>
                <a:cs typeface="Times New Roman" pitchFamily="18" charset="0"/>
              </a:rPr>
              <a:t>Emissions cap</a:t>
            </a:r>
            <a:endParaRPr lang="en-GB" sz="2400">
              <a:latin typeface="Times New Roman" pitchFamily="18" charset="0"/>
              <a:cs typeface="Times New Roman" pitchFamily="18" charset="0"/>
            </a:endParaRPr>
          </a:p>
        </p:txBody>
      </p:sp>
      <p:sp>
        <p:nvSpPr>
          <p:cNvPr id="354401" name="Rectangle 97"/>
          <p:cNvSpPr>
            <a:spLocks noChangeArrowheads="1"/>
          </p:cNvSpPr>
          <p:nvPr/>
        </p:nvSpPr>
        <p:spPr bwMode="auto">
          <a:xfrm>
            <a:off x="2940050" y="2600325"/>
            <a:ext cx="1438275" cy="1792288"/>
          </a:xfrm>
          <a:prstGeom prst="rect">
            <a:avLst/>
          </a:prstGeom>
          <a:solidFill>
            <a:srgbClr val="B2B2B2"/>
          </a:solidFill>
          <a:ln w="7938">
            <a:solidFill>
              <a:srgbClr val="000000"/>
            </a:solidFill>
            <a:miter lim="800000"/>
            <a:headEnd/>
            <a:tailEnd/>
          </a:ln>
        </p:spPr>
        <p:txBody>
          <a:bodyPr/>
          <a:lstStyle/>
          <a:p>
            <a:endParaRPr lang="en-GB"/>
          </a:p>
        </p:txBody>
      </p:sp>
      <p:sp>
        <p:nvSpPr>
          <p:cNvPr id="354402" name="Rectangle 98"/>
          <p:cNvSpPr>
            <a:spLocks noChangeArrowheads="1"/>
          </p:cNvSpPr>
          <p:nvPr/>
        </p:nvSpPr>
        <p:spPr bwMode="auto">
          <a:xfrm>
            <a:off x="3022600" y="4406900"/>
            <a:ext cx="1231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403" name="Rectangle 99"/>
          <p:cNvSpPr>
            <a:spLocks noChangeArrowheads="1"/>
          </p:cNvSpPr>
          <p:nvPr/>
        </p:nvSpPr>
        <p:spPr bwMode="auto">
          <a:xfrm>
            <a:off x="3182938" y="4438650"/>
            <a:ext cx="898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a:solidFill>
                  <a:srgbClr val="000000"/>
                </a:solidFill>
                <a:latin typeface="Verdana" pitchFamily="34" charset="0"/>
                <a:cs typeface="Times New Roman" pitchFamily="18" charset="0"/>
              </a:rPr>
              <a:t>Emitter A</a:t>
            </a:r>
            <a:endParaRPr lang="en-GB" sz="2400">
              <a:latin typeface="Times New Roman" pitchFamily="18" charset="0"/>
              <a:cs typeface="Times New Roman" pitchFamily="18" charset="0"/>
            </a:endParaRPr>
          </a:p>
        </p:txBody>
      </p:sp>
      <p:sp>
        <p:nvSpPr>
          <p:cNvPr id="354404" name="Rectangle 100"/>
          <p:cNvSpPr>
            <a:spLocks noChangeArrowheads="1"/>
          </p:cNvSpPr>
          <p:nvPr/>
        </p:nvSpPr>
        <p:spPr bwMode="auto">
          <a:xfrm rot="16200000">
            <a:off x="1605757" y="3169443"/>
            <a:ext cx="22098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700">
                <a:solidFill>
                  <a:srgbClr val="000000"/>
                </a:solidFill>
                <a:latin typeface="Verdana" pitchFamily="34" charset="0"/>
                <a:cs typeface="Times New Roman" pitchFamily="18" charset="0"/>
              </a:rPr>
              <a:t>Emission allowances</a:t>
            </a:r>
            <a:endParaRPr lang="en-GB" sz="2400">
              <a:latin typeface="Times New Roman" pitchFamily="18" charset="0"/>
              <a:cs typeface="Times New Roman" pitchFamily="18" charset="0"/>
            </a:endParaRPr>
          </a:p>
        </p:txBody>
      </p:sp>
      <p:sp>
        <p:nvSpPr>
          <p:cNvPr id="354405" name="Line 101"/>
          <p:cNvSpPr>
            <a:spLocks noChangeShapeType="1"/>
          </p:cNvSpPr>
          <p:nvPr/>
        </p:nvSpPr>
        <p:spPr bwMode="auto">
          <a:xfrm>
            <a:off x="1751013" y="4894263"/>
            <a:ext cx="575786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06" name="Rectangle 102"/>
          <p:cNvSpPr>
            <a:spLocks noChangeArrowheads="1"/>
          </p:cNvSpPr>
          <p:nvPr/>
        </p:nvSpPr>
        <p:spPr bwMode="auto">
          <a:xfrm>
            <a:off x="1271588" y="1885950"/>
            <a:ext cx="1439862" cy="255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407" name="Rectangle 103"/>
          <p:cNvSpPr>
            <a:spLocks noChangeArrowheads="1"/>
          </p:cNvSpPr>
          <p:nvPr/>
        </p:nvSpPr>
        <p:spPr bwMode="auto">
          <a:xfrm>
            <a:off x="1358900" y="1925638"/>
            <a:ext cx="1103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100" b="1">
                <a:solidFill>
                  <a:srgbClr val="000000"/>
                </a:solidFill>
                <a:latin typeface="Verdana" pitchFamily="34" charset="0"/>
                <a:cs typeface="Times New Roman" pitchFamily="18" charset="0"/>
              </a:rPr>
              <a:t>Emissions cap</a:t>
            </a:r>
            <a:endParaRPr lang="en-GB" sz="2400">
              <a:latin typeface="Times New Roman" pitchFamily="18" charset="0"/>
              <a:cs typeface="Times New Roman" pitchFamily="18" charset="0"/>
            </a:endParaRPr>
          </a:p>
        </p:txBody>
      </p:sp>
      <p:sp>
        <p:nvSpPr>
          <p:cNvPr id="354408" name="Rectangle 104" descr="Small grid"/>
          <p:cNvSpPr>
            <a:spLocks noChangeArrowheads="1"/>
          </p:cNvSpPr>
          <p:nvPr/>
        </p:nvSpPr>
        <p:spPr bwMode="auto">
          <a:xfrm>
            <a:off x="2940050" y="2143125"/>
            <a:ext cx="1447800" cy="457200"/>
          </a:xfrm>
          <a:prstGeom prst="rect">
            <a:avLst/>
          </a:prstGeom>
          <a:pattFill prst="smGrid">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409" name="Line 105"/>
          <p:cNvSpPr>
            <a:spLocks noChangeShapeType="1"/>
          </p:cNvSpPr>
          <p:nvPr/>
        </p:nvSpPr>
        <p:spPr bwMode="auto">
          <a:xfrm>
            <a:off x="47498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10" name="Freeform 106"/>
          <p:cNvSpPr>
            <a:spLocks/>
          </p:cNvSpPr>
          <p:nvPr/>
        </p:nvSpPr>
        <p:spPr bwMode="auto">
          <a:xfrm>
            <a:off x="47101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11" name="Line 107"/>
          <p:cNvSpPr>
            <a:spLocks noChangeShapeType="1"/>
          </p:cNvSpPr>
          <p:nvPr/>
        </p:nvSpPr>
        <p:spPr bwMode="auto">
          <a:xfrm>
            <a:off x="4030663"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12" name="Freeform 108"/>
          <p:cNvSpPr>
            <a:spLocks/>
          </p:cNvSpPr>
          <p:nvPr/>
        </p:nvSpPr>
        <p:spPr bwMode="auto">
          <a:xfrm>
            <a:off x="39909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13" name="Line 109"/>
          <p:cNvSpPr>
            <a:spLocks noChangeShapeType="1"/>
          </p:cNvSpPr>
          <p:nvPr/>
        </p:nvSpPr>
        <p:spPr bwMode="auto">
          <a:xfrm flipH="1">
            <a:off x="4381500" y="1125538"/>
            <a:ext cx="793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14" name="Freeform 110"/>
          <p:cNvSpPr>
            <a:spLocks/>
          </p:cNvSpPr>
          <p:nvPr/>
        </p:nvSpPr>
        <p:spPr bwMode="auto">
          <a:xfrm>
            <a:off x="4341813" y="2046288"/>
            <a:ext cx="96837" cy="87312"/>
          </a:xfrm>
          <a:custGeom>
            <a:avLst/>
            <a:gdLst>
              <a:gd name="T0" fmla="*/ 0 w 61"/>
              <a:gd name="T1" fmla="*/ 0 h 55"/>
              <a:gd name="T2" fmla="*/ 30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30"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15" name="Line 111"/>
          <p:cNvSpPr>
            <a:spLocks noChangeShapeType="1"/>
          </p:cNvSpPr>
          <p:nvPr/>
        </p:nvSpPr>
        <p:spPr bwMode="auto">
          <a:xfrm>
            <a:off x="1366838" y="2133600"/>
            <a:ext cx="64785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16" name="Line 112"/>
          <p:cNvSpPr>
            <a:spLocks noChangeShapeType="1"/>
          </p:cNvSpPr>
          <p:nvPr/>
        </p:nvSpPr>
        <p:spPr bwMode="auto">
          <a:xfrm>
            <a:off x="25908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17" name="Freeform 113"/>
          <p:cNvSpPr>
            <a:spLocks/>
          </p:cNvSpPr>
          <p:nvPr/>
        </p:nvSpPr>
        <p:spPr bwMode="auto">
          <a:xfrm>
            <a:off x="25511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18" name="Line 114"/>
          <p:cNvSpPr>
            <a:spLocks noChangeShapeType="1"/>
          </p:cNvSpPr>
          <p:nvPr/>
        </p:nvSpPr>
        <p:spPr bwMode="auto">
          <a:xfrm>
            <a:off x="2951163"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19" name="Freeform 115"/>
          <p:cNvSpPr>
            <a:spLocks/>
          </p:cNvSpPr>
          <p:nvPr/>
        </p:nvSpPr>
        <p:spPr bwMode="auto">
          <a:xfrm>
            <a:off x="29114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20" name="Line 116"/>
          <p:cNvSpPr>
            <a:spLocks noChangeShapeType="1"/>
          </p:cNvSpPr>
          <p:nvPr/>
        </p:nvSpPr>
        <p:spPr bwMode="auto">
          <a:xfrm>
            <a:off x="3309938" y="1125538"/>
            <a:ext cx="1587"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21" name="Freeform 117"/>
          <p:cNvSpPr>
            <a:spLocks/>
          </p:cNvSpPr>
          <p:nvPr/>
        </p:nvSpPr>
        <p:spPr bwMode="auto">
          <a:xfrm>
            <a:off x="3270250" y="2046288"/>
            <a:ext cx="96838" cy="87312"/>
          </a:xfrm>
          <a:custGeom>
            <a:avLst/>
            <a:gdLst>
              <a:gd name="T0" fmla="*/ 0 w 61"/>
              <a:gd name="T1" fmla="*/ 0 h 55"/>
              <a:gd name="T2" fmla="*/ 25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5"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22" name="Line 118"/>
          <p:cNvSpPr>
            <a:spLocks noChangeShapeType="1"/>
          </p:cNvSpPr>
          <p:nvPr/>
        </p:nvSpPr>
        <p:spPr bwMode="auto">
          <a:xfrm>
            <a:off x="36703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23" name="Freeform 119"/>
          <p:cNvSpPr>
            <a:spLocks/>
          </p:cNvSpPr>
          <p:nvPr/>
        </p:nvSpPr>
        <p:spPr bwMode="auto">
          <a:xfrm>
            <a:off x="36306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24" name="Line 120"/>
          <p:cNvSpPr>
            <a:spLocks noChangeShapeType="1"/>
          </p:cNvSpPr>
          <p:nvPr/>
        </p:nvSpPr>
        <p:spPr bwMode="auto">
          <a:xfrm>
            <a:off x="6550025"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25" name="Freeform 121"/>
          <p:cNvSpPr>
            <a:spLocks/>
          </p:cNvSpPr>
          <p:nvPr/>
        </p:nvSpPr>
        <p:spPr bwMode="auto">
          <a:xfrm>
            <a:off x="6508750" y="2046288"/>
            <a:ext cx="96838" cy="87312"/>
          </a:xfrm>
          <a:custGeom>
            <a:avLst/>
            <a:gdLst>
              <a:gd name="T0" fmla="*/ 0 w 61"/>
              <a:gd name="T1" fmla="*/ 0 h 55"/>
              <a:gd name="T2" fmla="*/ 26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6"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26" name="Line 122"/>
          <p:cNvSpPr>
            <a:spLocks noChangeShapeType="1"/>
          </p:cNvSpPr>
          <p:nvPr/>
        </p:nvSpPr>
        <p:spPr bwMode="auto">
          <a:xfrm>
            <a:off x="5110163" y="1557338"/>
            <a:ext cx="1587" cy="5048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27" name="Freeform 123"/>
          <p:cNvSpPr>
            <a:spLocks/>
          </p:cNvSpPr>
          <p:nvPr/>
        </p:nvSpPr>
        <p:spPr bwMode="auto">
          <a:xfrm>
            <a:off x="50704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28" name="Line 124"/>
          <p:cNvSpPr>
            <a:spLocks noChangeShapeType="1"/>
          </p:cNvSpPr>
          <p:nvPr/>
        </p:nvSpPr>
        <p:spPr bwMode="auto">
          <a:xfrm>
            <a:off x="5470525" y="1557338"/>
            <a:ext cx="1588" cy="5048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29" name="Freeform 125"/>
          <p:cNvSpPr>
            <a:spLocks/>
          </p:cNvSpPr>
          <p:nvPr/>
        </p:nvSpPr>
        <p:spPr bwMode="auto">
          <a:xfrm>
            <a:off x="5429250" y="2046288"/>
            <a:ext cx="96838" cy="87312"/>
          </a:xfrm>
          <a:custGeom>
            <a:avLst/>
            <a:gdLst>
              <a:gd name="T0" fmla="*/ 0 w 61"/>
              <a:gd name="T1" fmla="*/ 0 h 55"/>
              <a:gd name="T2" fmla="*/ 26 w 61"/>
              <a:gd name="T3" fmla="*/ 55 h 55"/>
              <a:gd name="T4" fmla="*/ 61 w 61"/>
              <a:gd name="T5" fmla="*/ 0 h 55"/>
              <a:gd name="T6" fmla="*/ 0 w 61"/>
              <a:gd name="T7" fmla="*/ 0 h 55"/>
            </a:gdLst>
            <a:ahLst/>
            <a:cxnLst>
              <a:cxn ang="0">
                <a:pos x="T0" y="T1"/>
              </a:cxn>
              <a:cxn ang="0">
                <a:pos x="T2" y="T3"/>
              </a:cxn>
              <a:cxn ang="0">
                <a:pos x="T4" y="T5"/>
              </a:cxn>
              <a:cxn ang="0">
                <a:pos x="T6" y="T7"/>
              </a:cxn>
            </a:cxnLst>
            <a:rect l="0" t="0" r="r" b="b"/>
            <a:pathLst>
              <a:path w="61" h="55">
                <a:moveTo>
                  <a:pt x="0" y="0"/>
                </a:moveTo>
                <a:lnTo>
                  <a:pt x="26" y="55"/>
                </a:lnTo>
                <a:lnTo>
                  <a:pt x="6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30" name="Line 126"/>
          <p:cNvSpPr>
            <a:spLocks noChangeShapeType="1"/>
          </p:cNvSpPr>
          <p:nvPr/>
        </p:nvSpPr>
        <p:spPr bwMode="auto">
          <a:xfrm>
            <a:off x="5829300" y="1125538"/>
            <a:ext cx="1588" cy="936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31" name="Freeform 127"/>
          <p:cNvSpPr>
            <a:spLocks/>
          </p:cNvSpPr>
          <p:nvPr/>
        </p:nvSpPr>
        <p:spPr bwMode="auto">
          <a:xfrm>
            <a:off x="5789613"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32" name="Freeform 128"/>
          <p:cNvSpPr>
            <a:spLocks/>
          </p:cNvSpPr>
          <p:nvPr/>
        </p:nvSpPr>
        <p:spPr bwMode="auto">
          <a:xfrm>
            <a:off x="6149975" y="2046288"/>
            <a:ext cx="95250" cy="87312"/>
          </a:xfrm>
          <a:custGeom>
            <a:avLst/>
            <a:gdLst>
              <a:gd name="T0" fmla="*/ 0 w 60"/>
              <a:gd name="T1" fmla="*/ 0 h 55"/>
              <a:gd name="T2" fmla="*/ 25 w 60"/>
              <a:gd name="T3" fmla="*/ 55 h 55"/>
              <a:gd name="T4" fmla="*/ 60 w 60"/>
              <a:gd name="T5" fmla="*/ 0 h 55"/>
              <a:gd name="T6" fmla="*/ 0 w 60"/>
              <a:gd name="T7" fmla="*/ 0 h 55"/>
            </a:gdLst>
            <a:ahLst/>
            <a:cxnLst>
              <a:cxn ang="0">
                <a:pos x="T0" y="T1"/>
              </a:cxn>
              <a:cxn ang="0">
                <a:pos x="T2" y="T3"/>
              </a:cxn>
              <a:cxn ang="0">
                <a:pos x="T4" y="T5"/>
              </a:cxn>
              <a:cxn ang="0">
                <a:pos x="T6" y="T7"/>
              </a:cxn>
            </a:cxnLst>
            <a:rect l="0" t="0" r="r" b="b"/>
            <a:pathLst>
              <a:path w="60" h="55">
                <a:moveTo>
                  <a:pt x="0" y="0"/>
                </a:moveTo>
                <a:lnTo>
                  <a:pt x="25" y="55"/>
                </a:lnTo>
                <a:lnTo>
                  <a:pt x="6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4433" name="Line 129"/>
          <p:cNvSpPr>
            <a:spLocks noChangeShapeType="1"/>
          </p:cNvSpPr>
          <p:nvPr/>
        </p:nvSpPr>
        <p:spPr bwMode="auto">
          <a:xfrm>
            <a:off x="5110163" y="1125538"/>
            <a:ext cx="1587" cy="1444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34" name="Line 130"/>
          <p:cNvSpPr>
            <a:spLocks noChangeShapeType="1"/>
          </p:cNvSpPr>
          <p:nvPr/>
        </p:nvSpPr>
        <p:spPr bwMode="auto">
          <a:xfrm>
            <a:off x="5470525" y="1125538"/>
            <a:ext cx="1588" cy="1444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435" name="Rectangle 131"/>
          <p:cNvSpPr>
            <a:spLocks noChangeArrowheads="1"/>
          </p:cNvSpPr>
          <p:nvPr/>
        </p:nvSpPr>
        <p:spPr bwMode="auto">
          <a:xfrm>
            <a:off x="3006725" y="1270000"/>
            <a:ext cx="3022600" cy="2873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436" name="Rectangle 132"/>
          <p:cNvSpPr>
            <a:spLocks noChangeArrowheads="1"/>
          </p:cNvSpPr>
          <p:nvPr/>
        </p:nvSpPr>
        <p:spPr bwMode="auto">
          <a:xfrm>
            <a:off x="3094038" y="1309688"/>
            <a:ext cx="27828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sz="1300">
                <a:solidFill>
                  <a:srgbClr val="000000"/>
                </a:solidFill>
                <a:latin typeface="Verdana" pitchFamily="34" charset="0"/>
                <a:cs typeface="Times New Roman" pitchFamily="18" charset="0"/>
              </a:rPr>
              <a:t>Downward pressure on emissions</a:t>
            </a:r>
            <a:endParaRPr lang="en-GB" sz="2400">
              <a:latin typeface="Times New Roman" pitchFamily="18" charset="0"/>
              <a:cs typeface="Times New Roman" pitchFamily="18" charset="0"/>
            </a:endParaRPr>
          </a:p>
        </p:txBody>
      </p:sp>
      <p:sp>
        <p:nvSpPr>
          <p:cNvPr id="354437" name="Rectangle 133"/>
          <p:cNvSpPr>
            <a:spLocks noChangeArrowheads="1"/>
          </p:cNvSpPr>
          <p:nvPr/>
        </p:nvSpPr>
        <p:spPr bwMode="auto">
          <a:xfrm>
            <a:off x="4846638" y="4406900"/>
            <a:ext cx="12303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4438" name="Rectangle 134"/>
          <p:cNvSpPr>
            <a:spLocks noChangeArrowheads="1"/>
          </p:cNvSpPr>
          <p:nvPr/>
        </p:nvSpPr>
        <p:spPr bwMode="auto">
          <a:xfrm>
            <a:off x="4997450" y="4438650"/>
            <a:ext cx="898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0"/>
              </a:spcBef>
            </a:pPr>
            <a:r>
              <a:rPr lang="en-GB">
                <a:solidFill>
                  <a:srgbClr val="000000"/>
                </a:solidFill>
                <a:latin typeface="Verdana" pitchFamily="34" charset="0"/>
                <a:cs typeface="Times New Roman" pitchFamily="18" charset="0"/>
              </a:rPr>
              <a:t>Emitter B</a:t>
            </a:r>
            <a:endParaRPr lang="en-GB" sz="2400">
              <a:latin typeface="Times New Roman" pitchFamily="18" charset="0"/>
              <a:cs typeface="Times New Roman" pitchFamily="18" charset="0"/>
            </a:endParaRPr>
          </a:p>
        </p:txBody>
      </p:sp>
      <p:sp>
        <p:nvSpPr>
          <p:cNvPr id="354439" name="Rectangle 135" descr="Wide upward diagonal"/>
          <p:cNvSpPr>
            <a:spLocks noChangeArrowheads="1"/>
          </p:cNvSpPr>
          <p:nvPr/>
        </p:nvSpPr>
        <p:spPr bwMode="auto">
          <a:xfrm>
            <a:off x="2187575" y="5495925"/>
            <a:ext cx="304800" cy="304800"/>
          </a:xfrm>
          <a:prstGeom prst="rect">
            <a:avLst/>
          </a:prstGeom>
          <a:pattFill prst="wdUpDiag">
            <a:fgClr>
              <a:srgbClr val="000000"/>
            </a:fgClr>
            <a:bgClr>
              <a:schemeClr val="folHlink"/>
            </a:bgClr>
          </a:pattFill>
          <a:ln w="9525">
            <a:solidFill>
              <a:schemeClr val="folHlink"/>
            </a:solidFill>
            <a:miter lim="800000"/>
            <a:headEnd/>
            <a:tailEnd/>
          </a:ln>
        </p:spPr>
        <p:txBody>
          <a:bodyPr/>
          <a:lstStyle/>
          <a:p>
            <a:endParaRPr lang="en-GB"/>
          </a:p>
        </p:txBody>
      </p:sp>
      <p:sp>
        <p:nvSpPr>
          <p:cNvPr id="354440" name="Rectangle 136" descr="Small grid"/>
          <p:cNvSpPr>
            <a:spLocks noChangeArrowheads="1"/>
          </p:cNvSpPr>
          <p:nvPr/>
        </p:nvSpPr>
        <p:spPr bwMode="auto">
          <a:xfrm>
            <a:off x="2168525" y="5038725"/>
            <a:ext cx="304800" cy="304800"/>
          </a:xfrm>
          <a:prstGeom prst="rect">
            <a:avLst/>
          </a:prstGeom>
          <a:pattFill prst="smGrid">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0" name="Title 1"/>
          <p:cNvSpPr>
            <a:spLocks noGrp="1"/>
          </p:cNvSpPr>
          <p:nvPr>
            <p:ph type="title"/>
          </p:nvPr>
        </p:nvSpPr>
        <p:spPr/>
        <p:txBody>
          <a:bodyPr/>
          <a:lstStyle/>
          <a:p>
            <a:r>
              <a:rPr lang="en-US" sz="2000" b="1" dirty="0" smtClean="0"/>
              <a:t>Emissions Trading </a:t>
            </a:r>
            <a:endParaRPr lang="en-GB" sz="2000" b="1" dirty="0" smtClean="0"/>
          </a:p>
        </p:txBody>
      </p:sp>
    </p:spTree>
    <p:extLst>
      <p:ext uri="{BB962C8B-B14F-4D97-AF65-F5344CB8AC3E}">
        <p14:creationId xmlns:p14="http://schemas.microsoft.com/office/powerpoint/2010/main" val="407651205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sz="2000" smtClean="0"/>
              <a:t>Objectives</a:t>
            </a:r>
            <a:endParaRPr lang="de-DE" sz="200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92" y="3573016"/>
            <a:ext cx="1513364" cy="100890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52" y="4797152"/>
            <a:ext cx="1505930" cy="1003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22" y="2348880"/>
            <a:ext cx="1514460" cy="100964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122" y="1123216"/>
            <a:ext cx="1514460" cy="1009640"/>
          </a:xfrm>
          <a:prstGeom prst="rect">
            <a:avLst/>
          </a:prstGeom>
        </p:spPr>
      </p:pic>
      <p:sp>
        <p:nvSpPr>
          <p:cNvPr id="11" name="Text Box 4"/>
          <p:cNvSpPr txBox="1">
            <a:spLocks noChangeArrowheads="1"/>
          </p:cNvSpPr>
          <p:nvPr/>
        </p:nvSpPr>
        <p:spPr bwMode="auto">
          <a:xfrm>
            <a:off x="2356953" y="2619800"/>
            <a:ext cx="5400600" cy="467800"/>
          </a:xfrm>
          <a:prstGeom prst="rect">
            <a:avLst/>
          </a:prstGeom>
          <a:noFill/>
          <a:ln w="9525">
            <a:noFill/>
            <a:miter lim="800000"/>
            <a:headEnd/>
            <a:tailEnd/>
          </a:ln>
        </p:spPr>
        <p:txBody>
          <a:bodyPr lIns="0" tIns="0" rIns="0" bIns="0"/>
          <a:lstStyle/>
          <a:p>
            <a:pPr>
              <a:lnSpc>
                <a:spcPts val="3200"/>
              </a:lnSpc>
            </a:pPr>
            <a:r>
              <a:rPr lang="de-DE" sz="2800" dirty="0" smtClean="0"/>
              <a:t>Clean Development Mechanism</a:t>
            </a:r>
          </a:p>
          <a:p>
            <a:pPr marL="457200" indent="-457200">
              <a:lnSpc>
                <a:spcPts val="3200"/>
              </a:lnSpc>
              <a:buFont typeface="Arial" pitchFamily="34" charset="0"/>
              <a:buChar char="•"/>
            </a:pPr>
            <a:endParaRPr lang="de-DE" sz="2800" dirty="0"/>
          </a:p>
        </p:txBody>
      </p:sp>
    </p:spTree>
    <p:extLst>
      <p:ext uri="{BB962C8B-B14F-4D97-AF65-F5344CB8AC3E}">
        <p14:creationId xmlns:p14="http://schemas.microsoft.com/office/powerpoint/2010/main" val="4011416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2843808" y="909896"/>
            <a:ext cx="5451292" cy="1137889"/>
          </a:xfrm>
        </p:spPr>
        <p:txBody>
          <a:bodyPr/>
          <a:lstStyle/>
          <a:p>
            <a:pPr marL="0" indent="0" eaLnBrk="1" hangingPunct="1">
              <a:lnSpc>
                <a:spcPts val="4000"/>
              </a:lnSpc>
              <a:buNone/>
            </a:pPr>
            <a:r>
              <a:rPr lang="en-US" sz="3600" i="0" dirty="0" smtClean="0"/>
              <a:t>projects are issued</a:t>
            </a:r>
            <a:r>
              <a:rPr lang="en-US" sz="4000" i="0" dirty="0" smtClean="0"/>
              <a:t> </a:t>
            </a:r>
          </a:p>
          <a:p>
            <a:pPr marL="0" indent="0" eaLnBrk="1" hangingPunct="1">
              <a:lnSpc>
                <a:spcPts val="4000"/>
              </a:lnSpc>
              <a:buNone/>
            </a:pPr>
            <a:r>
              <a:rPr lang="en-US" sz="4400" i="0" dirty="0" smtClean="0">
                <a:solidFill>
                  <a:schemeClr val="tx2"/>
                </a:solidFill>
              </a:rPr>
              <a:t>saleable</a:t>
            </a:r>
            <a:r>
              <a:rPr lang="en-US" sz="4400" i="0" dirty="0" smtClean="0"/>
              <a:t> credits</a:t>
            </a:r>
          </a:p>
        </p:txBody>
      </p:sp>
      <p:pic>
        <p:nvPicPr>
          <p:cNvPr id="7173" name="Picture 8" descr="file561124183739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024" y="908720"/>
            <a:ext cx="2155012" cy="1432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580" y="2132856"/>
            <a:ext cx="7980363"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0173" y="2880990"/>
            <a:ext cx="1207891" cy="147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8304" y="2979598"/>
            <a:ext cx="947151" cy="1324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2"/>
          <p:cNvSpPr txBox="1">
            <a:spLocks noChangeArrowheads="1"/>
          </p:cNvSpPr>
          <p:nvPr/>
        </p:nvSpPr>
        <p:spPr>
          <a:xfrm>
            <a:off x="467544" y="450379"/>
            <a:ext cx="7869238" cy="314325"/>
          </a:xfrm>
          <a:prstGeom prst="rect">
            <a:avLst/>
          </a:prstGeom>
        </p:spPr>
        <p:txBody>
          <a:bodyPr/>
          <a:lstStyle>
            <a:lvl1pPr algn="l" rtl="0" eaLnBrk="0" fontAlgn="base" hangingPunct="0">
              <a:lnSpc>
                <a:spcPts val="1500"/>
              </a:lnSpc>
              <a:spcBef>
                <a:spcPct val="0"/>
              </a:spcBef>
              <a:spcAft>
                <a:spcPct val="0"/>
              </a:spcAft>
              <a:defRPr sz="1200">
                <a:solidFill>
                  <a:schemeClr val="tx2"/>
                </a:solidFill>
                <a:latin typeface="+mj-lt"/>
                <a:ea typeface="+mj-ea"/>
                <a:cs typeface="+mj-cs"/>
              </a:defRPr>
            </a:lvl1pPr>
            <a:lvl2pPr algn="l" rtl="0" eaLnBrk="0" fontAlgn="base" hangingPunct="0">
              <a:lnSpc>
                <a:spcPts val="1500"/>
              </a:lnSpc>
              <a:spcBef>
                <a:spcPct val="0"/>
              </a:spcBef>
              <a:spcAft>
                <a:spcPct val="0"/>
              </a:spcAft>
              <a:defRPr sz="1200">
                <a:solidFill>
                  <a:schemeClr val="tx2"/>
                </a:solidFill>
                <a:latin typeface="Arial" charset="0"/>
              </a:defRPr>
            </a:lvl2pPr>
            <a:lvl3pPr algn="l" rtl="0" eaLnBrk="0" fontAlgn="base" hangingPunct="0">
              <a:lnSpc>
                <a:spcPts val="1500"/>
              </a:lnSpc>
              <a:spcBef>
                <a:spcPct val="0"/>
              </a:spcBef>
              <a:spcAft>
                <a:spcPct val="0"/>
              </a:spcAft>
              <a:defRPr sz="1200">
                <a:solidFill>
                  <a:schemeClr val="tx2"/>
                </a:solidFill>
                <a:latin typeface="Arial" charset="0"/>
              </a:defRPr>
            </a:lvl3pPr>
            <a:lvl4pPr algn="l" rtl="0" eaLnBrk="0" fontAlgn="base" hangingPunct="0">
              <a:lnSpc>
                <a:spcPts val="1500"/>
              </a:lnSpc>
              <a:spcBef>
                <a:spcPct val="0"/>
              </a:spcBef>
              <a:spcAft>
                <a:spcPct val="0"/>
              </a:spcAft>
              <a:defRPr sz="1200">
                <a:solidFill>
                  <a:schemeClr val="tx2"/>
                </a:solidFill>
                <a:latin typeface="Arial" charset="0"/>
              </a:defRPr>
            </a:lvl4pPr>
            <a:lvl5pPr algn="l" rtl="0" eaLnBrk="0" fontAlgn="base" hangingPunct="0">
              <a:lnSpc>
                <a:spcPts val="1500"/>
              </a:lnSpc>
              <a:spcBef>
                <a:spcPct val="0"/>
              </a:spcBef>
              <a:spcAft>
                <a:spcPct val="0"/>
              </a:spcAft>
              <a:defRPr sz="1200">
                <a:solidFill>
                  <a:schemeClr val="tx2"/>
                </a:solidFill>
                <a:latin typeface="Arial" charset="0"/>
              </a:defRPr>
            </a:lvl5pPr>
            <a:lvl6pPr marL="457200" algn="l" rtl="0" eaLnBrk="0" fontAlgn="base" hangingPunct="0">
              <a:lnSpc>
                <a:spcPts val="1500"/>
              </a:lnSpc>
              <a:spcBef>
                <a:spcPct val="0"/>
              </a:spcBef>
              <a:spcAft>
                <a:spcPct val="0"/>
              </a:spcAft>
              <a:defRPr sz="1200">
                <a:solidFill>
                  <a:schemeClr val="tx2"/>
                </a:solidFill>
                <a:latin typeface="Arial" charset="0"/>
              </a:defRPr>
            </a:lvl6pPr>
            <a:lvl7pPr marL="914400" algn="l" rtl="0" eaLnBrk="0" fontAlgn="base" hangingPunct="0">
              <a:lnSpc>
                <a:spcPts val="1500"/>
              </a:lnSpc>
              <a:spcBef>
                <a:spcPct val="0"/>
              </a:spcBef>
              <a:spcAft>
                <a:spcPct val="0"/>
              </a:spcAft>
              <a:defRPr sz="1200">
                <a:solidFill>
                  <a:schemeClr val="tx2"/>
                </a:solidFill>
                <a:latin typeface="Arial" charset="0"/>
              </a:defRPr>
            </a:lvl7pPr>
            <a:lvl8pPr marL="1371600" algn="l" rtl="0" eaLnBrk="0" fontAlgn="base" hangingPunct="0">
              <a:lnSpc>
                <a:spcPts val="1500"/>
              </a:lnSpc>
              <a:spcBef>
                <a:spcPct val="0"/>
              </a:spcBef>
              <a:spcAft>
                <a:spcPct val="0"/>
              </a:spcAft>
              <a:defRPr sz="1200">
                <a:solidFill>
                  <a:schemeClr val="tx2"/>
                </a:solidFill>
                <a:latin typeface="Arial" charset="0"/>
              </a:defRPr>
            </a:lvl8pPr>
            <a:lvl9pPr marL="1828800" algn="l" rtl="0" eaLnBrk="0" fontAlgn="base" hangingPunct="0">
              <a:lnSpc>
                <a:spcPts val="1500"/>
              </a:lnSpc>
              <a:spcBef>
                <a:spcPct val="0"/>
              </a:spcBef>
              <a:spcAft>
                <a:spcPct val="0"/>
              </a:spcAft>
              <a:defRPr sz="1200">
                <a:solidFill>
                  <a:schemeClr val="tx2"/>
                </a:solidFill>
                <a:latin typeface="Arial" charset="0"/>
              </a:defRPr>
            </a:lvl9pPr>
          </a:lstStyle>
          <a:p>
            <a:r>
              <a:rPr lang="en-GB" sz="2000" b="1" kern="0" dirty="0" smtClean="0"/>
              <a:t>Sustainable Development &amp; Carbon Credits</a:t>
            </a:r>
            <a:endParaRPr lang="de-DE" sz="2000" b="1" kern="0" dirty="0" smtClean="0"/>
          </a:p>
        </p:txBody>
      </p:sp>
      <p:sp>
        <p:nvSpPr>
          <p:cNvPr id="13" name="Rectangle 4"/>
          <p:cNvSpPr>
            <a:spLocks noChangeArrowheads="1"/>
          </p:cNvSpPr>
          <p:nvPr/>
        </p:nvSpPr>
        <p:spPr bwMode="auto">
          <a:xfrm>
            <a:off x="497248" y="4509120"/>
            <a:ext cx="7561262" cy="1803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marL="342900" indent="-342900" algn="ctr">
              <a:lnSpc>
                <a:spcPts val="2900"/>
              </a:lnSpc>
            </a:pPr>
            <a:r>
              <a:rPr lang="en-US" sz="3200" dirty="0" smtClean="0"/>
              <a:t>Contribution to Sustainable Development - employment</a:t>
            </a:r>
            <a:r>
              <a:rPr lang="en-US" sz="3200" dirty="0"/>
              <a:t>,  income generation, health benefits and  infrastructure </a:t>
            </a:r>
            <a:r>
              <a:rPr lang="en-US" sz="3200" dirty="0" smtClean="0"/>
              <a:t>development</a:t>
            </a:r>
            <a:endParaRPr lang="en-US" sz="3200" dirty="0"/>
          </a:p>
          <a:p>
            <a:pPr marL="342900" indent="-342900">
              <a:lnSpc>
                <a:spcPts val="2900"/>
              </a:lnSpc>
            </a:pPr>
            <a:endParaRPr lang="en-US" sz="3200" dirty="0"/>
          </a:p>
        </p:txBody>
      </p:sp>
    </p:spTree>
    <p:extLst>
      <p:ext uri="{BB962C8B-B14F-4D97-AF65-F5344CB8AC3E}">
        <p14:creationId xmlns:p14="http://schemas.microsoft.com/office/powerpoint/2010/main" val="182373790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a:themeElements>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a:themeElements>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ank">
  <a:themeElements>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blank">
  <a:themeElements>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4B93DC"/>
        </a:dk2>
        <a:lt2>
          <a:srgbClr val="808080"/>
        </a:lt2>
        <a:accent1>
          <a:srgbClr val="CCA674"/>
        </a:accent1>
        <a:accent2>
          <a:srgbClr val="FB927D"/>
        </a:accent2>
        <a:accent3>
          <a:srgbClr val="FFFFFF"/>
        </a:accent3>
        <a:accent4>
          <a:srgbClr val="000000"/>
        </a:accent4>
        <a:accent5>
          <a:srgbClr val="E2D0BC"/>
        </a:accent5>
        <a:accent6>
          <a:srgbClr val="E38471"/>
        </a:accent6>
        <a:hlink>
          <a:srgbClr val="A8D6BC"/>
        </a:hlink>
        <a:folHlink>
          <a:srgbClr val="B6D4B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3923</TotalTime>
  <Words>1683</Words>
  <Application>Microsoft Office PowerPoint</Application>
  <PresentationFormat>On-screen Show (4:3)</PresentationFormat>
  <Paragraphs>357</Paragraphs>
  <Slides>27</Slides>
  <Notes>24</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27</vt:i4>
      </vt:variant>
    </vt:vector>
  </HeadingPairs>
  <TitlesOfParts>
    <vt:vector size="38" baseType="lpstr">
      <vt:lpstr>Arial</vt:lpstr>
      <vt:lpstr>Calibri</vt:lpstr>
      <vt:lpstr>Times New Roman</vt:lpstr>
      <vt:lpstr>Arial Unicode MS</vt:lpstr>
      <vt:lpstr>Verdana</vt:lpstr>
      <vt:lpstr>SimSun</vt:lpstr>
      <vt:lpstr>blank</vt:lpstr>
      <vt:lpstr>1_blank</vt:lpstr>
      <vt:lpstr>2_blank</vt:lpstr>
      <vt:lpstr>3_blank</vt:lpstr>
      <vt:lpstr>4_blank</vt:lpstr>
      <vt:lpstr>Overview of the CDM and the CDM project Cycle</vt:lpstr>
      <vt:lpstr>Objectives</vt:lpstr>
      <vt:lpstr>Objectives</vt:lpstr>
      <vt:lpstr>Carbon Trading </vt:lpstr>
      <vt:lpstr>PowerPoint Presentation</vt:lpstr>
      <vt:lpstr>PowerPoint Presentation</vt:lpstr>
      <vt:lpstr>Emissions Trading </vt:lpstr>
      <vt:lpstr>Objectives</vt:lpstr>
      <vt:lpstr>PowerPoint Presentation</vt:lpstr>
      <vt:lpstr>PROJECTS ON THE GROUND</vt:lpstr>
      <vt:lpstr>PROJECTS ON THE GROUND – What do they look like? </vt:lpstr>
      <vt:lpstr>A Mechanism with Global Reach</vt:lpstr>
      <vt:lpstr>Objectives</vt:lpstr>
      <vt:lpstr>QUESTION 2 – Who is involved? What is the CDM project cycle? </vt:lpstr>
      <vt:lpstr>Who is involved in the Project Cycle? </vt:lpstr>
      <vt:lpstr>PROJECTS ON THE GROUND</vt:lpstr>
      <vt:lpstr>CDM project cycle</vt:lpstr>
      <vt:lpstr>CDM project cycle</vt:lpstr>
      <vt:lpstr>CDM project cycle</vt:lpstr>
      <vt:lpstr>CDM project cycle</vt:lpstr>
      <vt:lpstr>CDM project cycle</vt:lpstr>
      <vt:lpstr>CDM project cycle</vt:lpstr>
      <vt:lpstr>CDM project cycle</vt:lpstr>
      <vt:lpstr>CDM project cycle</vt:lpstr>
      <vt:lpstr>Objectives</vt:lpstr>
      <vt:lpstr>Review</vt:lpstr>
      <vt:lpstr>PowerPoint Presentation</vt:lpstr>
    </vt:vector>
  </TitlesOfParts>
  <Company>UNFCCC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Clean Development Mechanism and Programme of Activities</dc:title>
  <dc:creator>Clare Lonergan</dc:creator>
  <cp:lastModifiedBy>Flordeliza Andres</cp:lastModifiedBy>
  <cp:revision>144</cp:revision>
  <dcterms:created xsi:type="dcterms:W3CDTF">2012-07-19T14:58:16Z</dcterms:created>
  <dcterms:modified xsi:type="dcterms:W3CDTF">2013-10-16T13:48:00Z</dcterms:modified>
</cp:coreProperties>
</file>