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360" r:id="rId3"/>
    <p:sldId id="359" r:id="rId4"/>
    <p:sldId id="357" r:id="rId5"/>
    <p:sldId id="267" r:id="rId6"/>
    <p:sldId id="361" r:id="rId7"/>
    <p:sldId id="369" r:id="rId8"/>
    <p:sldId id="352" r:id="rId9"/>
    <p:sldId id="363" r:id="rId10"/>
    <p:sldId id="365" r:id="rId11"/>
    <p:sldId id="366" r:id="rId12"/>
    <p:sldId id="367" r:id="rId13"/>
    <p:sldId id="370" r:id="rId14"/>
    <p:sldId id="368" r:id="rId15"/>
    <p:sldId id="311" r:id="rId16"/>
  </p:sldIdLst>
  <p:sldSz cx="9144000" cy="6858000" type="screen4x3"/>
  <p:notesSz cx="6794500" cy="9906000"/>
  <p:defaultTextStyle>
    <a:defPPr>
      <a:defRPr lang="en-US"/>
    </a:defPPr>
    <a:lvl1pPr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FFD5"/>
    <a:srgbClr val="FFFF99"/>
    <a:srgbClr val="1960AB"/>
    <a:srgbClr val="000000"/>
    <a:srgbClr val="4D4D4D"/>
    <a:srgbClr val="5F5F5F"/>
    <a:srgbClr val="777777"/>
    <a:srgbClr val="808080"/>
    <a:srgbClr val="FFFFFF"/>
    <a:srgbClr val="6C54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67" autoAdjust="0"/>
    <p:restoredTop sz="94184" autoAdjust="0"/>
  </p:normalViewPr>
  <p:slideViewPr>
    <p:cSldViewPr>
      <p:cViewPr>
        <p:scale>
          <a:sx n="100" d="100"/>
          <a:sy n="100" d="100"/>
        </p:scale>
        <p:origin x="-150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6"/>
    </p:cViewPr>
  </p:sorterViewPr>
  <p:notesViewPr>
    <p:cSldViewPr>
      <p:cViewPr varScale="1">
        <p:scale>
          <a:sx n="75" d="100"/>
          <a:sy n="75" d="100"/>
        </p:scale>
        <p:origin x="-2166" y="-90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Line 7"/>
          <p:cNvSpPr>
            <a:spLocks noChangeShapeType="1"/>
          </p:cNvSpPr>
          <p:nvPr/>
        </p:nvSpPr>
        <p:spPr bwMode="auto">
          <a:xfrm>
            <a:off x="475556" y="388744"/>
            <a:ext cx="5843392" cy="153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8086" tIns="44043" rIns="88086" bIns="44043"/>
          <a:lstStyle/>
          <a:p>
            <a:endParaRPr lang="en-GB" dirty="0"/>
          </a:p>
        </p:txBody>
      </p:sp>
      <p:sp>
        <p:nvSpPr>
          <p:cNvPr id="86026" name="Line 10"/>
          <p:cNvSpPr>
            <a:spLocks noChangeShapeType="1"/>
          </p:cNvSpPr>
          <p:nvPr/>
        </p:nvSpPr>
        <p:spPr bwMode="auto">
          <a:xfrm>
            <a:off x="475556" y="9223783"/>
            <a:ext cx="5843392" cy="153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8086" tIns="44043" rIns="88086" bIns="44043"/>
          <a:lstStyle/>
          <a:p>
            <a:endParaRPr lang="en-GB" dirty="0"/>
          </a:p>
        </p:txBody>
      </p:sp>
      <p:sp>
        <p:nvSpPr>
          <p:cNvPr id="86027" name="Rectangle 1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69479" y="149045"/>
            <a:ext cx="5841872" cy="173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952732">
              <a:spcBef>
                <a:spcPct val="0"/>
              </a:spcBef>
              <a:defRPr sz="1200">
                <a:cs typeface="Arial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798791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528" y="4706387"/>
            <a:ext cx="4983444" cy="4455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5" tIns="47706" rIns="95415" bIns="47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5011" name="Line 19"/>
          <p:cNvSpPr>
            <a:spLocks noChangeShapeType="1"/>
          </p:cNvSpPr>
          <p:nvPr/>
        </p:nvSpPr>
        <p:spPr bwMode="auto">
          <a:xfrm>
            <a:off x="475556" y="388744"/>
            <a:ext cx="5843392" cy="153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8086" tIns="44043" rIns="88086" bIns="44043"/>
          <a:lstStyle/>
          <a:p>
            <a:endParaRPr lang="en-GB" dirty="0"/>
          </a:p>
        </p:txBody>
      </p:sp>
      <p:sp>
        <p:nvSpPr>
          <p:cNvPr id="85012" name="Line 20"/>
          <p:cNvSpPr>
            <a:spLocks noChangeShapeType="1"/>
          </p:cNvSpPr>
          <p:nvPr/>
        </p:nvSpPr>
        <p:spPr bwMode="auto">
          <a:xfrm>
            <a:off x="475556" y="9223783"/>
            <a:ext cx="5843392" cy="153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8086" tIns="44043" rIns="88086" bIns="44043"/>
          <a:lstStyle/>
          <a:p>
            <a:endParaRPr lang="en-GB" dirty="0"/>
          </a:p>
        </p:txBody>
      </p:sp>
      <p:sp>
        <p:nvSpPr>
          <p:cNvPr id="85013" name="Rectangle 2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69479" y="149045"/>
            <a:ext cx="5841872" cy="173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952732">
              <a:spcBef>
                <a:spcPct val="0"/>
              </a:spcBef>
              <a:defRPr sz="1200">
                <a:cs typeface="Arial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441365520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271463" indent="-27146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46100" indent="-273050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800100" indent="-25241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073150" indent="-27146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346200" indent="-27146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Presentation title</a:t>
            </a:r>
          </a:p>
        </p:txBody>
      </p:sp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440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0" y="1265238"/>
            <a:ext cx="9144000" cy="43259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ctrTitle"/>
          </p:nvPr>
        </p:nvSpPr>
        <p:spPr>
          <a:xfrm>
            <a:off x="627063" y="2205038"/>
            <a:ext cx="7881937" cy="1204912"/>
          </a:xfrm>
        </p:spPr>
        <p:txBody>
          <a:bodyPr anchor="b"/>
          <a:lstStyle>
            <a:lvl1pPr>
              <a:lnSpc>
                <a:spcPts val="3600"/>
              </a:lnSpc>
              <a:defRPr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ubTitle" idx="1"/>
          </p:nvPr>
        </p:nvSpPr>
        <p:spPr>
          <a:xfrm>
            <a:off x="625475" y="3922713"/>
            <a:ext cx="7881938" cy="75882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110" name="Line 38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3111" name="Line 39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3114" name="Rectangle 4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304709" y="6256317"/>
            <a:ext cx="405408" cy="476250"/>
          </a:xfrm>
        </p:spPr>
        <p:txBody>
          <a:bodyPr/>
          <a:lstStyle>
            <a:lvl1pPr>
              <a:defRPr/>
            </a:lvl1pPr>
          </a:lstStyle>
          <a:p>
            <a:fld id="{0246C1CC-B834-4411-9DDD-0289CDAC70D7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3116" name="Text Box 44"/>
          <p:cNvSpPr txBox="1">
            <a:spLocks noChangeArrowheads="1"/>
          </p:cNvSpPr>
          <p:nvPr userDrawn="1"/>
        </p:nvSpPr>
        <p:spPr bwMode="auto">
          <a:xfrm>
            <a:off x="2987824" y="6357999"/>
            <a:ext cx="424973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spcBef>
                <a:spcPct val="0"/>
              </a:spcBef>
            </a:pPr>
            <a:r>
              <a:rPr lang="de-DE" sz="1200" b="1" i="1" dirty="0" smtClean="0"/>
              <a:t>CDM</a:t>
            </a:r>
            <a:r>
              <a:rPr lang="de-DE" sz="1200" b="1" i="1" baseline="0" dirty="0" smtClean="0"/>
              <a:t> Regional Collaboration Centre, St. George‘s</a:t>
            </a:r>
            <a:endParaRPr lang="en-US" sz="1200" dirty="0"/>
          </a:p>
        </p:txBody>
      </p:sp>
      <p:pic>
        <p:nvPicPr>
          <p:cNvPr id="3118" name="Picture 46" descr="unfccc-letter-es-e-header"/>
          <p:cNvPicPr preferRelativeResize="0"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363" b="44247"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754" y="6192922"/>
            <a:ext cx="694860" cy="517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UNFCCC secretariat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89EBC6A-14D0-466E-ADD7-3BBF0D4943C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894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7325" y="309563"/>
            <a:ext cx="1966913" cy="5281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309563"/>
            <a:ext cx="5749925" cy="5281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UNFCCC secretariat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E1C557E-8BC9-4E7C-83CA-DC4A91E6B4F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38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452320" y="6245225"/>
            <a:ext cx="1234480" cy="476250"/>
          </a:xfrm>
        </p:spPr>
        <p:txBody>
          <a:bodyPr/>
          <a:lstStyle>
            <a:lvl1pPr>
              <a:defRPr/>
            </a:lvl1pPr>
          </a:lstStyle>
          <a:p>
            <a:fld id="{2500AE61-B9E6-4104-A64B-A3F3D1EE44A0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252546"/>
            <a:ext cx="648072" cy="482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7166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71CB98-256A-46CE-A441-29C7C4345C7B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014" y="6206326"/>
            <a:ext cx="720080" cy="536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44"/>
          <p:cNvSpPr txBox="1">
            <a:spLocks noChangeArrowheads="1"/>
          </p:cNvSpPr>
          <p:nvPr userDrawn="1"/>
        </p:nvSpPr>
        <p:spPr bwMode="auto">
          <a:xfrm>
            <a:off x="2535046" y="6357999"/>
            <a:ext cx="3744416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>
              <a:spcBef>
                <a:spcPct val="0"/>
              </a:spcBef>
            </a:pPr>
            <a:r>
              <a:rPr lang="de-DE" sz="1200" b="1" i="1" dirty="0" smtClean="0"/>
              <a:t>CDM</a:t>
            </a:r>
            <a:r>
              <a:rPr lang="de-DE" sz="1200" b="1" i="1" baseline="0" dirty="0" smtClean="0"/>
              <a:t> Regional Collaboration Centre, St. George‘s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75528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UNFCCC secretariat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8BE9DB-8C42-465F-AF5A-29A04D5BDEF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985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UNFCCC secretariat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B21C3B-EF0D-4B1E-BE09-C202E7E0B74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855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7690858-078A-4AF3-A1CB-85BAACEB656D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Text Box 44"/>
          <p:cNvSpPr txBox="1">
            <a:spLocks noChangeArrowheads="1"/>
          </p:cNvSpPr>
          <p:nvPr userDrawn="1"/>
        </p:nvSpPr>
        <p:spPr bwMode="auto">
          <a:xfrm>
            <a:off x="2987824" y="6357999"/>
            <a:ext cx="3528392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>
              <a:spcBef>
                <a:spcPct val="0"/>
              </a:spcBef>
            </a:pPr>
            <a:r>
              <a:rPr lang="de-DE" sz="1200" b="1" i="1" dirty="0" smtClean="0"/>
              <a:t>CDM</a:t>
            </a:r>
            <a:r>
              <a:rPr lang="de-DE" sz="1200" b="1" i="1" baseline="0" dirty="0" smtClean="0"/>
              <a:t> Regional Collaboration Centre, Kampala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49675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7236296" y="6245225"/>
            <a:ext cx="1450504" cy="476250"/>
          </a:xfrm>
        </p:spPr>
        <p:txBody>
          <a:bodyPr/>
          <a:lstStyle>
            <a:lvl1pPr>
              <a:defRPr/>
            </a:lvl1pPr>
          </a:lstStyle>
          <a:p>
            <a:fld id="{90B86019-6B5F-49BC-96C0-E1585E845644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4" name="Text Box 44"/>
          <p:cNvSpPr txBox="1">
            <a:spLocks noChangeArrowheads="1"/>
          </p:cNvSpPr>
          <p:nvPr userDrawn="1"/>
        </p:nvSpPr>
        <p:spPr bwMode="auto">
          <a:xfrm>
            <a:off x="2987824" y="6357999"/>
            <a:ext cx="3528392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>
              <a:spcBef>
                <a:spcPct val="0"/>
              </a:spcBef>
            </a:pPr>
            <a:r>
              <a:rPr lang="de-DE" sz="1200" b="1" i="1" dirty="0" smtClean="0"/>
              <a:t>CDM</a:t>
            </a:r>
            <a:r>
              <a:rPr lang="de-DE" sz="1200" b="1" i="1" baseline="0" dirty="0" smtClean="0"/>
              <a:t> Regional Collaboration Centre, Kampala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42079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UNFCCC secretariat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F7B728-ABE1-471A-A9E1-2A90FC66A5B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913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UNFCCC secretariat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C4ACA6C-DE5A-4335-9520-6777D566226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424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1263650"/>
            <a:ext cx="136525" cy="4325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9007475" y="1263650"/>
            <a:ext cx="136525" cy="43259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309563"/>
            <a:ext cx="78692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53" name="Rectangle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263650"/>
            <a:ext cx="7867650" cy="432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57" name="Line 33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1058" name="Line 34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107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latin typeface="Times New Roman" pitchFamily="18" charset="0"/>
              </a:defRPr>
            </a:lvl1pPr>
          </a:lstStyle>
          <a:p>
            <a:r>
              <a:rPr lang="en-US" dirty="0"/>
              <a:t>UNFCCC secretariat</a:t>
            </a:r>
          </a:p>
        </p:txBody>
      </p:sp>
      <p:sp>
        <p:nvSpPr>
          <p:cNvPr id="107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Times New Roman" pitchFamily="18" charset="0"/>
              </a:defRPr>
            </a:lvl1pPr>
          </a:lstStyle>
          <a:p>
            <a:fld id="{C0A731E6-F994-4CF6-92A3-7E6F0F14177E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1074" name="Picture 50" descr="unfccc-letter-es-e-header"/>
          <p:cNvPicPr preferRelativeResize="0"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363" b="44247"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5pPr>
      <a:lvl6pPr marL="4572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9pPr>
    </p:titleStyle>
    <p:bodyStyle>
      <a:lvl1pPr marL="269875" indent="-269875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357188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AutoNum type="alphaLcParenR"/>
        <a:defRPr sz="1500">
          <a:solidFill>
            <a:schemeClr val="tx1"/>
          </a:solidFill>
          <a:latin typeface="+mn-lt"/>
        </a:defRPr>
      </a:lvl2pPr>
      <a:lvl3pPr marL="900113" indent="-269875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3pPr>
      <a:lvl4pPr marL="1169988" indent="-268288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4pPr>
      <a:lvl5pPr marL="14382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5pPr>
      <a:lvl6pPr marL="18954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6pPr>
      <a:lvl7pPr marL="23526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7pPr>
      <a:lvl8pPr marL="28098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8pPr>
      <a:lvl9pPr marL="32670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r-institute.org/2070-1918/lnit13/v13/268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25227" y="1594768"/>
            <a:ext cx="7881937" cy="115212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800" b="1" dirty="0" smtClean="0"/>
              <a:t>Carbon trading </a:t>
            </a:r>
            <a:r>
              <a:rPr lang="en-GB" sz="2800" b="1" dirty="0" smtClean="0"/>
              <a:t>for </a:t>
            </a:r>
            <a:r>
              <a:rPr lang="en-GB" sz="2800" b="1" dirty="0" smtClean="0"/>
              <a:t>Caribbean hotels</a:t>
            </a:r>
            <a:br>
              <a:rPr lang="en-GB" sz="2800" b="1" dirty="0" smtClean="0"/>
            </a:br>
            <a:r>
              <a:rPr lang="en-GB" sz="2800" b="1" dirty="0" smtClean="0"/>
              <a:t>Case </a:t>
            </a:r>
            <a:r>
              <a:rPr lang="en-GB" sz="2800" b="1" dirty="0" smtClean="0"/>
              <a:t>study – India’s ITC Hotel Sonar Bangla Sheraton &amp; Towers</a:t>
            </a:r>
            <a:endParaRPr lang="de-DE" sz="2000" b="1" dirty="0"/>
          </a:p>
        </p:txBody>
      </p:sp>
      <p:sp>
        <p:nvSpPr>
          <p:cNvPr id="161798" name="Rectangle 6"/>
          <p:cNvSpPr>
            <a:spLocks noChangeArrowheads="1"/>
          </p:cNvSpPr>
          <p:nvPr/>
        </p:nvSpPr>
        <p:spPr bwMode="auto">
          <a:xfrm>
            <a:off x="611560" y="2348880"/>
            <a:ext cx="7647898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eaLnBrk="0" hangingPunct="0">
              <a:lnSpc>
                <a:spcPts val="2400"/>
              </a:lnSpc>
              <a:spcBef>
                <a:spcPct val="0"/>
              </a:spcBef>
              <a:buClr>
                <a:schemeClr val="tx1"/>
              </a:buClr>
            </a:pPr>
            <a:endParaRPr lang="en-GB" sz="1600" b="1" dirty="0" smtClean="0">
              <a:solidFill>
                <a:schemeClr val="bg1"/>
              </a:solidFill>
            </a:endParaRPr>
          </a:p>
          <a:p>
            <a:pPr eaLnBrk="0" hangingPunct="0">
              <a:lnSpc>
                <a:spcPts val="2400"/>
              </a:lnSpc>
              <a:spcBef>
                <a:spcPct val="0"/>
              </a:spcBef>
              <a:buClr>
                <a:schemeClr val="tx1"/>
              </a:buClr>
            </a:pPr>
            <a:endParaRPr lang="en-GB" sz="1600" b="1" dirty="0">
              <a:solidFill>
                <a:schemeClr val="bg1"/>
              </a:solidFill>
            </a:endParaRPr>
          </a:p>
          <a:p>
            <a:pPr eaLnBrk="0" hangingPunct="0">
              <a:lnSpc>
                <a:spcPts val="2400"/>
              </a:lnSpc>
              <a:spcBef>
                <a:spcPct val="0"/>
              </a:spcBef>
              <a:buClr>
                <a:schemeClr val="tx1"/>
              </a:buClr>
            </a:pPr>
            <a:endParaRPr lang="en-GB" sz="1600" b="1" dirty="0" smtClean="0">
              <a:solidFill>
                <a:schemeClr val="bg1"/>
              </a:solidFill>
            </a:endParaRPr>
          </a:p>
          <a:p>
            <a:pPr eaLnBrk="0" hangingPunct="0">
              <a:lnSpc>
                <a:spcPts val="2400"/>
              </a:lnSpc>
              <a:spcBef>
                <a:spcPct val="0"/>
              </a:spcBef>
              <a:buClr>
                <a:schemeClr val="tx1"/>
              </a:buClr>
            </a:pPr>
            <a:r>
              <a:rPr lang="en-GB" sz="1600" b="1" dirty="0" smtClean="0">
                <a:solidFill>
                  <a:schemeClr val="bg1"/>
                </a:solidFill>
              </a:rPr>
              <a:t>Caribbean Tourism: The Energy Forum 2013</a:t>
            </a:r>
            <a:endParaRPr lang="en-GB" sz="1600" b="1" dirty="0">
              <a:solidFill>
                <a:schemeClr val="bg1"/>
              </a:solidFill>
            </a:endParaRPr>
          </a:p>
          <a:p>
            <a:pPr eaLnBrk="0" hangingPunct="0">
              <a:lnSpc>
                <a:spcPts val="2400"/>
              </a:lnSpc>
              <a:spcBef>
                <a:spcPct val="0"/>
              </a:spcBef>
              <a:buClr>
                <a:schemeClr val="tx1"/>
              </a:buClr>
            </a:pPr>
            <a:r>
              <a:rPr lang="en-GB" sz="1600" b="1" dirty="0" smtClean="0">
                <a:solidFill>
                  <a:schemeClr val="bg1"/>
                </a:solidFill>
              </a:rPr>
              <a:t>Barceló </a:t>
            </a:r>
            <a:r>
              <a:rPr lang="en-GB" sz="1600" b="1" dirty="0" err="1">
                <a:solidFill>
                  <a:schemeClr val="bg1"/>
                </a:solidFill>
              </a:rPr>
              <a:t>Bávaro</a:t>
            </a:r>
            <a:r>
              <a:rPr lang="en-GB" sz="1600" b="1" dirty="0">
                <a:solidFill>
                  <a:schemeClr val="bg1"/>
                </a:solidFill>
              </a:rPr>
              <a:t> Palace </a:t>
            </a:r>
            <a:r>
              <a:rPr lang="en-GB" sz="1600" b="1" dirty="0" smtClean="0">
                <a:solidFill>
                  <a:schemeClr val="bg1"/>
                </a:solidFill>
              </a:rPr>
              <a:t>Deluxe, Punta Cana </a:t>
            </a:r>
          </a:p>
          <a:p>
            <a:pPr eaLnBrk="0" hangingPunct="0">
              <a:lnSpc>
                <a:spcPts val="2400"/>
              </a:lnSpc>
              <a:spcBef>
                <a:spcPct val="0"/>
              </a:spcBef>
              <a:buClr>
                <a:schemeClr val="tx1"/>
              </a:buClr>
            </a:pPr>
            <a:r>
              <a:rPr lang="en-GB" sz="1600" b="1" dirty="0" smtClean="0">
                <a:solidFill>
                  <a:schemeClr val="bg1"/>
                </a:solidFill>
              </a:rPr>
              <a:t>10 December  2013</a:t>
            </a:r>
          </a:p>
          <a:p>
            <a:pPr eaLnBrk="0" hangingPunct="0">
              <a:lnSpc>
                <a:spcPts val="2400"/>
              </a:lnSpc>
              <a:spcBef>
                <a:spcPct val="0"/>
              </a:spcBef>
              <a:buClr>
                <a:schemeClr val="tx1"/>
              </a:buClr>
            </a:pPr>
            <a:endParaRPr lang="en-US" sz="1600" b="1" dirty="0" smtClean="0">
              <a:solidFill>
                <a:schemeClr val="bg1"/>
              </a:solidFill>
            </a:endParaRPr>
          </a:p>
          <a:p>
            <a:pPr eaLnBrk="0" hangingPunct="0">
              <a:lnSpc>
                <a:spcPts val="2400"/>
              </a:lnSpc>
              <a:spcBef>
                <a:spcPct val="0"/>
              </a:spcBef>
              <a:buClr>
                <a:schemeClr val="tx1"/>
              </a:buClr>
            </a:pPr>
            <a:endParaRPr lang="en-GB" sz="1600" b="1" dirty="0" smtClean="0">
              <a:solidFill>
                <a:schemeClr val="bg1"/>
              </a:solidFill>
            </a:endParaRPr>
          </a:p>
          <a:p>
            <a:pPr eaLnBrk="0" hangingPunct="0">
              <a:lnSpc>
                <a:spcPts val="2400"/>
              </a:lnSpc>
              <a:spcBef>
                <a:spcPct val="0"/>
              </a:spcBef>
              <a:buClr>
                <a:schemeClr val="tx1"/>
              </a:buClr>
            </a:pPr>
            <a:r>
              <a:rPr lang="en-GB" sz="1600" b="1" dirty="0" smtClean="0">
                <a:solidFill>
                  <a:schemeClr val="bg1"/>
                </a:solidFill>
              </a:rPr>
              <a:t>Karla Solís, Eng.D.</a:t>
            </a:r>
          </a:p>
          <a:p>
            <a:pPr eaLnBrk="0" hangingPunct="0">
              <a:lnSpc>
                <a:spcPts val="2400"/>
              </a:lnSpc>
              <a:spcBef>
                <a:spcPct val="0"/>
              </a:spcBef>
              <a:buClr>
                <a:schemeClr val="tx1"/>
              </a:buClr>
            </a:pPr>
            <a:r>
              <a:rPr lang="en-US" sz="1600" b="1" dirty="0" smtClean="0">
                <a:solidFill>
                  <a:schemeClr val="bg1"/>
                </a:solidFill>
              </a:rPr>
              <a:t>Team Lead</a:t>
            </a:r>
          </a:p>
          <a:p>
            <a:endParaRPr lang="en-US" sz="1600" b="1" i="1" dirty="0" smtClean="0">
              <a:solidFill>
                <a:schemeClr val="bg1"/>
              </a:solidFill>
            </a:endParaRPr>
          </a:p>
          <a:p>
            <a:pPr algn="r"/>
            <a:endParaRPr lang="en-GB" sz="1600" b="1" i="1" dirty="0" smtClean="0">
              <a:solidFill>
                <a:schemeClr val="bg1"/>
              </a:solidFill>
            </a:endParaRPr>
          </a:p>
          <a:p>
            <a:pPr eaLnBrk="0" hangingPunct="0">
              <a:lnSpc>
                <a:spcPts val="2400"/>
              </a:lnSpc>
              <a:spcBef>
                <a:spcPct val="0"/>
              </a:spcBef>
              <a:buClr>
                <a:schemeClr val="tx1"/>
              </a:buClr>
            </a:pPr>
            <a:endParaRPr lang="en-US" sz="1600" b="1" dirty="0" smtClean="0">
              <a:solidFill>
                <a:schemeClr val="bg1"/>
              </a:solidFill>
            </a:endParaRPr>
          </a:p>
          <a:p>
            <a:pPr eaLnBrk="0" hangingPunct="0">
              <a:lnSpc>
                <a:spcPts val="2400"/>
              </a:lnSpc>
              <a:spcBef>
                <a:spcPct val="0"/>
              </a:spcBef>
              <a:buClr>
                <a:schemeClr val="tx1"/>
              </a:buClr>
            </a:pPr>
            <a:endParaRPr lang="en-US" sz="1600" b="1" dirty="0" smtClean="0">
              <a:solidFill>
                <a:schemeClr val="bg1"/>
              </a:solidFill>
            </a:endParaRPr>
          </a:p>
          <a:p>
            <a:pPr eaLnBrk="0" hangingPunct="0">
              <a:lnSpc>
                <a:spcPts val="2400"/>
              </a:lnSpc>
              <a:spcBef>
                <a:spcPct val="0"/>
              </a:spcBef>
              <a:buClr>
                <a:schemeClr val="tx1"/>
              </a:buClr>
            </a:pPr>
            <a:endParaRPr lang="de-DE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000" b="1" dirty="0" smtClean="0"/>
              <a:t>What can carbon </a:t>
            </a:r>
            <a:r>
              <a:rPr lang="en-US" sz="2000" b="1" dirty="0"/>
              <a:t>trading </a:t>
            </a:r>
            <a:r>
              <a:rPr lang="en-US" sz="2000" b="1" dirty="0" smtClean="0"/>
              <a:t>do for the hospitality sector?</a:t>
            </a: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Provides a clear framework for monitoring and reporting of the electricity savings due to the introduction of the EE measures</a:t>
            </a:r>
          </a:p>
          <a:p>
            <a:pPr lvl="2"/>
            <a:r>
              <a:rPr lang="en-US" sz="2200" dirty="0" smtClean="0"/>
              <a:t>By ensuring long-term sustainability and deliverables of the EE activity</a:t>
            </a:r>
          </a:p>
          <a:p>
            <a:endParaRPr lang="en-US" sz="2200" dirty="0" smtClean="0"/>
          </a:p>
          <a:p>
            <a:endParaRPr lang="en-US" sz="2200" dirty="0"/>
          </a:p>
          <a:p>
            <a:r>
              <a:rPr lang="en-US" sz="2200" dirty="0" smtClean="0"/>
              <a:t>Enhances public image due to UNFCCC certification</a:t>
            </a:r>
          </a:p>
          <a:p>
            <a:pPr lvl="2"/>
            <a:r>
              <a:rPr lang="en-US" sz="2200" dirty="0" smtClean="0"/>
              <a:t>E.g.: Corporate Social Responsibility  </a:t>
            </a:r>
          </a:p>
          <a:p>
            <a:endParaRPr lang="en-US" sz="2200" dirty="0" smtClean="0"/>
          </a:p>
          <a:p>
            <a:endParaRPr lang="en-US" sz="2200" dirty="0"/>
          </a:p>
          <a:p>
            <a:r>
              <a:rPr lang="en-US" sz="2200" dirty="0" smtClean="0"/>
              <a:t>Engages new sources of funds</a:t>
            </a:r>
          </a:p>
          <a:p>
            <a:pPr lvl="2"/>
            <a:r>
              <a:rPr lang="en-US" sz="2200" dirty="0" smtClean="0"/>
              <a:t>At CDM level</a:t>
            </a:r>
          </a:p>
          <a:p>
            <a:pPr lvl="2"/>
            <a:r>
              <a:rPr lang="en-US" sz="2200" dirty="0" smtClean="0"/>
              <a:t>At climate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00AE61-B9E6-4104-A64B-A3F3D1EE44A0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29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000" b="1" dirty="0" smtClean="0"/>
              <a:t>Engages new sources of funds – At CDM level</a:t>
            </a: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124744"/>
            <a:ext cx="7867650" cy="5040560"/>
          </a:xfrm>
        </p:spPr>
        <p:txBody>
          <a:bodyPr/>
          <a:lstStyle/>
          <a:p>
            <a:pPr lvl="2"/>
            <a:r>
              <a:rPr lang="en-US" sz="2000" dirty="0" smtClean="0"/>
              <a:t>CDM loan scheme: </a:t>
            </a:r>
            <a:r>
              <a:rPr lang="en-US" sz="2000" dirty="0" smtClean="0">
                <a:solidFill>
                  <a:schemeClr val="tx2"/>
                </a:solidFill>
              </a:rPr>
              <a:t>CDM costs for certification</a:t>
            </a:r>
          </a:p>
          <a:p>
            <a:pPr lvl="3">
              <a:buFont typeface="Wingdings"/>
              <a:buChar char="à"/>
            </a:pPr>
            <a:r>
              <a:rPr lang="en-US" sz="2000" dirty="0" smtClean="0"/>
              <a:t>5 million US$ committed, 45 projects</a:t>
            </a:r>
          </a:p>
          <a:p>
            <a:pPr lvl="3">
              <a:buFont typeface="Wingdings"/>
              <a:buChar char="à"/>
            </a:pPr>
            <a:r>
              <a:rPr lang="en-US" sz="2000" dirty="0" smtClean="0"/>
              <a:t>Next window: </a:t>
            </a:r>
            <a:r>
              <a:rPr lang="en-US" sz="2000" dirty="0" smtClean="0">
                <a:solidFill>
                  <a:schemeClr val="tx2"/>
                </a:solidFill>
              </a:rPr>
              <a:t>January – March 2014</a:t>
            </a:r>
          </a:p>
          <a:p>
            <a:endParaRPr lang="en-US" sz="2000" dirty="0" smtClean="0"/>
          </a:p>
          <a:p>
            <a:pPr lvl="2"/>
            <a:r>
              <a:rPr lang="en-US" sz="2000" dirty="0" err="1" smtClean="0"/>
              <a:t>kfW</a:t>
            </a:r>
            <a:r>
              <a:rPr lang="en-US" sz="2000" dirty="0" smtClean="0"/>
              <a:t> – German Development Bank: </a:t>
            </a:r>
            <a:r>
              <a:rPr lang="en-US" sz="2000" dirty="0" smtClean="0">
                <a:solidFill>
                  <a:schemeClr val="tx2"/>
                </a:solidFill>
              </a:rPr>
              <a:t>financing and grants</a:t>
            </a:r>
          </a:p>
          <a:p>
            <a:pPr lvl="3">
              <a:buFont typeface="Wingdings"/>
              <a:buChar char="à"/>
            </a:pPr>
            <a:r>
              <a:rPr lang="en-US" sz="2000" dirty="0" smtClean="0">
                <a:sym typeface="Wingdings" pitchFamily="2" charset="2"/>
              </a:rPr>
              <a:t>CDM </a:t>
            </a:r>
            <a:r>
              <a:rPr lang="en-US" sz="2000" dirty="0" err="1" smtClean="0">
                <a:sym typeface="Wingdings" pitchFamily="2" charset="2"/>
              </a:rPr>
              <a:t>Programme</a:t>
            </a:r>
            <a:r>
              <a:rPr lang="en-US" sz="2000" dirty="0" smtClean="0">
                <a:sym typeface="Wingdings" pitchFamily="2" charset="2"/>
              </a:rPr>
              <a:t> of Activities</a:t>
            </a:r>
          </a:p>
          <a:p>
            <a:pPr lvl="3">
              <a:buFont typeface="Wingdings"/>
              <a:buChar char="à"/>
            </a:pPr>
            <a:r>
              <a:rPr lang="en-US" sz="2000" dirty="0" smtClean="0">
                <a:sym typeface="Wingdings" pitchFamily="2" charset="2"/>
              </a:rPr>
              <a:t>EE activities, funds for </a:t>
            </a:r>
            <a:r>
              <a:rPr lang="en-US" sz="2000" dirty="0" smtClean="0">
                <a:solidFill>
                  <a:schemeClr val="tx2"/>
                </a:solidFill>
                <a:sym typeface="Wingdings" pitchFamily="2" charset="2"/>
              </a:rPr>
              <a:t>implementing</a:t>
            </a:r>
            <a:r>
              <a:rPr lang="en-US" sz="2000" dirty="0" smtClean="0">
                <a:sym typeface="Wingdings" pitchFamily="2" charset="2"/>
              </a:rPr>
              <a:t> and marketing</a:t>
            </a:r>
            <a:endParaRPr lang="en-US" sz="2000" dirty="0"/>
          </a:p>
          <a:p>
            <a:endParaRPr lang="en-US" sz="2000" dirty="0" smtClean="0"/>
          </a:p>
          <a:p>
            <a:pPr lvl="2"/>
            <a:r>
              <a:rPr lang="en-US" sz="2000" dirty="0" smtClean="0"/>
              <a:t>NEFCO Carbon Fund– Nordic Environment Finance Corporation</a:t>
            </a:r>
          </a:p>
          <a:p>
            <a:pPr lvl="3">
              <a:buFont typeface="Wingdings"/>
              <a:buChar char="à"/>
            </a:pPr>
            <a:r>
              <a:rPr lang="en-US" sz="2000" dirty="0" smtClean="0">
                <a:sym typeface="Wingdings" pitchFamily="2" charset="2"/>
              </a:rPr>
              <a:t>CDM projects in Latin American &amp; Caribbean </a:t>
            </a:r>
          </a:p>
          <a:p>
            <a:pPr lvl="3">
              <a:buFont typeface="Wingdings"/>
              <a:buChar char="à"/>
            </a:pPr>
            <a:r>
              <a:rPr lang="en-US" sz="2000" dirty="0" smtClean="0">
                <a:sym typeface="Wingdings" pitchFamily="2" charset="2"/>
              </a:rPr>
              <a:t>EE activities</a:t>
            </a:r>
          </a:p>
          <a:p>
            <a:pPr lvl="2"/>
            <a:endParaRPr lang="en-US" sz="2000" dirty="0" smtClean="0"/>
          </a:p>
          <a:p>
            <a:pPr lvl="2"/>
            <a:r>
              <a:rPr lang="en-US" sz="2000" dirty="0" smtClean="0"/>
              <a:t>Climate Development Initiative – UK &amp; Sweden</a:t>
            </a:r>
            <a:endParaRPr lang="en-US" sz="2000" dirty="0"/>
          </a:p>
          <a:p>
            <a:pPr lvl="3">
              <a:buFont typeface="Wingdings"/>
              <a:buChar char="à"/>
            </a:pPr>
            <a:r>
              <a:rPr lang="en-US" sz="2000" dirty="0" smtClean="0">
                <a:sym typeface="Wingdings" pitchFamily="2" charset="2"/>
              </a:rPr>
              <a:t>Buying CERs from special projects EE</a:t>
            </a:r>
          </a:p>
          <a:p>
            <a:pPr lvl="3">
              <a:buFont typeface="Wingdings"/>
              <a:buChar char="à"/>
            </a:pPr>
            <a:r>
              <a:rPr lang="en-US" sz="2000" dirty="0" smtClean="0">
                <a:sym typeface="Wingdings" pitchFamily="2" charset="2"/>
              </a:rPr>
              <a:t>Deadline for next application: </a:t>
            </a:r>
            <a:r>
              <a:rPr lang="en-US" sz="2000" dirty="0" smtClean="0">
                <a:solidFill>
                  <a:schemeClr val="tx2"/>
                </a:solidFill>
                <a:sym typeface="Wingdings" pitchFamily="2" charset="2"/>
              </a:rPr>
              <a:t>End January 2014</a:t>
            </a:r>
            <a:endParaRPr lang="en-US" sz="2000" dirty="0">
              <a:solidFill>
                <a:schemeClr val="tx2"/>
              </a:solidFill>
              <a:sym typeface="Wingdings" pitchFamily="2" charset="2"/>
            </a:endParaRPr>
          </a:p>
          <a:p>
            <a:pPr marL="901700" lvl="3" indent="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00AE61-B9E6-4104-A64B-A3F3D1EE44A0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96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000" b="1" dirty="0" smtClean="0"/>
              <a:t>Engages new sources of funds – At climate level</a:t>
            </a: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endParaRPr lang="en-US" sz="2000" dirty="0" smtClean="0"/>
          </a:p>
          <a:p>
            <a:pPr lvl="2"/>
            <a:r>
              <a:rPr lang="en-US" sz="2000" dirty="0" smtClean="0"/>
              <a:t>Global Environmental Facility Small Grant </a:t>
            </a:r>
            <a:r>
              <a:rPr lang="en-US" sz="2000" dirty="0" err="1" smtClean="0"/>
              <a:t>Programme</a:t>
            </a:r>
            <a:endParaRPr lang="en-US" sz="2000" dirty="0" smtClean="0"/>
          </a:p>
          <a:p>
            <a:pPr lvl="3">
              <a:buFont typeface="Wingdings"/>
              <a:buChar char="à"/>
            </a:pPr>
            <a:r>
              <a:rPr lang="en-US" sz="2000" dirty="0" smtClean="0">
                <a:sym typeface="Wingdings" pitchFamily="2" charset="2"/>
              </a:rPr>
              <a:t>UNDP, UNEP, World Bank – UNOPS</a:t>
            </a:r>
          </a:p>
          <a:p>
            <a:pPr lvl="3">
              <a:buFont typeface="Wingdings"/>
              <a:buChar char="à"/>
            </a:pPr>
            <a:r>
              <a:rPr lang="en-US" sz="2000" dirty="0" smtClean="0">
                <a:sym typeface="Wingdings" pitchFamily="2" charset="2"/>
              </a:rPr>
              <a:t>EE activities: </a:t>
            </a:r>
            <a:r>
              <a:rPr lang="en-US" sz="2000" dirty="0" smtClean="0">
                <a:solidFill>
                  <a:schemeClr val="tx2"/>
                </a:solidFill>
                <a:sym typeface="Wingdings" pitchFamily="2" charset="2"/>
              </a:rPr>
              <a:t>Energy audits</a:t>
            </a:r>
          </a:p>
          <a:p>
            <a:endParaRPr lang="en-US" sz="2000" dirty="0" smtClean="0"/>
          </a:p>
          <a:p>
            <a:pPr lvl="2"/>
            <a:r>
              <a:rPr lang="en-US" sz="2000" dirty="0" smtClean="0"/>
              <a:t>Australian Government Aid </a:t>
            </a:r>
          </a:p>
          <a:p>
            <a:pPr marL="630238" lvl="2" indent="0">
              <a:buNone/>
            </a:pPr>
            <a:r>
              <a:rPr lang="en-US" sz="2000" dirty="0"/>
              <a:t>	</a:t>
            </a:r>
            <a:r>
              <a:rPr lang="en-US" sz="2000" dirty="0" smtClean="0">
                <a:sym typeface="Wingdings" pitchFamily="2" charset="2"/>
              </a:rPr>
              <a:t> Small Islands Developed States – Community Based 		</a:t>
            </a:r>
            <a:r>
              <a:rPr lang="en-US" sz="2000" dirty="0" smtClean="0">
                <a:solidFill>
                  <a:schemeClr val="tx2"/>
                </a:solidFill>
                <a:sym typeface="Wingdings" pitchFamily="2" charset="2"/>
              </a:rPr>
              <a:t>Adaptation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Programme</a:t>
            </a:r>
            <a:endParaRPr lang="en-US" sz="2000" dirty="0" smtClean="0">
              <a:sym typeface="Wingdings" pitchFamily="2" charset="2"/>
            </a:endParaRPr>
          </a:p>
          <a:p>
            <a:pPr marL="630238" lvl="2" indent="0">
              <a:buNone/>
            </a:pPr>
            <a:endParaRPr lang="en-US" sz="2000" dirty="0" smtClean="0">
              <a:sym typeface="Wingdings" pitchFamily="2" charset="2"/>
            </a:endParaRPr>
          </a:p>
          <a:p>
            <a:pPr lvl="2"/>
            <a:r>
              <a:rPr lang="en-US" sz="2000" dirty="0" smtClean="0"/>
              <a:t>Inter-American Development Bank</a:t>
            </a:r>
          </a:p>
          <a:p>
            <a:pPr lvl="2"/>
            <a:endParaRPr lang="en-US" sz="2000" dirty="0"/>
          </a:p>
          <a:p>
            <a:pPr lvl="2"/>
            <a:r>
              <a:rPr lang="en-US" sz="2000" dirty="0" smtClean="0"/>
              <a:t>International Finance Corporation</a:t>
            </a:r>
            <a:endParaRPr lang="en-US" sz="2000" dirty="0" smtClean="0">
              <a:sym typeface="Wingdings" pitchFamily="2" charset="2"/>
            </a:endParaRPr>
          </a:p>
          <a:p>
            <a:pPr marL="630238" lvl="2" indent="0">
              <a:buNone/>
            </a:pPr>
            <a:endParaRPr lang="en-US" sz="2000" dirty="0">
              <a:sym typeface="Wingdings" pitchFamily="2" charset="2"/>
            </a:endParaRPr>
          </a:p>
          <a:p>
            <a:pPr marL="630238" lvl="2" indent="0">
              <a:buNone/>
            </a:pPr>
            <a:endParaRPr lang="en-US" sz="2000" dirty="0" smtClean="0"/>
          </a:p>
          <a:p>
            <a:pPr lvl="2"/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00AE61-B9E6-4104-A64B-A3F3D1EE44A0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26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000" b="1" dirty="0" smtClean="0"/>
              <a:t>Outline</a:t>
            </a:r>
            <a:endParaRPr lang="en-GB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UNFCCC case study – India’s ITC hotel</a:t>
            </a:r>
          </a:p>
          <a:p>
            <a:endParaRPr lang="en-US" sz="2000" b="1" dirty="0" smtClean="0"/>
          </a:p>
          <a:p>
            <a:endParaRPr lang="en-US" sz="2000" b="1" dirty="0"/>
          </a:p>
          <a:p>
            <a:r>
              <a:rPr lang="en-US" sz="2000" b="1" dirty="0" smtClean="0"/>
              <a:t>Carbon trading &amp; the hospitality sector </a:t>
            </a:r>
            <a:endParaRPr lang="en-US" sz="2000" b="1" dirty="0"/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endParaRPr lang="en-US" sz="2000" b="1" dirty="0"/>
          </a:p>
          <a:p>
            <a:r>
              <a:rPr lang="en-US" sz="2000" b="1" dirty="0" smtClean="0">
                <a:solidFill>
                  <a:schemeClr val="tx2"/>
                </a:solidFill>
              </a:rPr>
              <a:t>Regional Collaboration Centre &amp; the hospitality sector</a:t>
            </a:r>
            <a:endParaRPr lang="en-GB" sz="2000" b="1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00AE61-B9E6-4104-A64B-A3F3D1EE44A0}" type="slidenum">
              <a:rPr lang="en-US" smtClean="0">
                <a:solidFill>
                  <a:srgbClr val="000000"/>
                </a:solidFill>
              </a:rPr>
              <a:pPr/>
              <a:t>13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56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000" b="1" dirty="0" smtClean="0"/>
              <a:t>What can the RCC St. George’s do for the hospitality sector?</a:t>
            </a: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Provides free technical support </a:t>
            </a:r>
          </a:p>
          <a:p>
            <a:pPr lvl="2"/>
            <a:r>
              <a:rPr lang="en-US" sz="2200" dirty="0" smtClean="0"/>
              <a:t>CDM project cycle: design, registration, validation, monitoring &amp; </a:t>
            </a:r>
            <a:r>
              <a:rPr lang="en-US" sz="2200" dirty="0" smtClean="0">
                <a:sym typeface="Wingdings" pitchFamily="2" charset="2"/>
              </a:rPr>
              <a:t>certification</a:t>
            </a:r>
          </a:p>
          <a:p>
            <a:pPr lvl="2"/>
            <a:endParaRPr lang="en-US" sz="2200" dirty="0">
              <a:sym typeface="Wingdings" pitchFamily="2" charset="2"/>
            </a:endParaRPr>
          </a:p>
          <a:p>
            <a:r>
              <a:rPr lang="en-US" sz="2200" dirty="0" smtClean="0"/>
              <a:t>Advices on potential EE measures, energy savings and carbon revenues</a:t>
            </a:r>
          </a:p>
          <a:p>
            <a:pPr lvl="2"/>
            <a:r>
              <a:rPr lang="en-US" sz="2200" dirty="0" smtClean="0"/>
              <a:t>Identifying methodologies and similar projects</a:t>
            </a:r>
          </a:p>
          <a:p>
            <a:pPr lvl="2"/>
            <a:r>
              <a:rPr lang="en-US" sz="2200" dirty="0" smtClean="0"/>
              <a:t>Calculating savings and revenues </a:t>
            </a:r>
          </a:p>
          <a:p>
            <a:endParaRPr lang="en-US" sz="2200" dirty="0"/>
          </a:p>
          <a:p>
            <a:r>
              <a:rPr lang="en-US" sz="2200" dirty="0" smtClean="0"/>
              <a:t>Links stakeholders with funding agencies</a:t>
            </a:r>
          </a:p>
          <a:p>
            <a:endParaRPr lang="en-US" sz="2200" dirty="0"/>
          </a:p>
          <a:p>
            <a:r>
              <a:rPr lang="en-US" sz="2200" dirty="0" smtClean="0"/>
              <a:t>Designs and delivers capacity building </a:t>
            </a:r>
          </a:p>
          <a:p>
            <a:endParaRPr lang="en-US" sz="2200" dirty="0"/>
          </a:p>
          <a:p>
            <a:r>
              <a:rPr lang="en-US" sz="2200" dirty="0" smtClean="0"/>
              <a:t>Creates a framework for CDM EE activities for the hospitality sector in the Caribbean upon request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00AE61-B9E6-4104-A64B-A3F3D1EE44A0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19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4"/>
          <p:cNvSpPr txBox="1">
            <a:spLocks/>
          </p:cNvSpPr>
          <p:nvPr/>
        </p:nvSpPr>
        <p:spPr bwMode="auto">
          <a:xfrm>
            <a:off x="733009" y="3356992"/>
            <a:ext cx="7561336" cy="3386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marL="0" indent="0" algn="l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  <a:latin typeface="+mn-lt"/>
              </a:defRPr>
            </a:lvl2pPr>
            <a:lvl3pPr marL="914400" indent="0" algn="l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None/>
              <a:defRPr sz="1600">
                <a:solidFill>
                  <a:schemeClr val="tx1"/>
                </a:solidFill>
                <a:latin typeface="+mn-lt"/>
              </a:defRPr>
            </a:lvl3pPr>
            <a:lvl4pPr marL="1371600" indent="0" algn="l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None/>
              <a:defRPr sz="1400">
                <a:solidFill>
                  <a:schemeClr val="tx1"/>
                </a:solidFill>
                <a:latin typeface="+mn-lt"/>
              </a:defRPr>
            </a:lvl4pPr>
            <a:lvl5pPr marL="1828800" indent="0" algn="l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None/>
              <a:defRPr sz="1400">
                <a:solidFill>
                  <a:schemeClr val="tx1"/>
                </a:solidFill>
                <a:latin typeface="+mn-lt"/>
              </a:defRPr>
            </a:lvl5pPr>
            <a:lvl6pPr marL="2286000" indent="0" algn="l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None/>
              <a:defRPr sz="1400">
                <a:solidFill>
                  <a:schemeClr val="tx1"/>
                </a:solidFill>
                <a:latin typeface="+mn-lt"/>
              </a:defRPr>
            </a:lvl6pPr>
            <a:lvl7pPr marL="2743200" indent="0" algn="l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None/>
              <a:defRPr sz="1400">
                <a:solidFill>
                  <a:schemeClr val="tx1"/>
                </a:solidFill>
                <a:latin typeface="+mn-lt"/>
              </a:defRPr>
            </a:lvl7pPr>
            <a:lvl8pPr marL="3200400" indent="0" algn="l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None/>
              <a:defRPr sz="1400">
                <a:solidFill>
                  <a:schemeClr val="tx1"/>
                </a:solidFill>
                <a:latin typeface="+mn-lt"/>
              </a:defRPr>
            </a:lvl8pPr>
            <a:lvl9pPr marL="3657600" indent="0" algn="l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None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defRPr/>
            </a:pPr>
            <a:endParaRPr lang="en-US" sz="2800" b="1" dirty="0" smtClean="0">
              <a:solidFill>
                <a:srgbClr val="4B93DC"/>
              </a:solidFill>
            </a:endParaRPr>
          </a:p>
          <a:p>
            <a:pPr algn="ctr">
              <a:defRPr/>
            </a:pPr>
            <a:endParaRPr lang="en-US" sz="2800" b="1" dirty="0">
              <a:solidFill>
                <a:srgbClr val="4B93DC"/>
              </a:solidFill>
            </a:endParaRPr>
          </a:p>
          <a:p>
            <a:pPr algn="ctr">
              <a:defRPr/>
            </a:pPr>
            <a:endParaRPr lang="en-US" sz="2800" b="1" dirty="0" smtClean="0">
              <a:solidFill>
                <a:srgbClr val="4B93DC"/>
              </a:solidFill>
            </a:endParaRPr>
          </a:p>
          <a:p>
            <a:pPr algn="ctr">
              <a:defRPr/>
            </a:pPr>
            <a:endParaRPr lang="en-US" sz="2800" b="1" dirty="0" smtClean="0">
              <a:solidFill>
                <a:srgbClr val="4B93DC"/>
              </a:solidFill>
            </a:endParaRPr>
          </a:p>
          <a:p>
            <a:pPr algn="ctr">
              <a:defRPr/>
            </a:pPr>
            <a:endParaRPr lang="en-US" sz="2800" b="1" dirty="0" smtClean="0">
              <a:solidFill>
                <a:srgbClr val="4B93DC"/>
              </a:solidFill>
            </a:endParaRPr>
          </a:p>
          <a:p>
            <a:pPr algn="ctr">
              <a:defRPr/>
            </a:pPr>
            <a:endParaRPr lang="en-US" sz="2800" b="1" dirty="0" smtClean="0">
              <a:solidFill>
                <a:srgbClr val="4B93DC"/>
              </a:solidFill>
            </a:endParaRPr>
          </a:p>
          <a:p>
            <a:pPr algn="ctr">
              <a:defRPr/>
            </a:pPr>
            <a:endParaRPr lang="en-US" sz="2800" b="1" dirty="0">
              <a:solidFill>
                <a:srgbClr val="4B93DC"/>
              </a:solidFill>
            </a:endParaRPr>
          </a:p>
          <a:p>
            <a:pPr algn="ctr">
              <a:defRPr/>
            </a:pPr>
            <a:endParaRPr lang="en-US" sz="2800" b="1" dirty="0">
              <a:solidFill>
                <a:srgbClr val="4B93DC"/>
              </a:solidFill>
            </a:endParaRPr>
          </a:p>
          <a:p>
            <a:pPr algn="ctr">
              <a:defRPr/>
            </a:pPr>
            <a:endParaRPr lang="en-US" sz="3600" b="1" dirty="0" smtClean="0">
              <a:solidFill>
                <a:srgbClr val="4B93DC"/>
              </a:solidFill>
            </a:endParaRPr>
          </a:p>
          <a:p>
            <a:pPr algn="ctr">
              <a:defRPr/>
            </a:pPr>
            <a:endParaRPr lang="en-US" sz="3600" b="1" dirty="0">
              <a:solidFill>
                <a:srgbClr val="4B93DC"/>
              </a:solidFill>
            </a:endParaRPr>
          </a:p>
          <a:p>
            <a:pPr algn="ctr">
              <a:defRPr/>
            </a:pPr>
            <a:r>
              <a:rPr lang="en-US" sz="3600" b="1" dirty="0" smtClean="0">
                <a:solidFill>
                  <a:srgbClr val="4B93DC"/>
                </a:solidFill>
              </a:rPr>
              <a:t>Thank you!</a:t>
            </a:r>
          </a:p>
          <a:p>
            <a:pPr algn="ctr">
              <a:defRPr/>
            </a:pPr>
            <a:endParaRPr lang="en-US" sz="3600" b="1" dirty="0" smtClean="0">
              <a:solidFill>
                <a:srgbClr val="4B93DC"/>
              </a:solidFill>
            </a:endParaRPr>
          </a:p>
          <a:p>
            <a:pPr algn="ctr">
              <a:defRPr/>
            </a:pPr>
            <a:endParaRPr lang="en-US" sz="3600" b="1" dirty="0">
              <a:solidFill>
                <a:srgbClr val="4B93DC"/>
              </a:solidFill>
            </a:endParaRPr>
          </a:p>
          <a:p>
            <a:pPr algn="ctr">
              <a:defRPr/>
            </a:pPr>
            <a:endParaRPr lang="en-US" sz="3600" b="1" dirty="0" smtClean="0">
              <a:solidFill>
                <a:srgbClr val="4B93DC"/>
              </a:solidFill>
            </a:endParaRPr>
          </a:p>
          <a:p>
            <a:pPr algn="ctr">
              <a:defRPr/>
            </a:pPr>
            <a:r>
              <a:rPr lang="en-US" sz="8800" b="1" dirty="0" smtClean="0">
                <a:solidFill>
                  <a:srgbClr val="4B93DC"/>
                </a:solidFill>
              </a:rPr>
              <a:t>? </a:t>
            </a:r>
          </a:p>
          <a:p>
            <a:pPr algn="ctr">
              <a:defRPr/>
            </a:pPr>
            <a:endParaRPr lang="en-US" sz="3600" b="1" dirty="0">
              <a:solidFill>
                <a:srgbClr val="4B93DC"/>
              </a:solidFill>
            </a:endParaRPr>
          </a:p>
          <a:p>
            <a:pPr algn="ctr">
              <a:defRPr/>
            </a:pPr>
            <a:endParaRPr lang="en-US" sz="2800" b="1" dirty="0" smtClean="0">
              <a:solidFill>
                <a:srgbClr val="4B93DC"/>
              </a:solidFill>
            </a:endParaRPr>
          </a:p>
          <a:p>
            <a:pPr algn="ctr">
              <a:defRPr/>
            </a:pPr>
            <a:endParaRPr lang="en-US" sz="2800" b="1" dirty="0" smtClean="0">
              <a:solidFill>
                <a:srgbClr val="4B93DC"/>
              </a:solidFill>
            </a:endParaRPr>
          </a:p>
          <a:p>
            <a:pPr algn="ctr"/>
            <a:endParaRPr lang="en-US" sz="2800" b="1" dirty="0" smtClean="0"/>
          </a:p>
          <a:p>
            <a:pPr algn="ctr"/>
            <a:endParaRPr lang="en-US" sz="2800" b="1" dirty="0"/>
          </a:p>
          <a:p>
            <a:pPr algn="ctr"/>
            <a:r>
              <a:rPr lang="en-US" sz="2800" b="1" dirty="0" smtClean="0"/>
              <a:t>rccstgeorges@unfccc.int</a:t>
            </a:r>
          </a:p>
          <a:p>
            <a:pPr algn="ctr"/>
            <a:endParaRPr lang="en-GB" sz="2800" dirty="0" smtClean="0"/>
          </a:p>
          <a:p>
            <a:pPr algn="ctr"/>
            <a:r>
              <a:rPr lang="en-GB" sz="2800" dirty="0" smtClean="0">
                <a:solidFill>
                  <a:schemeClr val="tx2"/>
                </a:solidFill>
              </a:rPr>
              <a:t>Skype</a:t>
            </a:r>
            <a:r>
              <a:rPr lang="en-GB" sz="2800" dirty="0">
                <a:solidFill>
                  <a:schemeClr val="tx2"/>
                </a:solidFill>
              </a:rPr>
              <a:t>: </a:t>
            </a:r>
            <a:r>
              <a:rPr lang="en-GB" sz="2800" dirty="0" smtClean="0">
                <a:solidFill>
                  <a:schemeClr val="tx2"/>
                </a:solidFill>
              </a:rPr>
              <a:t>rcc.stgeorges</a:t>
            </a:r>
            <a:r>
              <a:rPr lang="en-US" sz="2800" b="1" dirty="0" smtClean="0">
                <a:solidFill>
                  <a:schemeClr val="tx2"/>
                </a:solidFill>
              </a:rPr>
              <a:t> </a:t>
            </a:r>
            <a:endParaRPr lang="en-US" sz="2800" b="1" dirty="0">
              <a:solidFill>
                <a:schemeClr val="tx2"/>
              </a:solidFill>
            </a:endParaRPr>
          </a:p>
          <a:p>
            <a:pPr algn="ctr">
              <a:defRPr/>
            </a:pPr>
            <a:endParaRPr lang="en-US" sz="2800" b="1" dirty="0" smtClean="0">
              <a:solidFill>
                <a:srgbClr val="4B93DC"/>
              </a:solidFill>
            </a:endParaRPr>
          </a:p>
          <a:p>
            <a:pPr algn="ctr">
              <a:defRPr/>
            </a:pPr>
            <a:endParaRPr lang="en-US" sz="2800" b="1" dirty="0" smtClean="0">
              <a:solidFill>
                <a:srgbClr val="4B93DC"/>
              </a:solidFill>
            </a:endParaRPr>
          </a:p>
          <a:p>
            <a:pPr marL="342900" indent="-342900" algn="ctr">
              <a:buFontTx/>
              <a:buChar char="-"/>
              <a:defRPr/>
            </a:pPr>
            <a:endParaRPr lang="en-US" b="1" dirty="0">
              <a:solidFill>
                <a:srgbClr val="4B93DC"/>
              </a:solidFill>
            </a:endParaRPr>
          </a:p>
          <a:p>
            <a:pPr algn="ctr">
              <a:defRPr/>
            </a:pPr>
            <a:endParaRPr lang="en-US" b="1" dirty="0" smtClean="0">
              <a:solidFill>
                <a:srgbClr val="4B93DC"/>
              </a:solidFill>
            </a:endParaRPr>
          </a:p>
          <a:p>
            <a:pPr lvl="2" algn="ctr">
              <a:defRPr/>
            </a:pPr>
            <a:endParaRPr lang="en-GB" sz="2800" dirty="0" smtClean="0">
              <a:solidFill>
                <a:srgbClr val="4B93D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60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000" b="1" dirty="0" smtClean="0"/>
              <a:t>Outline</a:t>
            </a:r>
            <a:endParaRPr lang="en-GB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>
                <a:solidFill>
                  <a:schemeClr val="tx2"/>
                </a:solidFill>
              </a:rPr>
              <a:t>UNFCCC case study – India’s ITC hotel</a:t>
            </a:r>
          </a:p>
          <a:p>
            <a:endParaRPr lang="en-US" sz="2000" b="1" dirty="0" smtClean="0"/>
          </a:p>
          <a:p>
            <a:endParaRPr lang="en-US" sz="2000" b="1" dirty="0"/>
          </a:p>
          <a:p>
            <a:r>
              <a:rPr lang="en-US" sz="2000" b="1" dirty="0" smtClean="0"/>
              <a:t>Carbon trading &amp; the hospitality sector </a:t>
            </a:r>
            <a:endParaRPr lang="en-US" sz="2000" b="1" dirty="0"/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endParaRPr lang="en-US" sz="2000" b="1" dirty="0"/>
          </a:p>
          <a:p>
            <a:r>
              <a:rPr lang="en-US" sz="2000" b="1" dirty="0" smtClean="0"/>
              <a:t>Regional Collaboration Centre &amp; the hospitality sector</a:t>
            </a:r>
            <a:endParaRPr lang="en-GB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00AE61-B9E6-4104-A64B-A3F3D1EE44A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87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000" b="1" dirty="0" smtClean="0"/>
              <a:t>UNFCCC case study – India’s ITC hotel</a:t>
            </a:r>
            <a:endParaRPr lang="en-GB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000" b="1" dirty="0" smtClean="0"/>
          </a:p>
          <a:p>
            <a:pPr marL="0" indent="0">
              <a:buNone/>
            </a:pPr>
            <a:endParaRPr lang="en-US" sz="2000" b="1" dirty="0"/>
          </a:p>
          <a:p>
            <a:pPr lvl="2"/>
            <a:r>
              <a:rPr lang="en-US" sz="2000" b="1" dirty="0" smtClean="0"/>
              <a:t>Background</a:t>
            </a:r>
          </a:p>
          <a:p>
            <a:pPr lvl="2"/>
            <a:endParaRPr lang="en-US" sz="2000" b="1" dirty="0" smtClean="0"/>
          </a:p>
          <a:p>
            <a:pPr lvl="2"/>
            <a:endParaRPr lang="en-US" sz="2000" b="1" dirty="0"/>
          </a:p>
          <a:p>
            <a:pPr lvl="2"/>
            <a:r>
              <a:rPr lang="en-US" sz="2000" b="1" dirty="0" smtClean="0"/>
              <a:t>Measures</a:t>
            </a:r>
          </a:p>
          <a:p>
            <a:pPr lvl="2"/>
            <a:endParaRPr lang="en-US" sz="2000" b="1" dirty="0" smtClean="0"/>
          </a:p>
          <a:p>
            <a:endParaRPr lang="en-US" sz="2000" b="1" dirty="0"/>
          </a:p>
          <a:p>
            <a:pPr lvl="2"/>
            <a:r>
              <a:rPr lang="en-US" sz="2000" b="1" dirty="0" smtClean="0"/>
              <a:t>Project finance</a:t>
            </a:r>
          </a:p>
          <a:p>
            <a:endParaRPr lang="en-US" sz="2000" b="1" dirty="0" smtClean="0"/>
          </a:p>
          <a:p>
            <a:endParaRPr lang="en-US" sz="2000" b="1" dirty="0"/>
          </a:p>
          <a:p>
            <a:pPr lvl="2"/>
            <a:r>
              <a:rPr lang="en-US" sz="2000" b="1" dirty="0" smtClean="0"/>
              <a:t>Co-Benefits</a:t>
            </a:r>
          </a:p>
          <a:p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00AE61-B9E6-4104-A64B-A3F3D1EE44A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87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0D270F-46E0-47C1-84C5-E8AEC90614E8}" type="slidenum">
              <a:rPr lang="en-US">
                <a:solidFill>
                  <a:srgbClr val="000000"/>
                </a:solidFill>
              </a:rPr>
              <a:pPr/>
              <a:t>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0" y="378371"/>
            <a:ext cx="7869238" cy="314325"/>
          </a:xfrm>
        </p:spPr>
        <p:txBody>
          <a:bodyPr/>
          <a:lstStyle/>
          <a:p>
            <a:pPr algn="ctr"/>
            <a:r>
              <a:rPr lang="en-GB" sz="2000" b="1" dirty="0" smtClean="0">
                <a:solidFill>
                  <a:srgbClr val="4B93DC"/>
                </a:solidFill>
              </a:rPr>
              <a:t>Hotel Facts</a:t>
            </a:r>
            <a:endParaRPr lang="en-US" sz="1900" b="1" dirty="0">
              <a:solidFill>
                <a:srgbClr val="4B93DC"/>
              </a:solidFill>
            </a:endParaRPr>
          </a:p>
        </p:txBody>
      </p:sp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12" y="871537"/>
            <a:ext cx="8867775" cy="244792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23528" y="3539232"/>
            <a:ext cx="8496944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800" dirty="0"/>
              <a:t>Opened in 2002</a:t>
            </a:r>
            <a:endParaRPr lang="en-GB" sz="1800" dirty="0"/>
          </a:p>
          <a:p>
            <a:pPr marL="285750" indent="-285750">
              <a:buFont typeface="Wingdings" pitchFamily="2" charset="2"/>
              <a:buChar char="ü"/>
            </a:pPr>
            <a:r>
              <a:rPr lang="en-GB" sz="1800" dirty="0" smtClean="0"/>
              <a:t>Five star hotel </a:t>
            </a:r>
            <a:r>
              <a:rPr lang="en-GB" sz="1800" dirty="0"/>
              <a:t>in </a:t>
            </a:r>
            <a:r>
              <a:rPr lang="en-GB" sz="1800" dirty="0" smtClean="0"/>
              <a:t>Kolkata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GB" sz="1800" dirty="0" smtClean="0"/>
              <a:t>238 guest rooms</a:t>
            </a:r>
          </a:p>
          <a:p>
            <a:pPr algn="ctr"/>
            <a:endParaRPr lang="en-GB" sz="1800" b="1" dirty="0" smtClean="0">
              <a:solidFill>
                <a:schemeClr val="tx2"/>
              </a:solidFill>
            </a:endParaRPr>
          </a:p>
          <a:p>
            <a:pPr algn="ctr"/>
            <a:r>
              <a:rPr lang="en-GB" sz="1800" b="1" dirty="0" smtClean="0">
                <a:solidFill>
                  <a:schemeClr val="tx2"/>
                </a:solidFill>
              </a:rPr>
              <a:t>The </a:t>
            </a:r>
            <a:r>
              <a:rPr lang="en-GB" sz="1800" b="1" dirty="0">
                <a:solidFill>
                  <a:schemeClr val="tx2"/>
                </a:solidFill>
              </a:rPr>
              <a:t>first hotel in the world </a:t>
            </a:r>
            <a:r>
              <a:rPr lang="en-GB" sz="1800" b="1" dirty="0" smtClean="0">
                <a:solidFill>
                  <a:schemeClr val="tx2"/>
                </a:solidFill>
              </a:rPr>
              <a:t>with </a:t>
            </a:r>
          </a:p>
          <a:p>
            <a:pPr algn="ctr"/>
            <a:r>
              <a:rPr lang="en-GB" sz="1800" b="1" dirty="0" smtClean="0">
                <a:solidFill>
                  <a:schemeClr val="tx2"/>
                </a:solidFill>
              </a:rPr>
              <a:t>certified emission reductions, CERs, by UNFCCC</a:t>
            </a:r>
            <a:endParaRPr lang="en-GB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46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0D270F-46E0-47C1-84C5-E8AEC90614E8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0" y="378371"/>
            <a:ext cx="7869238" cy="314325"/>
          </a:xfrm>
        </p:spPr>
        <p:txBody>
          <a:bodyPr/>
          <a:lstStyle/>
          <a:p>
            <a:pPr algn="ctr"/>
            <a:r>
              <a:rPr lang="en-GB" sz="2000" b="1" dirty="0" smtClean="0">
                <a:solidFill>
                  <a:srgbClr val="4B93DC"/>
                </a:solidFill>
              </a:rPr>
              <a:t>CDM Project Facts (*)</a:t>
            </a:r>
            <a:endParaRPr lang="en-US" sz="1900" b="1" dirty="0">
              <a:solidFill>
                <a:srgbClr val="4B93DC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111076"/>
              </p:ext>
            </p:extLst>
          </p:nvPr>
        </p:nvGraphicFramePr>
        <p:xfrm>
          <a:off x="539552" y="1340768"/>
          <a:ext cx="8136903" cy="462699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796132"/>
                <a:gridCol w="6340771"/>
              </a:tblGrid>
              <a:tr h="389632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Name (Ref.686)</a:t>
                      </a: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chemeClr val="tx1"/>
                          </a:solidFill>
                        </a:rPr>
                        <a:t>Improvement in Energy Consumption of a Hotel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Sectors</a:t>
                      </a:r>
                      <a:endParaRPr lang="en-GB" sz="1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dirty="0" err="1" smtClean="0"/>
                        <a:t>Energy</a:t>
                      </a:r>
                      <a:r>
                        <a:rPr lang="fr-FR" sz="1800" dirty="0" smtClean="0"/>
                        <a:t> industries (1) - </a:t>
                      </a:r>
                      <a:r>
                        <a:rPr lang="fr-FR" sz="1800" dirty="0" err="1" smtClean="0"/>
                        <a:t>Renewable</a:t>
                      </a:r>
                      <a:r>
                        <a:rPr lang="fr-FR" sz="1800" dirty="0" smtClean="0"/>
                        <a:t> </a:t>
                      </a:r>
                      <a:r>
                        <a:rPr lang="fr-FR" sz="1800" dirty="0" err="1" smtClean="0"/>
                        <a:t>energy</a:t>
                      </a:r>
                      <a:r>
                        <a:rPr lang="fr-FR" sz="1800" dirty="0" smtClean="0"/>
                        <a:t>; </a:t>
                      </a:r>
                    </a:p>
                    <a:p>
                      <a:r>
                        <a:rPr lang="fr-FR" sz="1800" dirty="0" err="1" smtClean="0"/>
                        <a:t>Energy</a:t>
                      </a:r>
                      <a:r>
                        <a:rPr lang="fr-FR" sz="1800" dirty="0" smtClean="0"/>
                        <a:t> </a:t>
                      </a:r>
                      <a:r>
                        <a:rPr lang="fr-FR" sz="1800" dirty="0" err="1" smtClean="0"/>
                        <a:t>demand</a:t>
                      </a:r>
                      <a:r>
                        <a:rPr lang="fr-FR" sz="1800" dirty="0" smtClean="0"/>
                        <a:t> (3) – </a:t>
                      </a:r>
                      <a:r>
                        <a:rPr lang="fr-FR" sz="1800" dirty="0" err="1" smtClean="0"/>
                        <a:t>Energy</a:t>
                      </a:r>
                      <a:r>
                        <a:rPr lang="fr-FR" sz="1800" dirty="0" smtClean="0"/>
                        <a:t> </a:t>
                      </a:r>
                      <a:r>
                        <a:rPr lang="fr-FR" sz="1800" dirty="0" err="1" smtClean="0"/>
                        <a:t>efficiency</a:t>
                      </a:r>
                      <a:r>
                        <a:rPr lang="fr-FR" sz="1800" dirty="0" smtClean="0"/>
                        <a:t> (EE) </a:t>
                      </a:r>
                      <a:endParaRPr lang="en-GB" sz="1800" dirty="0" smtClean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Methodologies</a:t>
                      </a:r>
                      <a:endParaRPr lang="en-GB" sz="1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Supply side EE improvements– generation side; AMS-II.B </a:t>
                      </a:r>
                    </a:p>
                    <a:p>
                      <a:r>
                        <a:rPr lang="en-GB" sz="1800" dirty="0" smtClean="0"/>
                        <a:t>EE &amp; fuel switching measures – demand</a:t>
                      </a:r>
                      <a:r>
                        <a:rPr lang="en-GB" sz="1800" baseline="0" dirty="0" smtClean="0"/>
                        <a:t> side; </a:t>
                      </a:r>
                      <a:r>
                        <a:rPr lang="en-GB" sz="1800" dirty="0" smtClean="0"/>
                        <a:t>AMS-II.E</a:t>
                      </a:r>
                      <a:endParaRPr lang="en-GB" sz="1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4186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CDM Lifetime</a:t>
                      </a:r>
                      <a:endParaRPr lang="en-GB" sz="1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 years</a:t>
                      </a:r>
                      <a:endParaRPr lang="en-GB" sz="1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94392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Investment </a:t>
                      </a:r>
                      <a:endParaRPr lang="en-GB" sz="1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US$ 1 million</a:t>
                      </a:r>
                      <a:endParaRPr lang="en-GB" sz="1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94392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Reductions</a:t>
                      </a:r>
                      <a:endParaRPr lang="en-GB" sz="1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2,987 tCO2/year</a:t>
                      </a:r>
                      <a:endParaRPr lang="en-GB" sz="1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48992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Registration </a:t>
                      </a:r>
                      <a:endParaRPr lang="en-GB" sz="1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18/11/2006 </a:t>
                      </a:r>
                      <a:endParaRPr lang="en-GB" sz="1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5391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Participant</a:t>
                      </a:r>
                      <a:endParaRPr lang="en-GB" sz="1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ITC Limited – Hotel Sonar Bangla Sheraton and Towers </a:t>
                      </a:r>
                      <a:endParaRPr lang="en-GB" sz="1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245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Location</a:t>
                      </a:r>
                      <a:endParaRPr lang="en-GB" sz="1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Kolkata, West Bengal,</a:t>
                      </a:r>
                      <a:r>
                        <a:rPr lang="en-GB" sz="1800" baseline="0" dirty="0" smtClean="0"/>
                        <a:t> India</a:t>
                      </a:r>
                      <a:endParaRPr lang="en-GB" sz="1800" dirty="0" smtClean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329036" y="6294039"/>
            <a:ext cx="607509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5pPr>
            <a:lvl6pPr marL="457200"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6pPr>
            <a:lvl7pPr marL="914400"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/>
            <a:r>
              <a:rPr lang="en-GB" b="1" dirty="0" smtClean="0">
                <a:solidFill>
                  <a:schemeClr val="tx1"/>
                </a:solidFill>
              </a:rPr>
              <a:t>(*) The Clean Development Mechanism is a market tool that promotes clean technologies in developing nations and allows trading certified carbon reductions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038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9634871"/>
              </p:ext>
            </p:extLst>
          </p:nvPr>
        </p:nvGraphicFramePr>
        <p:xfrm>
          <a:off x="670148" y="980728"/>
          <a:ext cx="8078316" cy="451480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692772"/>
                <a:gridCol w="2692772"/>
                <a:gridCol w="2692772"/>
              </a:tblGrid>
              <a:tr h="488622">
                <a:tc>
                  <a:txBody>
                    <a:bodyPr/>
                    <a:lstStyle/>
                    <a:p>
                      <a:r>
                        <a:rPr lang="en-US" b="1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Unit</a:t>
                      </a:r>
                      <a:endParaRPr lang="en-GB" b="1" dirty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Measure</a:t>
                      </a:r>
                      <a:endParaRPr lang="en-GB" b="1" dirty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Savings (*)</a:t>
                      </a:r>
                      <a:endParaRPr lang="en-GB" b="1" dirty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88622">
                <a:tc>
                  <a:txBody>
                    <a:bodyPr/>
                    <a:lstStyle/>
                    <a:p>
                      <a:r>
                        <a:rPr lang="en-US" b="1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Electric</a:t>
                      </a:r>
                      <a:r>
                        <a:rPr lang="en-US" b="1" baseline="0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 water heater</a:t>
                      </a:r>
                      <a:endParaRPr lang="en-GB" b="1" dirty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Installing solar</a:t>
                      </a:r>
                      <a:endParaRPr lang="en-GB" b="1" dirty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rowSpan="4">
                  <a:txBody>
                    <a:bodyPr/>
                    <a:lstStyle/>
                    <a:p>
                      <a:r>
                        <a:rPr lang="en-US" b="1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1.866 </a:t>
                      </a:r>
                      <a:r>
                        <a:rPr lang="en-US" b="1" dirty="0" err="1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GWh</a:t>
                      </a:r>
                      <a:r>
                        <a:rPr lang="en-US" b="1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/year</a:t>
                      </a:r>
                    </a:p>
                    <a:p>
                      <a:endParaRPr lang="en-US" b="1" dirty="0" smtClean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r"/>
                      <a:r>
                        <a:rPr lang="en-US" sz="1400" b="1" baseline="0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@ 3.5 INR/kWh (2006)</a:t>
                      </a:r>
                    </a:p>
                    <a:p>
                      <a:pPr algn="r"/>
                      <a:r>
                        <a:rPr lang="en-US" sz="1400" b="1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6.53 million INR/year</a:t>
                      </a:r>
                    </a:p>
                    <a:p>
                      <a:endParaRPr lang="en-US" b="1" dirty="0" smtClean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endParaRPr lang="en-US" b="1" dirty="0" smtClean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endParaRPr lang="en-US" b="1" dirty="0" smtClean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r>
                        <a:rPr lang="en-US" b="1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145,100</a:t>
                      </a:r>
                      <a:r>
                        <a:rPr lang="en-US" b="1" baseline="0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 US$/year</a:t>
                      </a:r>
                      <a:endParaRPr lang="en-US" b="1" dirty="0" smtClean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488622">
                <a:tc>
                  <a:txBody>
                    <a:bodyPr/>
                    <a:lstStyle/>
                    <a:p>
                      <a:r>
                        <a:rPr lang="en-US" b="1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Pumps</a:t>
                      </a:r>
                      <a:endParaRPr lang="en-GB" b="1" dirty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Retrofitting</a:t>
                      </a:r>
                      <a:r>
                        <a:rPr lang="en-US" b="1" baseline="0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 pumps</a:t>
                      </a:r>
                      <a:endParaRPr lang="en-GB" b="1" dirty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b="1" dirty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488622">
                <a:tc>
                  <a:txBody>
                    <a:bodyPr/>
                    <a:lstStyle/>
                    <a:p>
                      <a:r>
                        <a:rPr lang="en-US" b="1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Heat,</a:t>
                      </a:r>
                      <a:r>
                        <a:rPr lang="en-US" b="1" baseline="0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 ventilation and air-conditioning</a:t>
                      </a:r>
                      <a:endParaRPr lang="en-GB" b="1" dirty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Retrofitting HVAC with U shape pipes</a:t>
                      </a:r>
                      <a:endParaRPr lang="en-GB" b="1" dirty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b="1" dirty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488622">
                <a:tc>
                  <a:txBody>
                    <a:bodyPr/>
                    <a:lstStyle/>
                    <a:p>
                      <a:r>
                        <a:rPr lang="en-US" b="1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Kitchen exhaust fans</a:t>
                      </a:r>
                      <a:endParaRPr lang="en-GB" b="1" dirty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Installing various</a:t>
                      </a:r>
                      <a:r>
                        <a:rPr lang="en-US" b="1" baseline="0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 frequency drivers </a:t>
                      </a:r>
                      <a:endParaRPr lang="en-GB" b="1" dirty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b="1" dirty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488622">
                <a:tc rowSpan="3">
                  <a:txBody>
                    <a:bodyPr/>
                    <a:lstStyle/>
                    <a:p>
                      <a:r>
                        <a:rPr lang="en-US" b="1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Steam boiler</a:t>
                      </a:r>
                      <a:endParaRPr lang="en-GB" b="1" dirty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Installing a magnetizer </a:t>
                      </a:r>
                      <a:endParaRPr lang="en-GB" b="1" dirty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en-US" b="1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55,932 L</a:t>
                      </a:r>
                      <a:r>
                        <a:rPr lang="en-US" b="1" baseline="0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 diesel/year</a:t>
                      </a:r>
                    </a:p>
                    <a:p>
                      <a:endParaRPr lang="en-US" b="1" baseline="0" dirty="0" smtClean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r"/>
                      <a:r>
                        <a:rPr lang="en-US" sz="1400" b="1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@ 26 INR/L (2006)</a:t>
                      </a:r>
                    </a:p>
                    <a:p>
                      <a:pPr algn="r"/>
                      <a:r>
                        <a:rPr lang="en-US" sz="1400" b="1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1.44</a:t>
                      </a:r>
                      <a:r>
                        <a:rPr lang="en-US" sz="1400" b="1" baseline="0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 million INR/</a:t>
                      </a:r>
                      <a:r>
                        <a:rPr lang="en-US" sz="1400" b="1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year</a:t>
                      </a:r>
                    </a:p>
                    <a:p>
                      <a:endParaRPr lang="en-US" sz="2000" b="1" dirty="0" smtClean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r>
                        <a:rPr lang="en-US" sz="2000" b="1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32,000</a:t>
                      </a:r>
                      <a:r>
                        <a:rPr lang="en-US" sz="2000" b="1" baseline="0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 US$/year</a:t>
                      </a:r>
                      <a:endParaRPr lang="en-GB" sz="2000" b="1" dirty="0" smtClean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88622">
                <a:tc vMerge="1">
                  <a:txBody>
                    <a:bodyPr/>
                    <a:lstStyle/>
                    <a:p>
                      <a:endParaRPr lang="en-GB" b="1" dirty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Re-using low energy waste heat</a:t>
                      </a:r>
                      <a:endParaRPr lang="en-GB" b="1" dirty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b="1" dirty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88622">
                <a:tc vMerge="1">
                  <a:txBody>
                    <a:bodyPr/>
                    <a:lstStyle/>
                    <a:p>
                      <a:endParaRPr lang="en-GB" b="1" dirty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Using condensate steam</a:t>
                      </a:r>
                      <a:endParaRPr lang="en-GB" b="1" dirty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b="1" dirty="0"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00AE61-B9E6-4104-A64B-A3F3D1EE44A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34876" y="235249"/>
            <a:ext cx="7869238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5pPr>
            <a:lvl6pPr marL="457200"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6pPr>
            <a:lvl7pPr marL="914400"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1" dirty="0" smtClean="0">
                <a:solidFill>
                  <a:srgbClr val="4B93DC"/>
                </a:solidFill>
              </a:rPr>
              <a:t> Measures and Savings at demand and </a:t>
            </a:r>
            <a:r>
              <a:rPr lang="en-GB" sz="2000" b="1" dirty="0">
                <a:solidFill>
                  <a:srgbClr val="4B93DC"/>
                </a:solidFill>
              </a:rPr>
              <a:t>g</a:t>
            </a:r>
            <a:r>
              <a:rPr lang="en-GB" sz="2000" b="1" dirty="0" smtClean="0">
                <a:solidFill>
                  <a:srgbClr val="4B93DC"/>
                </a:solidFill>
              </a:rPr>
              <a:t>eneration sides</a:t>
            </a:r>
            <a:endParaRPr lang="en-US" sz="1900" b="1" dirty="0">
              <a:solidFill>
                <a:srgbClr val="4B93DC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95736" y="6165304"/>
            <a:ext cx="61926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en-US" sz="1200" dirty="0" smtClean="0"/>
              <a:t>(*) Diesel &amp; electricity prices sourced from Validation Report, CDM 0686,</a:t>
            </a:r>
          </a:p>
          <a:p>
            <a:pPr algn="r">
              <a:spcBef>
                <a:spcPts val="0"/>
              </a:spcBef>
            </a:pPr>
            <a:r>
              <a:rPr lang="en-US" sz="1200" dirty="0" smtClean="0"/>
              <a:t> 1 US$=45 INR, 2006</a:t>
            </a:r>
            <a:endParaRPr lang="en-GB" sz="1200" dirty="0"/>
          </a:p>
        </p:txBody>
      </p:sp>
      <p:sp>
        <p:nvSpPr>
          <p:cNvPr id="8" name="Explosion 1 7"/>
          <p:cNvSpPr/>
          <p:nvPr/>
        </p:nvSpPr>
        <p:spPr bwMode="auto">
          <a:xfrm>
            <a:off x="323528" y="4077072"/>
            <a:ext cx="2627783" cy="2088232"/>
          </a:xfrm>
          <a:prstGeom prst="irregularSeal1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b="1" dirty="0" smtClean="0"/>
              <a:t>TOTAL SAVINGS</a:t>
            </a:r>
          </a:p>
          <a:p>
            <a:pPr algn="ctr"/>
            <a:r>
              <a:rPr lang="en-US" sz="1600" b="1" dirty="0" smtClean="0"/>
              <a:t>177,100 US$/year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7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9909022"/>
              </p:ext>
            </p:extLst>
          </p:nvPr>
        </p:nvGraphicFramePr>
        <p:xfrm>
          <a:off x="323528" y="1052736"/>
          <a:ext cx="8280921" cy="460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0307"/>
                <a:gridCol w="2640293"/>
                <a:gridCol w="2880321"/>
              </a:tblGrid>
              <a:tr h="370840">
                <a:tc>
                  <a:txBody>
                    <a:bodyPr/>
                    <a:lstStyle/>
                    <a:p>
                      <a:endParaRPr lang="en-US" sz="200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en-GB" sz="20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India, 2006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Dominican Republic, 2013 (*)</a:t>
                      </a:r>
                      <a:endParaRPr lang="en-GB" sz="2000" dirty="0"/>
                    </a:p>
                  </a:txBody>
                  <a:tcPr>
                    <a:solidFill>
                      <a:srgbClr val="ECFFD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Total investment,</a:t>
                      </a:r>
                      <a:r>
                        <a:rPr lang="en-US" sz="20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US" sz="2000" b="1" baseline="0" dirty="0" smtClean="0">
                          <a:solidFill>
                            <a:schemeClr val="tx2"/>
                          </a:solidFill>
                        </a:rPr>
                        <a:t>US$</a:t>
                      </a:r>
                      <a:r>
                        <a:rPr lang="en-US" sz="2000" b="1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en-US" sz="2000" dirty="0" smtClean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r>
                        <a:rPr lang="en-US" sz="2000" baseline="0" dirty="0" smtClean="0">
                          <a:solidFill>
                            <a:schemeClr val="tx2"/>
                          </a:solidFill>
                        </a:rPr>
                        <a:t> million</a:t>
                      </a:r>
                      <a:endParaRPr lang="en-GB" sz="2000" dirty="0"/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1.5</a:t>
                      </a:r>
                      <a:r>
                        <a:rPr lang="en-US" sz="2000" baseline="0" dirty="0" smtClean="0">
                          <a:solidFill>
                            <a:schemeClr val="tx2"/>
                          </a:solidFill>
                        </a:rPr>
                        <a:t> million (50% higher)</a:t>
                      </a:r>
                      <a:endParaRPr lang="en-GB" sz="2000" dirty="0"/>
                    </a:p>
                  </a:txBody>
                  <a:tcPr>
                    <a:solidFill>
                      <a:srgbClr val="ECFFD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Total savings demand,</a:t>
                      </a:r>
                      <a:r>
                        <a:rPr lang="en-US" sz="20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chemeClr val="tx2"/>
                          </a:solidFill>
                        </a:rPr>
                        <a:t>US$/year</a:t>
                      </a:r>
                      <a:endParaRPr lang="en-GB" sz="20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145,100 </a:t>
                      </a:r>
                      <a:endParaRPr lang="en-GB" sz="2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@0.29 US$/kWh 541,140</a:t>
                      </a:r>
                      <a:endParaRPr lang="en-GB" sz="2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rgbClr val="ECFFD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Total savings generation,</a:t>
                      </a:r>
                      <a:r>
                        <a:rPr lang="en-US" sz="20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chemeClr val="tx2"/>
                          </a:solidFill>
                        </a:rPr>
                        <a:t>US$/year</a:t>
                      </a:r>
                      <a:endParaRPr lang="en-GB" sz="20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32,000</a:t>
                      </a:r>
                      <a:endParaRPr lang="en-GB" sz="2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@1.35US$/L</a:t>
                      </a:r>
                    </a:p>
                    <a:p>
                      <a:pPr algn="r"/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74,779</a:t>
                      </a:r>
                      <a:endParaRPr lang="en-GB" sz="2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rgbClr val="ECFFD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Total savings,</a:t>
                      </a:r>
                      <a:r>
                        <a:rPr lang="en-US" sz="20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chemeClr val="tx2"/>
                          </a:solidFill>
                        </a:rPr>
                        <a:t>US$/year</a:t>
                      </a:r>
                      <a:endParaRPr lang="en-GB" sz="20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2"/>
                          </a:solidFill>
                        </a:rPr>
                        <a:t>177,100</a:t>
                      </a:r>
                      <a:endParaRPr lang="en-GB" sz="2000" dirty="0" smtClean="0"/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2"/>
                          </a:solidFill>
                        </a:rPr>
                        <a:t>615,919</a:t>
                      </a:r>
                      <a:endParaRPr lang="en-GB" sz="20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rgbClr val="ECFFD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Pay-back period</a:t>
                      </a:r>
                      <a:r>
                        <a:rPr lang="en-US" sz="2000" b="1" dirty="0" smtClean="0">
                          <a:solidFill>
                            <a:schemeClr val="tx2"/>
                          </a:solidFill>
                        </a:rPr>
                        <a:t>,</a:t>
                      </a:r>
                      <a:r>
                        <a:rPr lang="en-US" sz="2000" b="1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chemeClr val="tx2"/>
                          </a:solidFill>
                        </a:rPr>
                        <a:t>years</a:t>
                      </a:r>
                      <a:endParaRPr lang="en-GB" sz="20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2"/>
                          </a:solidFill>
                        </a:rPr>
                        <a:t>5.7</a:t>
                      </a:r>
                      <a:endParaRPr lang="en-GB" sz="2000" dirty="0"/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2"/>
                          </a:solidFill>
                        </a:rPr>
                        <a:t>2.4</a:t>
                      </a:r>
                      <a:endParaRPr lang="en-GB" sz="2000" dirty="0"/>
                    </a:p>
                  </a:txBody>
                  <a:tcPr>
                    <a:solidFill>
                      <a:srgbClr val="ECFFD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Carbon revenues, </a:t>
                      </a:r>
                      <a:r>
                        <a:rPr lang="en-US" sz="2000" b="1" dirty="0" smtClean="0">
                          <a:solidFill>
                            <a:schemeClr val="tx2"/>
                          </a:solidFill>
                        </a:rPr>
                        <a:t>US$</a:t>
                      </a:r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, 10 years</a:t>
                      </a:r>
                      <a:endParaRPr lang="en-GB" sz="20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2"/>
                          </a:solidFill>
                        </a:rPr>
                        <a:t>93,000</a:t>
                      </a:r>
                      <a:r>
                        <a:rPr lang="en-US" sz="2000" b="1" baseline="0" dirty="0" smtClean="0">
                          <a:solidFill>
                            <a:schemeClr val="tx2"/>
                          </a:solidFill>
                        </a:rPr>
                        <a:t> (@10US$/CER)</a:t>
                      </a:r>
                      <a:endParaRPr lang="en-GB" sz="2000" dirty="0"/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2"/>
                          </a:solidFill>
                        </a:rPr>
                        <a:t>28,173</a:t>
                      </a:r>
                      <a:r>
                        <a:rPr lang="en-US" sz="2000" b="1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</a:p>
                    <a:p>
                      <a:r>
                        <a:rPr lang="en-US" sz="2000" b="1" baseline="0" dirty="0" smtClean="0">
                          <a:solidFill>
                            <a:schemeClr val="tx2"/>
                          </a:solidFill>
                        </a:rPr>
                        <a:t>(@3US$/CER)</a:t>
                      </a:r>
                      <a:endParaRPr lang="en-GB" sz="2000" dirty="0"/>
                    </a:p>
                  </a:txBody>
                  <a:tcPr>
                    <a:solidFill>
                      <a:srgbClr val="ECFFD5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00AE61-B9E6-4104-A64B-A3F3D1EE44A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34876" y="235249"/>
            <a:ext cx="7869238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5pPr>
            <a:lvl6pPr marL="457200"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6pPr>
            <a:lvl7pPr marL="914400"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1" dirty="0" smtClean="0">
                <a:solidFill>
                  <a:srgbClr val="4B93DC"/>
                </a:solidFill>
              </a:rPr>
              <a:t> Project finance</a:t>
            </a:r>
            <a:endParaRPr lang="en-US" sz="1900" b="1" dirty="0">
              <a:solidFill>
                <a:srgbClr val="4B93D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94072" y="6158160"/>
            <a:ext cx="4185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 smtClean="0"/>
              <a:t>(*) </a:t>
            </a:r>
            <a:r>
              <a:rPr lang="en-GB" sz="1200" dirty="0" smtClean="0">
                <a:hlinkClick r:id="rId2"/>
              </a:rPr>
              <a:t>http</a:t>
            </a:r>
            <a:r>
              <a:rPr lang="en-GB" sz="1200" dirty="0">
                <a:hlinkClick r:id="rId2"/>
              </a:rPr>
              <a:t>://</a:t>
            </a:r>
            <a:r>
              <a:rPr lang="en-GB" sz="1200" dirty="0" smtClean="0">
                <a:hlinkClick r:id="rId2"/>
              </a:rPr>
              <a:t>www.ier-institute.org/2070-1918/lnit13/v13/268.pdf</a:t>
            </a:r>
            <a:endParaRPr lang="en-GB" sz="1200" dirty="0" smtClean="0"/>
          </a:p>
          <a:p>
            <a:pPr algn="r">
              <a:spcBef>
                <a:spcPts val="0"/>
              </a:spcBef>
            </a:pPr>
            <a:r>
              <a:rPr lang="en-GB" sz="1200" dirty="0"/>
              <a:t>http://data.worldbank.org/indicator/EP.PMP.DESL.CD</a:t>
            </a:r>
          </a:p>
        </p:txBody>
      </p:sp>
    </p:spTree>
    <p:extLst>
      <p:ext uri="{BB962C8B-B14F-4D97-AF65-F5344CB8AC3E}">
        <p14:creationId xmlns:p14="http://schemas.microsoft.com/office/powerpoint/2010/main" val="376958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0D270F-46E0-47C1-84C5-E8AEC90614E8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0" y="378371"/>
            <a:ext cx="7869238" cy="314325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rgbClr val="4B93DC"/>
                </a:solidFill>
              </a:rPr>
              <a:t>Co-Benefits</a:t>
            </a:r>
            <a:endParaRPr lang="en-US" sz="1900" b="1" dirty="0">
              <a:solidFill>
                <a:srgbClr val="4B93DC"/>
              </a:solidFill>
            </a:endParaRPr>
          </a:p>
        </p:txBody>
      </p:sp>
      <p:sp>
        <p:nvSpPr>
          <p:cNvPr id="7" name="AutoShape 6" descr="data:image/jpeg;base64,/9j/4AAQSkZJRgABAQAAAQABAAD/2wCEAAkGBwgHBgkIBwgKCgkLDRYPDQwMDRsUFRAWIB0iIiAdHx8kKDQsJCYxJx8fLT0tMTU3Ojo6Iys/RD84QzQ5OjcBCgoKDQwNGg8PGjclHyU3Nzc3Nzc3Nzc3Nzc3Nzc3Nzc3Nzc3Nzc3Nzc3Nzc3Nzc3Nzc3Nzc3Nzc3Nzc3Nzc3N//AABEIAHoAtgMBIgACEQEDEQH/xAAbAAACAwEBAQAAAAAAAAAAAAAEBQIDBgEAB//EADoQAAIBAwMCBAMFBwMFAQAAAAECAwAEERIhMQVBEyJRYQZxgRQyQpHRFSNSscHw8YKSoQdic7LhFv/EABgBAQEBAQEAAAAAAAAAAAAAAAEAAgME/8QAIREBAQEAAgEEAwEAAAAAAAAAAAERAhIxBBQhQQMTUWH/2gAMAwEAAhEDEQA/AHNrIXdxKhQAZyD2qyfqsdvAdGfkTRlxaSkHfyFd8Dms1fo662ctpB9K5xquT9cunLDWVQ9l7Cr4OrO9voLBmC4VuCKzj3MjOIwNyaKtVzNGZnCj0xWw3Vj11xZa85ZRx70um63NcA+JllLcHcVyFbIW4RHxkFmOOfakc94qviAZXPFERsbmGUEIjBvY7Vf9nTUqw3a624XNZe5vz4eE2PfB5rvTbu5FwrxjzLuCa1tHWNVJaXjKQVDY4FVwdMurjI0BMc5p9apLJFEZHAdlBOO5rl6rRoGfUuOCKz3q6kr9CkO6Toy99qBfpFwpYujbdh3pnIJIlEiuzKTn5Uet0RbglcsRsTWu/JdYydx06Vc4SQbZ3WhJrORCu/PJxxWta8dQFkUYOahcwQ3IONh2xtmn9lHVmLTp7zMwZcL/ABZ2FE/sdFfDXIA7YHNODbSqNMQx7ONqHmtZMEQldOctj09qO9PWFlx0WWJPERtS44FAm0lVlDgrq4yKdxTzxtpU7DnV6Vexm8sjRvpPbw+aZzoyM5JAyepHYnvUQpxxWiFxbzEqyhQDwwq2SGC4j8MoM9lxp+tPcdWcELjcqceuK7oOeK0aTiPTA41LwM9qrbo7XErMsqajvpNM/JPtdSLRtXq0lr0AyA65TkdlA/WvVfs4rrTdb9WTSoG/tmlHU7Y3DHw1wcc0DaX4UhQcE7U0aRwFLYORXDMdPLMfs9YZmkO5HHtVAkj8TMihSO55p1eAliQAM0tkgVjl1BxW4yIiv4kADSKQu+fWkfUnUSO8TeRvw+lMPs0IfUFCkc1R1G1WWH938yakSLIzOKbWkmgb7HNI1PgyZY0bHeq2wNRbroPU5JLlRJKSgXAHpjitJN1O3ZgsvnUKANNfL4Oo/Z1yoBb27VOHqVw+rS2N880WSpuep9QWVQIlCgcgDmlJu3Y6dXFJ7S7lZwsvB25o3SyNnO1MgtH2t1GJCbnLY4FNoL6GcqkcS6uPlSBYJZceFpPpk7mjorSeB0dmUAbkg96LCdugiIL6Qp3waoY2+sEKPnmqJxqDMs2TzuaQXM8olxr49Kzh1q5Ftm/eaVzjY43qtXt2bAkIB7ZrPNdTSaVDE4xg0fiVo/EfCgDcnvV1Girie3hmZWjDOOCat8OORlkZsnHJpBJJqmxqBztvVt280MQGsaQMc05UbT2cTPqB1bjc8Ci7WzhV1ILM3Pl7VnYOplggds44zRbdTYRNpc6y30AqyppIrIHJA2ztvXqQ2vVZUXDOxFeqynSGO3jQ4eQhqu8cxjSJNhVcWtkyMMDxntXHtdf4lH1pZcMzNtz8qg7NwdvnUFSaFj4bDbvmosLgnLDVViTBDHkVVcKRGQMEHkVEZXcqV+dTR8netIiuOlyzDTGuxPPpVKdEuUXVG4+TCthBcKqaSiipyTI34Vx7ChMI0k1uQtwjJnjIq+KcyDC7GtDeRJMrBkXGNqzAia1k8NlOonbFSN7PxBIpQ6n7U5MjaRq5xvSGzaSN9RGmnavHLGGJIHfTTFUHnKtkEg+1SHUZSMF2/OqJoTnKtt2oZlZTg1oHEd6XRtZJyKp1jPmO9L0Yg5Bq4ya0OOQKMRrazrGdRwcdjVl/1OSdFQt5R2FZ9bhgdJG9EIJmwVQsOdt6Op1aJG1ZzijfGUw6XyznfUTQLxTKgZ4mVW4yKrEpXY05qEDQGParY5RrFBCTJ4zUlfDelWI0kaPlNWO+K9QaXhQkg816jEYRtEMqE2HpVM3hniiW6fNAGMjKoPHvVAsp9BkRQ4BwQhyR9Kz8IG8b/hGR71WmtSDnHzq+QzJktG6j1IrkMinZsMM53pS06JV86jVjkd6gbUsv7rO1WrGJfu4UbnFVJdGEnkCpB3R48asV0SjTvnNF3eJ0R8Y22x3oUwaRqAJPpTElGwLDVxQ3WIoXhLFDqG6le1XJgc5Hzoe8L7gDbHc1Aot/FXdgGHuKd9NEfhyFc5xuvIHvQ1skTJhsE9/ajumoltI22zfi7VF3QrE1TLDk+9NGt5GbxJIwqAbEDANQ8HxAsibgHHNOsln2RmGVyvqTXkgAXz+XPfO1GXHB82CpxQbtrt3cvlwO9WlZbWkV1OFMmB/FsK0NnZWluysl2gkU5IC4HyrGWcxWTXq2I3x3pmWjmGUkMTE8E1nyW0W+tGcpL4bRj8II2pf1m06XPbvJAVjkAyuMDesfMZIznWWH8S5xVL3MjbF2P1pnD/RqzxcNtUmnyOPrQbNvVgkIGAK3iMrH7K+ftX0INepO8zauTXqzi1r7vqn2iMJrKN3PrVVnf/ZScurf1qg9NnIwFUn51Q/Srg8rj/VWch1df9QMyMoxvzS1JjnYUanRp2G0i59M1NOj3IPKH3zTMiVW7yOQNJomS3LEBJPmCKsgspXkaFHj8RfvAMCR9KOtemyJJ5vDZhzvmrQTSCZJArsWxsNtqskfRuCfpWkNi2NRxzVjwxJt4C5PIIo7FlGilmVSF0gfxd6H6pqtYDJOyiMcmtMYopoihAjkOcKdiB2rOfF1u37GuBIu404/3CnUSQ9XsVbzSfkDRS9bsjsJ2H+k/pWGeIg1dbR5bepPtfRJ7e86fHrLOjLyByKq6hYWyjREHQHfVmgvh9Hj6PZsp8MGJcMO596IuLqR7jRKSvY780ImvIpmzFKzeXfH9/zpbNaq2dYkLeoOK1v7NhfMkrGTIxsfuil03TkOoW0jMyblSvPyrXwz8stNBdQDVbnWq/hxg0JJe30UZmkhkVByzDAFauGwnmm8Mbeuaq630mVOlTs7qwAGwHuKLhlIbLqkshUaS6H2ODRsdutwdcTAKe2eKafDnSlk6ZC5XknbP/caG+COnIDfjAGHTb/dRLng1SbJUwdWsd8CpGBvwJ+dbSPp0OnBxj5VfF0mF2zpTHuK12GMCenzScQnHtXq+lx9GiAyFQ/Ku09lhRE/hbNjOew3rpcAb7ioSRMD61S2rg1jqtSDMPumpjB5BJ+dRijVj5jgetELAmoBH1D5YqxaxF6p/bV6VJGG/nmgpZJopozG7Lk5OhqcXsJHW77H8Q/rQd1EBNEDz6VvE0XwfLPOl0skjtgrpGdlznO1awWjSYzkE7E75FZr4HQj7YSDjKZx9aS3fxX1IvEDf48pDhMDB1Hn3wBWLxt8LW9l6I0fmcKycr5jWN+MW/fXXTmRNK2Szq+TqB8QLilA+LOsW88iL1CZotRzrAbTk+4qiW8u+o9SeW4nMrSW4RmwMFQQcfnirrynk6zE1qQ3eoxQlWp/PanxGGKpjsCz5IPFOlselLcSdItFtxnESjnG9SuEnE8QnVgoXcken+aW2N7DbW0Uct2EdFxpIOV3PG1GfapryB2s4jdKpHmOwJ9KAbWtwYyFJBTOw9qIN1bwS4ijGSmxA3FfPuo9UuL5Rpje2KZB0SHzfQUBH4+zG4mz/wCRv1qxPr8PWUWPwZYFYMMkgAMD86VfFjFuiTtGp0Mo0tjGdxSiz6pZ2NpbpcsWkMY3cE9vbfvRd91u36l026ggkMjeGGI8NgFAI3yRRhR+GA/7KhxnOsn5eapf9P7dZ5eorNsda4wPdqP+GbZD0aJiWDaj/OlvwnOLK6vg4JDanJ9FU7/+1Vmhs0gtvCV1Uaifu54Aou2t4JHIyM8gDbNA2U0OtXl8yg+Vcc04gngMgyu34fNx9Kz4WjLezVV838q9V0EquDoyMHfNercT5T8SdQbo9iZxCZWLBQvA39TWJf4y6nPD+5ihhbdshc7em5/zRXX/AIjjvukRQm5YuQfGQIQznkYwcY/SsWLp43lNvjS+QAByDRaGu/8A2/URbxyLbwbjzOUJyRzjfFVWHxxfJHLDcuWLqdMoA1IR/wAb1l4ZVWJg2cmPYD5/5oeJXdtgFB2LH9Kz2oPx127FzLK8pcufNrG5/v8ArUFfxkDqxzsM5O1KxAxYFHEmcktnH0q9MwBwpOV++AeKeH5LxFmm0NxcRhlSaYBtiBIQD9KJjsbqeJXjidlPBxn1pLb3eRpJDEHGae2PxCyRrBEqFY9tRFej9krMl+1t10+4aLAjwzYPB9tv+KY9Isngjd50OoAKP5/pSSfqE91NokdUj1lmwvFOOn9RtYbIJK2lwSd1zms898NSwU0Ks2cHNSWFVUkLvQMfW7cu+oFQOCN8/pXU65bvLo04UjY53z8sVyyt7Ft3CmVYrsRjitJ8GLos78qwCxOGGew0Z/Wsh1Hq1sbbCsSdQxlcUv8A2/cW8TIHMaSjSyq5Goce1OyTVRUQMgYsBz6V1FTxApG3ekNx1OR3zFOqgbthjV1j1RskSylvfPP9Kx3lWt511YT8P9I0RqoIY5+QANC9IVfB6gMAarXA+epaxknxHPbXQECMdP3dZODn2pRd9aukfC3MiDfUFffPpWrU+8/DkttB0KD7TcQw5dseI4XO9Z/p3gR3V4XljUNFPpLNgHJFfJbbq1xPKgmmdiowFY8fnRC9QlYsFJwo7twPcHejbuB9Z6v8WQ9NvbW1trZLoeGjTsH3AIyNPrTuw630y+DPZ3qOUBZxqwygdyDvXwVpp5mdkaRcjknj+9q5068kt5pGhndSUKFlOSQRgjP981bYn3O3/wConRRcSL+0QpAwS8bAH5bb16vg888eshpnGONxXKJyTSJaSpEkZnVwihRlSMfLehJ+kPK+pZI0yN8L39aajdt67jB2rwfv5m/Jcekkppyu3B/sVB+jsT98Dvscf0p5HU2o9zzTMx9Ovorl3R4dH4QT7Y9KruOn9RkuUdCoVcnT4vJ/KtMwG2w4qDAaht60+45eUTvY3hVNK6dI4L7c5oK26X1GGaQ+EMSEk6XGM/nWqAHp2rqDcH/upnqeeIlihuokYPa+ISeWZePzrwtpWHntyDxgYP15p2yrv5Rz6VWQBnAxzV7rmsJzbNrOmLVtwxKn/wC/KrFBEDxvbur5CxuE278/nz7Ue+zNj1/rU27j04q91zsUmM/cQXLKFXW5JwT4eAPl+tRuFk+zMqW8gkxsdHb68E4z/mny8Z76jvXe2feqepv8TFC1vC2fBdSBsdBJolo+o5UiKTQo7EDJ+v17Vqe6/P8ApXIwNthTfU3+JkbiO+mcyPBISTsApwKDmhvSug20pXsBGdq+hYGnGBjFRKrp4HHpTPV59J8/t4LxfuW02PeM8/lWntLAS9LklacpKhwY3t8Entg57+tO0RfDHlH5VcQPQcVcvV2/SZ6OzMbIzeK8f4wse/A4+uaV9Rjkt4ToSUtJz5TkD3rdMBhjgUDdqun7o/Kiert+k+aGOctskmfka9W5ZEznSv5V6u3ub/E//9k="/>
          <p:cNvSpPr>
            <a:spLocks noChangeAspect="1" noChangeArrowheads="1"/>
          </p:cNvSpPr>
          <p:nvPr/>
        </p:nvSpPr>
        <p:spPr bwMode="auto">
          <a:xfrm>
            <a:off x="155575" y="-555625"/>
            <a:ext cx="173355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8" descr="data:image/jpeg;base64,/9j/4AAQSkZJRgABAQAAAQABAAD/2wCEAAkGBwgHBgkIBwgKCgkLDRYPDQwMDRsUFRAWIB0iIiAdHx8kKDQsJCYxJx8fLT0tMTU3Ojo6Iys/RD84QzQ5OjcBCgoKDQwNGg8PGjclHyU3Nzc3Nzc3Nzc3Nzc3Nzc3Nzc3Nzc3Nzc3Nzc3Nzc3Nzc3Nzc3Nzc3Nzc3Nzc3Nzc3N//AABEIAHoAtgMBIgACEQEDEQH/xAAbAAACAwEBAQAAAAAAAAAAAAAEBQIDBgEAB//EADoQAAIBAwMCBAMFBwMFAQAAAAECAwAEERIhMQVBEyJRYQZxgRQyQpHRFSNSscHw8YKSoQdic7LhFv/EABgBAQEBAQEAAAAAAAAAAAAAAAEAAgME/8QAIREBAQEAAgEEAwEAAAAAAAAAAAERAhIxBBQhQQMTUWH/2gAMAwEAAhEDEQA/AHNrIXdxKhQAZyD2qyfqsdvAdGfkTRlxaSkHfyFd8Dms1fo662ctpB9K5xquT9cunLDWVQ9l7Cr4OrO9voLBmC4VuCKzj3MjOIwNyaKtVzNGZnCj0xWw3Vj11xZa85ZRx70um63NcA+JllLcHcVyFbIW4RHxkFmOOfakc94qviAZXPFERsbmGUEIjBvY7Vf9nTUqw3a624XNZe5vz4eE2PfB5rvTbu5FwrxjzLuCa1tHWNVJaXjKQVDY4FVwdMurjI0BMc5p9apLJFEZHAdlBOO5rl6rRoGfUuOCKz3q6kr9CkO6Toy99qBfpFwpYujbdh3pnIJIlEiuzKTn5Uet0RbglcsRsTWu/JdYydx06Vc4SQbZ3WhJrORCu/PJxxWta8dQFkUYOahcwQ3IONh2xtmn9lHVmLTp7zMwZcL/ABZ2FE/sdFfDXIA7YHNODbSqNMQx7ONqHmtZMEQldOctj09qO9PWFlx0WWJPERtS44FAm0lVlDgrq4yKdxTzxtpU7DnV6Vexm8sjRvpPbw+aZzoyM5JAyepHYnvUQpxxWiFxbzEqyhQDwwq2SGC4j8MoM9lxp+tPcdWcELjcqceuK7oOeK0aTiPTA41LwM9qrbo7XErMsqajvpNM/JPtdSLRtXq0lr0AyA65TkdlA/WvVfs4rrTdb9WTSoG/tmlHU7Y3DHw1wcc0DaX4UhQcE7U0aRwFLYORXDMdPLMfs9YZmkO5HHtVAkj8TMihSO55p1eAliQAM0tkgVjl1BxW4yIiv4kADSKQu+fWkfUnUSO8TeRvw+lMPs0IfUFCkc1R1G1WWH938yakSLIzOKbWkmgb7HNI1PgyZY0bHeq2wNRbroPU5JLlRJKSgXAHpjitJN1O3ZgsvnUKANNfL4Oo/Z1yoBb27VOHqVw+rS2N880WSpuep9QWVQIlCgcgDmlJu3Y6dXFJ7S7lZwsvB25o3SyNnO1MgtH2t1GJCbnLY4FNoL6GcqkcS6uPlSBYJZceFpPpk7mjorSeB0dmUAbkg96LCdugiIL6Qp3waoY2+sEKPnmqJxqDMs2TzuaQXM8olxr49Kzh1q5Ftm/eaVzjY43qtXt2bAkIB7ZrPNdTSaVDE4xg0fiVo/EfCgDcnvV1Girie3hmZWjDOOCat8OORlkZsnHJpBJJqmxqBztvVt280MQGsaQMc05UbT2cTPqB1bjc8Ci7WzhV1ILM3Pl7VnYOplggds44zRbdTYRNpc6y30AqyppIrIHJA2ztvXqQ2vVZUXDOxFeqynSGO3jQ4eQhqu8cxjSJNhVcWtkyMMDxntXHtdf4lH1pZcMzNtz8qg7NwdvnUFSaFj4bDbvmosLgnLDVViTBDHkVVcKRGQMEHkVEZXcqV+dTR8netIiuOlyzDTGuxPPpVKdEuUXVG4+TCthBcKqaSiipyTI34Vx7ChMI0k1uQtwjJnjIq+KcyDC7GtDeRJMrBkXGNqzAia1k8NlOonbFSN7PxBIpQ6n7U5MjaRq5xvSGzaSN9RGmnavHLGGJIHfTTFUHnKtkEg+1SHUZSMF2/OqJoTnKtt2oZlZTg1oHEd6XRtZJyKp1jPmO9L0Yg5Bq4ya0OOQKMRrazrGdRwcdjVl/1OSdFQt5R2FZ9bhgdJG9EIJmwVQsOdt6Op1aJG1ZzijfGUw6XyznfUTQLxTKgZ4mVW4yKrEpXY05qEDQGParY5RrFBCTJ4zUlfDelWI0kaPlNWO+K9QaXhQkg816jEYRtEMqE2HpVM3hniiW6fNAGMjKoPHvVAsp9BkRQ4BwQhyR9Kz8IG8b/hGR71WmtSDnHzq+QzJktG6j1IrkMinZsMM53pS06JV86jVjkd6gbUsv7rO1WrGJfu4UbnFVJdGEnkCpB3R48asV0SjTvnNF3eJ0R8Y22x3oUwaRqAJPpTElGwLDVxQ3WIoXhLFDqG6le1XJgc5Hzoe8L7gDbHc1Aot/FXdgGHuKd9NEfhyFc5xuvIHvQ1skTJhsE9/ajumoltI22zfi7VF3QrE1TLDk+9NGt5GbxJIwqAbEDANQ8HxAsibgHHNOsln2RmGVyvqTXkgAXz+XPfO1GXHB82CpxQbtrt3cvlwO9WlZbWkV1OFMmB/FsK0NnZWluysl2gkU5IC4HyrGWcxWTXq2I3x3pmWjmGUkMTE8E1nyW0W+tGcpL4bRj8II2pf1m06XPbvJAVjkAyuMDesfMZIznWWH8S5xVL3MjbF2P1pnD/RqzxcNtUmnyOPrQbNvVgkIGAK3iMrH7K+ftX0INepO8zauTXqzi1r7vqn2iMJrKN3PrVVnf/ZScurf1qg9NnIwFUn51Q/Srg8rj/VWch1df9QMyMoxvzS1JjnYUanRp2G0i59M1NOj3IPKH3zTMiVW7yOQNJomS3LEBJPmCKsgspXkaFHj8RfvAMCR9KOtemyJJ5vDZhzvmrQTSCZJArsWxsNtqskfRuCfpWkNi2NRxzVjwxJt4C5PIIo7FlGilmVSF0gfxd6H6pqtYDJOyiMcmtMYopoihAjkOcKdiB2rOfF1u37GuBIu404/3CnUSQ9XsVbzSfkDRS9bsjsJ2H+k/pWGeIg1dbR5bepPtfRJ7e86fHrLOjLyByKq6hYWyjREHQHfVmgvh9Hj6PZsp8MGJcMO596IuLqR7jRKSvY780ImvIpmzFKzeXfH9/zpbNaq2dYkLeoOK1v7NhfMkrGTIxsfuil03TkOoW0jMyblSvPyrXwz8stNBdQDVbnWq/hxg0JJe30UZmkhkVByzDAFauGwnmm8Mbeuaq630mVOlTs7qwAGwHuKLhlIbLqkshUaS6H2ODRsdutwdcTAKe2eKafDnSlk6ZC5XknbP/caG+COnIDfjAGHTb/dRLng1SbJUwdWsd8CpGBvwJ+dbSPp0OnBxj5VfF0mF2zpTHuK12GMCenzScQnHtXq+lx9GiAyFQ/Ku09lhRE/hbNjOew3rpcAb7ioSRMD61S2rg1jqtSDMPumpjB5BJ+dRijVj5jgetELAmoBH1D5YqxaxF6p/bV6VJGG/nmgpZJopozG7Lk5OhqcXsJHW77H8Q/rQd1EBNEDz6VvE0XwfLPOl0skjtgrpGdlznO1awWjSYzkE7E75FZr4HQj7YSDjKZx9aS3fxX1IvEDf48pDhMDB1Hn3wBWLxt8LW9l6I0fmcKycr5jWN+MW/fXXTmRNK2Szq+TqB8QLilA+LOsW88iL1CZotRzrAbTk+4qiW8u+o9SeW4nMrSW4RmwMFQQcfnirrynk6zE1qQ3eoxQlWp/PanxGGKpjsCz5IPFOlselLcSdItFtxnESjnG9SuEnE8QnVgoXcken+aW2N7DbW0Uct2EdFxpIOV3PG1GfapryB2s4jdKpHmOwJ9KAbWtwYyFJBTOw9qIN1bwS4ijGSmxA3FfPuo9UuL5Rpje2KZB0SHzfQUBH4+zG4mz/wCRv1qxPr8PWUWPwZYFYMMkgAMD86VfFjFuiTtGp0Mo0tjGdxSiz6pZ2NpbpcsWkMY3cE9vbfvRd91u36l026ggkMjeGGI8NgFAI3yRRhR+GA/7KhxnOsn5eapf9P7dZ5eorNsda4wPdqP+GbZD0aJiWDaj/OlvwnOLK6vg4JDanJ9FU7/+1Vmhs0gtvCV1Uaifu54Aou2t4JHIyM8gDbNA2U0OtXl8yg+Vcc04gngMgyu34fNx9Kz4WjLezVV838q9V0EquDoyMHfNercT5T8SdQbo9iZxCZWLBQvA39TWJf4y6nPD+5ihhbdshc7em5/zRXX/AIjjvukRQm5YuQfGQIQznkYwcY/SsWLp43lNvjS+QAByDRaGu/8A2/URbxyLbwbjzOUJyRzjfFVWHxxfJHLDcuWLqdMoA1IR/wAb1l4ZVWJg2cmPYD5/5oeJXdtgFB2LH9Kz2oPx127FzLK8pcufNrG5/v8ArUFfxkDqxzsM5O1KxAxYFHEmcktnH0q9MwBwpOV++AeKeH5LxFmm0NxcRhlSaYBtiBIQD9KJjsbqeJXjidlPBxn1pLb3eRpJDEHGae2PxCyRrBEqFY9tRFej9krMl+1t10+4aLAjwzYPB9tv+KY9Isngjd50OoAKP5/pSSfqE91NokdUj1lmwvFOOn9RtYbIJK2lwSd1zms898NSwU0Ks2cHNSWFVUkLvQMfW7cu+oFQOCN8/pXU65bvLo04UjY53z8sVyyt7Ft3CmVYrsRjitJ8GLos78qwCxOGGew0Z/Wsh1Hq1sbbCsSdQxlcUv8A2/cW8TIHMaSjSyq5Goce1OyTVRUQMgYsBz6V1FTxApG3ekNx1OR3zFOqgbthjV1j1RskSylvfPP9Kx3lWt511YT8P9I0RqoIY5+QANC9IVfB6gMAarXA+epaxknxHPbXQECMdP3dZODn2pRd9aukfC3MiDfUFffPpWrU+8/DkttB0KD7TcQw5dseI4XO9Z/p3gR3V4XljUNFPpLNgHJFfJbbq1xPKgmmdiowFY8fnRC9QlYsFJwo7twPcHejbuB9Z6v8WQ9NvbW1trZLoeGjTsH3AIyNPrTuw630y+DPZ3qOUBZxqwygdyDvXwVpp5mdkaRcjknj+9q5068kt5pGhndSUKFlOSQRgjP981bYn3O3/wConRRcSL+0QpAwS8bAH5bb16vg888eshpnGONxXKJyTSJaSpEkZnVwihRlSMfLehJ+kPK+pZI0yN8L39aajdt67jB2rwfv5m/Jcekkppyu3B/sVB+jsT98Dvscf0p5HU2o9zzTMx9Ovorl3R4dH4QT7Y9KruOn9RkuUdCoVcnT4vJ/KtMwG2w4qDAaht60+45eUTvY3hVNK6dI4L7c5oK26X1GGaQ+EMSEk6XGM/nWqAHp2rqDcH/upnqeeIlihuokYPa+ISeWZePzrwtpWHntyDxgYP15p2yrv5Rz6VWQBnAxzV7rmsJzbNrOmLVtwxKn/wC/KrFBEDxvbur5CxuE278/nz7Ue+zNj1/rU27j04q91zsUmM/cQXLKFXW5JwT4eAPl+tRuFk+zMqW8gkxsdHb68E4z/mny8Z76jvXe2feqepv8TFC1vC2fBdSBsdBJolo+o5UiKTQo7EDJ+v17Vqe6/P8ApXIwNthTfU3+JkbiO+mcyPBISTsApwKDmhvSug20pXsBGdq+hYGnGBjFRKrp4HHpTPV59J8/t4LxfuW02PeM8/lWntLAS9LklacpKhwY3t8Entg57+tO0RfDHlH5VcQPQcVcvV2/SZ6OzMbIzeK8f4wse/A4+uaV9Rjkt4ToSUtJz5TkD3rdMBhjgUDdqun7o/Kiert+k+aGOctskmfka9W5ZEznSv5V6u3ub/E//9k="/>
          <p:cNvSpPr>
            <a:spLocks noChangeAspect="1" noChangeArrowheads="1"/>
          </p:cNvSpPr>
          <p:nvPr/>
        </p:nvSpPr>
        <p:spPr bwMode="auto">
          <a:xfrm>
            <a:off x="307975" y="-403225"/>
            <a:ext cx="173355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7655306"/>
              </p:ext>
            </p:extLst>
          </p:nvPr>
        </p:nvGraphicFramePr>
        <p:xfrm>
          <a:off x="395536" y="980728"/>
          <a:ext cx="8208912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5889"/>
                <a:gridCol w="6373023"/>
              </a:tblGrid>
              <a:tr h="1174385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Technological</a:t>
                      </a:r>
                      <a:endParaRPr lang="en-GB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</a:rPr>
                        <a:t>Introduces clean</a:t>
                      </a:r>
                      <a:r>
                        <a:rPr lang="en-GB" sz="1800" b="0" baseline="0" dirty="0" smtClean="0">
                          <a:solidFill>
                            <a:schemeClr val="tx1"/>
                          </a:solidFill>
                        </a:rPr>
                        <a:t> technology measures to ‘common’ technologies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Encourages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replication of measures in the sector or other sectors</a:t>
                      </a: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174385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Economic</a:t>
                      </a:r>
                      <a:endParaRPr lang="en-GB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</a:rPr>
                        <a:t>Increases profitability by reducing electricity and diesel</a:t>
                      </a:r>
                      <a:r>
                        <a:rPr lang="en-GB" sz="1800" b="0" baseline="0" dirty="0" smtClean="0">
                          <a:solidFill>
                            <a:schemeClr val="tx1"/>
                          </a:solidFill>
                        </a:rPr>
                        <a:t> consumption due to savings in energy bills</a:t>
                      </a:r>
                      <a:endParaRPr lang="en-GB" sz="18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</a:rPr>
                        <a:t>CDM fund expected encourages Indian hotels for investing in energy efficient measures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174385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Social</a:t>
                      </a:r>
                      <a:endParaRPr lang="en-GB" sz="1800" b="1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dirty="0" smtClean="0"/>
                        <a:t>Creates</a:t>
                      </a:r>
                      <a:r>
                        <a:rPr lang="en-US" sz="1800" baseline="0" dirty="0" smtClean="0"/>
                        <a:t> new skills and jobs by the introducing new technologies such as solar</a:t>
                      </a:r>
                      <a:endParaRPr lang="en-GB" sz="180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800" dirty="0" smtClean="0"/>
                        <a:t>Reduces grid demand and allows grid electricity to be used by the ones in need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445397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Environmental</a:t>
                      </a:r>
                      <a:endParaRPr lang="en-GB" sz="1800" b="1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800" dirty="0" smtClean="0"/>
                        <a:t>Reduces GHG emissions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800" dirty="0" smtClean="0"/>
                        <a:t>Reduces pollution due to extraction, processing and transporting fossil fuels such as diesel (for steam generation at hotel</a:t>
                      </a:r>
                      <a:r>
                        <a:rPr lang="en-GB" sz="1800" baseline="0" dirty="0" smtClean="0"/>
                        <a:t> and for electricity generation at country level)</a:t>
                      </a:r>
                      <a:endParaRPr lang="en-GB" sz="1800" dirty="0" smtClean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8744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000" b="1" dirty="0" smtClean="0"/>
              <a:t>Outline</a:t>
            </a:r>
            <a:endParaRPr lang="en-GB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UNFCCC case study – India’s ITC hotel</a:t>
            </a:r>
          </a:p>
          <a:p>
            <a:endParaRPr lang="en-US" sz="2000" b="1" dirty="0" smtClean="0"/>
          </a:p>
          <a:p>
            <a:endParaRPr lang="en-US" sz="2000" b="1" dirty="0"/>
          </a:p>
          <a:p>
            <a:r>
              <a:rPr lang="en-US" sz="2000" b="1" dirty="0" smtClean="0">
                <a:solidFill>
                  <a:schemeClr val="tx2"/>
                </a:solidFill>
              </a:rPr>
              <a:t>Carbon trading &amp; the hospitality sector </a:t>
            </a:r>
            <a:endParaRPr lang="en-US" sz="20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endParaRPr lang="en-US" sz="2000" b="1" dirty="0"/>
          </a:p>
          <a:p>
            <a:r>
              <a:rPr lang="en-US" sz="2000" b="1" dirty="0" smtClean="0"/>
              <a:t>Regional Collaboration Centre &amp; the hospitality sector</a:t>
            </a:r>
            <a:endParaRPr lang="en-GB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00AE61-B9E6-4104-A64B-A3F3D1EE44A0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02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4B93DC"/>
        </a:dk2>
        <a:lt2>
          <a:srgbClr val="808080"/>
        </a:lt2>
        <a:accent1>
          <a:srgbClr val="CCA674"/>
        </a:accent1>
        <a:accent2>
          <a:srgbClr val="FB927D"/>
        </a:accent2>
        <a:accent3>
          <a:srgbClr val="FFFFFF"/>
        </a:accent3>
        <a:accent4>
          <a:srgbClr val="000000"/>
        </a:accent4>
        <a:accent5>
          <a:srgbClr val="E2D0BC"/>
        </a:accent5>
        <a:accent6>
          <a:srgbClr val="E38471"/>
        </a:accent6>
        <a:hlink>
          <a:srgbClr val="A8D6BC"/>
        </a:hlink>
        <a:folHlink>
          <a:srgbClr val="B6D4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11209</TotalTime>
  <Words>845</Words>
  <Application>Microsoft Office PowerPoint</Application>
  <PresentationFormat>On-screen Show (4:3)</PresentationFormat>
  <Paragraphs>256</Paragraphs>
  <Slides>15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blank</vt:lpstr>
      <vt:lpstr>Carbon trading for Caribbean hotels Case study – India’s ITC Hotel Sonar Bangla Sheraton &amp; Towers</vt:lpstr>
      <vt:lpstr>Outline</vt:lpstr>
      <vt:lpstr>UNFCCC case study – India’s ITC hotel</vt:lpstr>
      <vt:lpstr>Hotel Facts</vt:lpstr>
      <vt:lpstr>CDM Project Facts (*)</vt:lpstr>
      <vt:lpstr>PowerPoint Presentation</vt:lpstr>
      <vt:lpstr>PowerPoint Presentation</vt:lpstr>
      <vt:lpstr>Co-Benefits</vt:lpstr>
      <vt:lpstr>Outline</vt:lpstr>
      <vt:lpstr>What can carbon trading do for the hospitality sector?</vt:lpstr>
      <vt:lpstr>Engages new sources of funds – At CDM level</vt:lpstr>
      <vt:lpstr>Engages new sources of funds – At climate level</vt:lpstr>
      <vt:lpstr>Outline</vt:lpstr>
      <vt:lpstr>What can the RCC St. George’s do for the hospitality sector?</vt:lpstr>
      <vt:lpstr>PowerPoint Presentation</vt:lpstr>
    </vt:vector>
  </TitlesOfParts>
  <Company>UNFCCC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HEADER</dc:title>
  <dc:creator>malnaric</dc:creator>
  <cp:lastModifiedBy>w7</cp:lastModifiedBy>
  <cp:revision>576</cp:revision>
  <cp:lastPrinted>2013-06-28T11:20:11Z</cp:lastPrinted>
  <dcterms:created xsi:type="dcterms:W3CDTF">2011-05-09T15:39:14Z</dcterms:created>
  <dcterms:modified xsi:type="dcterms:W3CDTF">2014-11-11T19:20:58Z</dcterms:modified>
</cp:coreProperties>
</file>